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1.xml" ContentType="application/vnd.openxmlformats-officedocument.themeOverr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60" r:id="rId5"/>
    <p:sldId id="261" r:id="rId6"/>
    <p:sldId id="263" r:id="rId7"/>
    <p:sldId id="266" r:id="rId8"/>
    <p:sldId id="264" r:id="rId9"/>
    <p:sldId id="267" r:id="rId10"/>
    <p:sldId id="265" r:id="rId11"/>
    <p:sldId id="268" r:id="rId12"/>
    <p:sldId id="262" r:id="rId13"/>
    <p:sldId id="269" r:id="rId14"/>
    <p:sldId id="270" r:id="rId15"/>
    <p:sldId id="271" r:id="rId16"/>
    <p:sldId id="272" r:id="rId17"/>
    <p:sldId id="273" r:id="rId18"/>
    <p:sldId id="274" r:id="rId19"/>
    <p:sldId id="275" r:id="rId20"/>
    <p:sldId id="276" r:id="rId21"/>
    <p:sldId id="277" r:id="rId22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pitchFamily="34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pitchFamily="34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7" d="100"/>
          <a:sy n="67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themeOverride" Target="../theme/themeOverride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Connecteur droit 12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4" name="Connecteur droit 13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5" name="Connecteur droit 14"/>
          <p:cNvSpPr>
            <a:spLocks noChangeShapeType="1"/>
          </p:cNvSpPr>
          <p:nvPr/>
        </p:nvSpPr>
        <p:spPr bwMode="auto">
          <a:xfrm>
            <a:off x="9113838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6" name="Rectangle 15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309688" y="4867275"/>
            <a:ext cx="641350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Ellipse 18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0" name="Ellipse 19"/>
          <p:cNvSpPr/>
          <p:nvPr/>
        </p:nvSpPr>
        <p:spPr bwMode="auto">
          <a:xfrm>
            <a:off x="1663700" y="5788025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1" name="Ellipse 20"/>
          <p:cNvSpPr/>
          <p:nvPr/>
        </p:nvSpPr>
        <p:spPr>
          <a:xfrm>
            <a:off x="1905000" y="4495800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8" name="Titre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Sous-titr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lang="fr-FR" smtClean="0"/>
              <a:t>Cliquez pour modifier le style des sous-titres du masque</a:t>
            </a:r>
            <a:endParaRPr lang="en-US"/>
          </a:p>
        </p:txBody>
      </p:sp>
      <p:sp>
        <p:nvSpPr>
          <p:cNvPr id="22" name="Espace réservé de la date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463" y="1174750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0731A4-C088-4224-869F-F7CD4C3C61F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3" name="Espace réservé du pied de page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81475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4" name="Espace réservé du numéro de diapositive 28"/>
          <p:cNvSpPr>
            <a:spLocks noGrp="1"/>
          </p:cNvSpPr>
          <p:nvPr>
            <p:ph type="sldNum" sz="quarter" idx="12"/>
          </p:nvPr>
        </p:nvSpPr>
        <p:spPr bwMode="auto">
          <a:xfrm>
            <a:off x="1325563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5562F2-241B-4F30-A75A-2FECD6E169F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838D3B-1798-4130-B9C4-7685C8058C0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36862-569A-4A51-81A2-EC4F0ADC205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32197C8-4CDA-4E05-90C9-B0821845E28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D5EB696-E687-4480-84CF-93AE1D7EFA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8" name="Espace réservé du contenu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4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60BC96A-D480-45F8-876E-2BBF838293CD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5" name="Espace réservé du numéro de diapositive 8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FFB209-CCDE-4C32-9493-34474E080F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6" name="Espace réservé du pied de page 9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3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5" name="Rectangle 4"/>
          <p:cNvSpPr/>
          <p:nvPr/>
        </p:nvSpPr>
        <p:spPr bwMode="auto">
          <a:xfrm>
            <a:off x="276225" y="0"/>
            <a:ext cx="104775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6" name="Rectangle 5"/>
          <p:cNvSpPr/>
          <p:nvPr/>
        </p:nvSpPr>
        <p:spPr bwMode="auto">
          <a:xfrm>
            <a:off x="990600" y="0"/>
            <a:ext cx="182563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7" name="Rectangle 6"/>
          <p:cNvSpPr/>
          <p:nvPr/>
        </p:nvSpPr>
        <p:spPr bwMode="auto">
          <a:xfrm>
            <a:off x="1141413" y="0"/>
            <a:ext cx="230187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106363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54075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172720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Connecteur droit 11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3" name="Rectangle 12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4" name="Ellipse 13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5" name="Ellipse 14"/>
          <p:cNvSpPr/>
          <p:nvPr/>
        </p:nvSpPr>
        <p:spPr bwMode="auto">
          <a:xfrm>
            <a:off x="1323975" y="4867275"/>
            <a:ext cx="642938" cy="64135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6" name="Ellipse 15"/>
          <p:cNvSpPr/>
          <p:nvPr/>
        </p:nvSpPr>
        <p:spPr bwMode="auto">
          <a:xfrm>
            <a:off x="1090613" y="5500688"/>
            <a:ext cx="138112" cy="136525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7" name="Ellipse 16"/>
          <p:cNvSpPr/>
          <p:nvPr/>
        </p:nvSpPr>
        <p:spPr bwMode="auto">
          <a:xfrm>
            <a:off x="1663700" y="5791200"/>
            <a:ext cx="274638" cy="274638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8" name="Ellipse 17"/>
          <p:cNvSpPr/>
          <p:nvPr/>
        </p:nvSpPr>
        <p:spPr bwMode="auto">
          <a:xfrm>
            <a:off x="1879600" y="4479925"/>
            <a:ext cx="365125" cy="365125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19" name="Connecteur droit 18"/>
          <p:cNvSpPr>
            <a:spLocks noChangeShapeType="1"/>
          </p:cNvSpPr>
          <p:nvPr/>
        </p:nvSpPr>
        <p:spPr bwMode="auto">
          <a:xfrm>
            <a:off x="9097963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20" name="Espace réservé de la date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2875" y="1169988"/>
            <a:ext cx="2286000" cy="38100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84C8E00-E128-40B3-9316-97FA7C61193C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21" name="Espace réservé du pied de page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076" y="4178300"/>
            <a:ext cx="3657600" cy="38417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22" name="Espace réservé du numéro de diapositive 5"/>
          <p:cNvSpPr>
            <a:spLocks noGrp="1"/>
          </p:cNvSpPr>
          <p:nvPr>
            <p:ph type="sldNum" sz="quarter" idx="12"/>
          </p:nvPr>
        </p:nvSpPr>
        <p:spPr bwMode="auto">
          <a:xfrm>
            <a:off x="1339850" y="4929188"/>
            <a:ext cx="609600" cy="517525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B257315-D94C-46F5-B02C-A24C451250F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9" name="Espace réservé du contenu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5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DDCCEA-AA7D-49BF-B3E6-97D7D0C10312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6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43CC74-A450-49D7-8F2A-F4D520C97E8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1" name="Espace réservé du contenu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3" name="Espace réservé du contenu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u texte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4" name="Espace réservé du texte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7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ED63B3-72BE-4C69-9AAC-B2F97B0D7F3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8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971F62-C157-4902-A7EE-E8A2D32CAE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e la date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C7E2C89B-FDE1-41D3-A893-1D4B57CAD04A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4" name="Espace réservé du numéro de diapositive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3E153561-67A7-4164-80E8-D39B94FFCAD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5" name="Espace réservé du pied de page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3AFCAC6-DEF9-4226-A613-5E15F0B89AC5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22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314D3CC-88D1-4645-86F1-0FA7545A9F6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6" name="Connecteur droit 5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8" name="Connecteur droit 7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Rectangle 8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1" name="Ellipse 10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/>
          <a:lstStyle>
            <a:lvl1pPr algn="l">
              <a:buNone/>
              <a:defRPr sz="2000" b="1" cap="small" baseline="0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8" name="Espace réservé du contenu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/>
          </a:p>
        </p:txBody>
      </p:sp>
      <p:sp>
        <p:nvSpPr>
          <p:cNvPr id="12" name="Espace réservé de la date 20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95B9A819-E580-4BBD-B811-24444FE0D37F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21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0C205B75-E847-4D93-A5E3-5E9DFFBCBD0B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2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necteur droit 4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6" name="Ellipse 5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8" name="Rectangle 7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Connecteur droit 9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6192838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/>
          <a:lstStyle>
            <a:lvl1pPr algn="l">
              <a:buNone/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>
            <a:lvl1pPr marL="0" indent="0">
              <a:buNone/>
              <a:defRPr sz="3200"/>
            </a:lvl1pPr>
          </a:lstStyle>
          <a:p>
            <a:pPr lvl="0"/>
            <a:r>
              <a:rPr lang="fr-FR" noProof="0" smtClean="0"/>
              <a:t>Cliquez sur l'icône pour ajouter une image</a:t>
            </a:r>
            <a:endParaRPr lang="en-US" noProof="0" dirty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spcCol="274320" rtlCol="0" fromWordArt="0" forceAA="0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12" name="Espace réservé de la date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66A940F9-C0F8-4F51-897D-799FEA9BCA96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13" name="Espace réservé du numéro de diapositive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fld id="{5DD53A9C-20AE-4D9C-870A-995137280DF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  <p:sp>
        <p:nvSpPr>
          <p:cNvPr id="14" name="Espace réservé du pied de page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Connecteur droit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 dirty="0">
              <a:latin typeface="Arial" charset="0"/>
            </a:endParaRPr>
          </a:p>
        </p:txBody>
      </p:sp>
      <p:sp>
        <p:nvSpPr>
          <p:cNvPr id="22" name="Espace réservé du titre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lang="fr-FR" smtClean="0"/>
              <a:t>Cliquez pour modifier le style du titre</a:t>
            </a:r>
            <a:endParaRPr lang="en-US"/>
          </a:p>
        </p:txBody>
      </p:sp>
      <p:sp>
        <p:nvSpPr>
          <p:cNvPr id="1028" name="Espace réservé du texte 1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7467600" cy="4873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en-US" smtClean="0"/>
          </a:p>
        </p:txBody>
      </p:sp>
      <p:sp>
        <p:nvSpPr>
          <p:cNvPr id="14" name="Espace réservé de la date 13"/>
          <p:cNvSpPr>
            <a:spLocks noGrp="1"/>
          </p:cNvSpPr>
          <p:nvPr>
            <p:ph type="dt" sz="half" idx="2"/>
          </p:nvPr>
        </p:nvSpPr>
        <p:spPr>
          <a:xfrm rot="5400000">
            <a:off x="7589045" y="1081881"/>
            <a:ext cx="2011362" cy="384175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fld id="{5AE4B9C7-DF31-41B7-9E33-6077A728C81E}" type="datetimeFigureOut">
              <a:rPr lang="fr-FR"/>
              <a:pPr>
                <a:defRPr/>
              </a:pPr>
              <a:t>20/01/2016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3"/>
          </p:nvPr>
        </p:nvSpPr>
        <p:spPr>
          <a:xfrm rot="5400000">
            <a:off x="6989763" y="3736975"/>
            <a:ext cx="3200400" cy="365125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  <a:latin typeface="Arial" charset="0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Connecteur droit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9" name="Connecteur droit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0" name="Rectangle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11" name="Connecteur droit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/>
          <a:p>
            <a:pPr>
              <a:defRPr/>
            </a:pPr>
            <a:endParaRPr lang="en-US">
              <a:latin typeface="Arial" charset="0"/>
            </a:endParaRPr>
          </a:p>
        </p:txBody>
      </p:sp>
      <p:sp>
        <p:nvSpPr>
          <p:cNvPr id="12" name="Ellipse 11"/>
          <p:cNvSpPr/>
          <p:nvPr/>
        </p:nvSpPr>
        <p:spPr>
          <a:xfrm>
            <a:off x="8156575" y="5715000"/>
            <a:ext cx="549275" cy="549275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dirty="0"/>
          </a:p>
        </p:txBody>
      </p:sp>
      <p:sp>
        <p:nvSpPr>
          <p:cNvPr id="23" name="Espace réservé du numéro de diapositive 22"/>
          <p:cNvSpPr>
            <a:spLocks noGrp="1"/>
          </p:cNvSpPr>
          <p:nvPr>
            <p:ph type="sldNum" sz="quarter" idx="4"/>
          </p:nvPr>
        </p:nvSpPr>
        <p:spPr>
          <a:xfrm>
            <a:off x="8129588" y="5734050"/>
            <a:ext cx="609600" cy="520700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  <a:latin typeface="Arial" charset="0"/>
              </a:defRPr>
            </a:lvl1pPr>
          </a:lstStyle>
          <a:p>
            <a:pPr>
              <a:defRPr/>
            </a:pPr>
            <a:fld id="{E505C81E-2C85-45D0-9A73-CECFA99507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8" r:id="rId1"/>
    <p:sldLayoutId id="2147483769" r:id="rId2"/>
    <p:sldLayoutId id="2147483770" r:id="rId3"/>
    <p:sldLayoutId id="2147483763" r:id="rId4"/>
    <p:sldLayoutId id="2147483764" r:id="rId5"/>
    <p:sldLayoutId id="2147483771" r:id="rId6"/>
    <p:sldLayoutId id="2147483765" r:id="rId7"/>
    <p:sldLayoutId id="2147483772" r:id="rId8"/>
    <p:sldLayoutId id="2147483773" r:id="rId9"/>
    <p:sldLayoutId id="2147483766" r:id="rId10"/>
    <p:sldLayoutId id="2147483767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3000" kern="1200" cap="small">
          <a:solidFill>
            <a:schemeClr val="tx2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5pPr>
      <a:lvl6pPr marL="4572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6pPr>
      <a:lvl7pPr marL="9144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7pPr>
      <a:lvl8pPr marL="13716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8pPr>
      <a:lvl9pPr marL="1828800" algn="l" rtl="0" fontAlgn="base">
        <a:spcBef>
          <a:spcPct val="0"/>
        </a:spcBef>
        <a:spcAft>
          <a:spcPct val="0"/>
        </a:spcAft>
        <a:defRPr sz="3000">
          <a:solidFill>
            <a:schemeClr val="tx2"/>
          </a:solidFill>
          <a:latin typeface="Century Schoolbook"/>
        </a:defRPr>
      </a:lvl9pPr>
    </p:titleStyle>
    <p:bodyStyle>
      <a:lvl1pPr marL="273050" indent="-273050" algn="l" rtl="0" eaLnBrk="0" fontAlgn="base" hangingPunct="0">
        <a:spcBef>
          <a:spcPts val="600"/>
        </a:spcBef>
        <a:spcAft>
          <a:spcPct val="0"/>
        </a:spcAft>
        <a:buClr>
          <a:schemeClr val="accent1"/>
        </a:buClr>
        <a:buSzPct val="70000"/>
        <a:buFont typeface="Wingdings" pitchFamily="2" charset="2"/>
        <a:buChar char="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39763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SzPct val="80000"/>
        <a:buFont typeface="Wingdings 2" pitchFamily="18" charset="2"/>
        <a:buChar char="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563" algn="l" rtl="0" eaLnBrk="0" fontAlgn="base" hangingPunct="0">
        <a:spcBef>
          <a:spcPct val="20000"/>
        </a:spcBef>
        <a:spcAft>
          <a:spcPct val="0"/>
        </a:spcAft>
        <a:buClr>
          <a:srgbClr val="268EA8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3pPr>
      <a:lvl4pPr marL="1187450" indent="-182563" algn="l" rtl="0" eaLnBrk="0" fontAlgn="base" hangingPunct="0">
        <a:spcBef>
          <a:spcPct val="20000"/>
        </a:spcBef>
        <a:spcAft>
          <a:spcPct val="0"/>
        </a:spcAft>
        <a:buClr>
          <a:srgbClr val="ADCEDC"/>
        </a:buClr>
        <a:buSzPct val="60000"/>
        <a:buFont typeface="Wingdings" pitchFamily="2" charset="2"/>
        <a:buChar char=""/>
        <a:defRPr kern="1200">
          <a:solidFill>
            <a:schemeClr val="tx1"/>
          </a:solidFill>
          <a:latin typeface="+mn-lt"/>
          <a:ea typeface="+mn-ea"/>
          <a:cs typeface="+mn-cs"/>
        </a:defRPr>
      </a:lvl4pPr>
      <a:lvl5pPr marL="1462088" indent="-182563" algn="l" rtl="0" eaLnBrk="0" fontAlgn="base" hangingPunct="0">
        <a:spcBef>
          <a:spcPct val="20000"/>
        </a:spcBef>
        <a:spcAft>
          <a:spcPct val="0"/>
        </a:spcAft>
        <a:buClr>
          <a:srgbClr val="EAABAC"/>
        </a:buClr>
        <a:buSzPct val="68000"/>
        <a:buFont typeface="Wingdings 2" pitchFamily="18" charset="2"/>
        <a:buChar char="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Sous-titre 2"/>
          <p:cNvSpPr>
            <a:spLocks noGrp="1"/>
          </p:cNvSpPr>
          <p:nvPr>
            <p:ph type="subTitle" idx="1"/>
          </p:nvPr>
        </p:nvSpPr>
        <p:spPr>
          <a:xfrm>
            <a:off x="2555875" y="4581525"/>
            <a:ext cx="6462713" cy="1371600"/>
          </a:xfrm>
        </p:spPr>
        <p:txBody>
          <a:bodyPr/>
          <a:lstStyle/>
          <a:p>
            <a:pPr eaLnBrk="1" hangingPunct="1">
              <a:buFont typeface="Arial" pitchFamily="34" charset="0"/>
              <a:buNone/>
            </a:pPr>
            <a:r>
              <a:rPr lang="fr-FR" sz="2400" smtClean="0"/>
              <a:t>Je fais un dossier DALO ou DAHO</a:t>
            </a:r>
          </a:p>
        </p:txBody>
      </p:sp>
      <p:pic>
        <p:nvPicPr>
          <p:cNvPr id="8195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4321175" y="358775"/>
            <a:ext cx="4267200" cy="3751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itre 1"/>
          <p:cNvSpPr>
            <a:spLocks noGrp="1"/>
          </p:cNvSpPr>
          <p:nvPr/>
        </p:nvSpPr>
        <p:spPr>
          <a:xfrm>
            <a:off x="1619250" y="620713"/>
            <a:ext cx="3889375" cy="941387"/>
          </a:xfrm>
          <a:prstGeom prst="rect">
            <a:avLst/>
          </a:prstGeom>
        </p:spPr>
        <p:txBody>
          <a:bodyPr anchor="b">
            <a:normAutofit/>
          </a:bodyPr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sz="3000" b="1" kern="1200" cap="small">
                <a:solidFill>
                  <a:schemeClr val="tx2"/>
                </a:solidFill>
                <a:latin typeface="+mj-lt"/>
                <a:ea typeface="+mj-ea"/>
                <a:cs typeface="+mj-cs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5pPr>
            <a:lvl6pPr marL="4572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6pPr>
            <a:lvl7pPr marL="9144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7pPr>
            <a:lvl8pPr marL="13716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8pPr>
            <a:lvl9pPr marL="1828800" algn="l" rtl="0" fontAlgn="base">
              <a:spcBef>
                <a:spcPct val="0"/>
              </a:spcBef>
              <a:spcAft>
                <a:spcPct val="0"/>
              </a:spcAft>
              <a:defRPr sz="3000">
                <a:solidFill>
                  <a:schemeClr val="tx2"/>
                </a:solidFill>
                <a:latin typeface="Century Schoolbook"/>
              </a:defRPr>
            </a:lvl9pPr>
          </a:lstStyle>
          <a:p>
            <a:pPr algn="ctr" eaLnBrk="1" fontAlgn="auto" hangingPunct="1">
              <a:spcAft>
                <a:spcPts val="0"/>
              </a:spcAft>
              <a:defRPr/>
            </a:pPr>
            <a:r>
              <a:rPr lang="fr-FR" sz="5400" dirty="0" smtClean="0"/>
              <a:t>Quiz</a:t>
            </a:r>
          </a:p>
        </p:txBody>
      </p:sp>
      <p:sp>
        <p:nvSpPr>
          <p:cNvPr id="6" name="Rectangle 5"/>
          <p:cNvSpPr>
            <a:spLocks noChangeArrowheads="1"/>
          </p:cNvSpPr>
          <p:nvPr/>
        </p:nvSpPr>
        <p:spPr bwMode="auto">
          <a:xfrm>
            <a:off x="3425825" y="5827713"/>
            <a:ext cx="2365375" cy="720725"/>
          </a:xfrm>
          <a:prstGeom prst="rect">
            <a:avLst/>
          </a:prstGeom>
          <a:solidFill>
            <a:schemeClr val="bg1"/>
          </a:solidFill>
          <a:ln w="25400">
            <a:noFill/>
            <a:miter lim="800000"/>
            <a:headEnd/>
            <a:tailEnd/>
          </a:ln>
        </p:spPr>
        <p:txBody>
          <a:bodyPr/>
          <a:lstStyle>
            <a:defPPr>
              <a:defRPr lang="fr-FR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itchFamily="34" charset="0"/>
                <a:ea typeface="+mn-ea"/>
                <a:cs typeface="+mn-cs"/>
              </a:defRPr>
            </a:lvl9pPr>
          </a:lstStyle>
          <a:p>
            <a:pPr algn="just">
              <a:defRPr/>
            </a:pPr>
            <a:r>
              <a:rPr lang="fr-FR" sz="1000" b="1" dirty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* </a:t>
            </a:r>
            <a:r>
              <a:rPr lang="fr-FR" sz="1000" b="1" dirty="0" smtClean="0">
                <a:solidFill>
                  <a:schemeClr val="bg2">
                    <a:lumMod val="25000"/>
                  </a:schemeClr>
                </a:solidFill>
                <a:latin typeface="Calibri" pitchFamily="34" charset="0"/>
              </a:rPr>
              <a:t>Ce quiz a été élaboré dans le cadre du projet national Reloref qui bénéficie du soutien du :</a:t>
            </a:r>
            <a:endParaRPr lang="fr-FR" sz="1000" dirty="0"/>
          </a:p>
        </p:txBody>
      </p:sp>
      <p:pic>
        <p:nvPicPr>
          <p:cNvPr id="8198" name="Image 6" descr="Visuel-Reloref.png"/>
          <p:cNvPicPr>
            <a:picLocks noChangeAspect="1"/>
          </p:cNvPicPr>
          <p:nvPr/>
        </p:nvPicPr>
        <p:blipFill>
          <a:blip r:embed="rId3"/>
          <a:srcRect l="14400" t="14532" r="15099" b="20116"/>
          <a:stretch>
            <a:fillRect/>
          </a:stretch>
        </p:blipFill>
        <p:spPr bwMode="auto">
          <a:xfrm>
            <a:off x="215900" y="5638800"/>
            <a:ext cx="1584325" cy="863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199" name="Image 7" descr="FTDA-DIEL.png"/>
          <p:cNvPicPr>
            <a:picLocks noChangeAspect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36550" y="238125"/>
            <a:ext cx="1296988" cy="958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200" name="Image 8" descr="Logos-partenaires-Reloref.png"/>
          <p:cNvPicPr>
            <a:picLocks noChangeAspect="1"/>
          </p:cNvPicPr>
          <p:nvPr/>
        </p:nvPicPr>
        <p:blipFill>
          <a:blip r:embed="rId5"/>
          <a:srcRect r="40259"/>
          <a:stretch>
            <a:fillRect/>
          </a:stretch>
        </p:blipFill>
        <p:spPr bwMode="auto">
          <a:xfrm>
            <a:off x="6696075" y="5638800"/>
            <a:ext cx="2232025" cy="981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5</a:t>
            </a:r>
          </a:p>
        </p:txBody>
      </p:sp>
      <p:sp>
        <p:nvSpPr>
          <p:cNvPr id="1741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faire si je suis reconnu prioritaire mais le préfet ne m’a pas offert de logement ? </a:t>
            </a:r>
          </a:p>
        </p:txBody>
      </p:sp>
      <p:pic>
        <p:nvPicPr>
          <p:cNvPr id="1741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5</a:t>
            </a:r>
          </a:p>
        </p:txBody>
      </p:sp>
      <p:sp>
        <p:nvSpPr>
          <p:cNvPr id="1843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peux saisir le tribunal administratif. </a:t>
            </a:r>
          </a:p>
        </p:txBody>
      </p:sp>
      <p:pic>
        <p:nvPicPr>
          <p:cNvPr id="1843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mtClean="0"/>
              <a:t>Question 6</a:t>
            </a:r>
          </a:p>
        </p:txBody>
      </p:sp>
      <p:sp>
        <p:nvSpPr>
          <p:cNvPr id="1945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Quelle est la différence entre </a:t>
            </a:r>
          </a:p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un recours contentieux </a:t>
            </a:r>
          </a:p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et </a:t>
            </a:r>
          </a:p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un recours amiable </a:t>
            </a:r>
            <a:r>
              <a:rPr lang="fr-FR" smtClean="0"/>
              <a:t>?</a:t>
            </a:r>
          </a:p>
        </p:txBody>
      </p:sp>
      <p:pic>
        <p:nvPicPr>
          <p:cNvPr id="1946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6</a:t>
            </a:r>
          </a:p>
        </p:txBody>
      </p:sp>
      <p:sp>
        <p:nvSpPr>
          <p:cNvPr id="2048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recours amiable est une discussion avec l’État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 recours contentieux à lieu devant un tribunal.</a:t>
            </a:r>
          </a:p>
        </p:txBody>
      </p:sp>
      <p:pic>
        <p:nvPicPr>
          <p:cNvPr id="2048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7</a:t>
            </a:r>
          </a:p>
        </p:txBody>
      </p:sp>
      <p:sp>
        <p:nvSpPr>
          <p:cNvPr id="2150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Je suis hébergé depuis plus de 6 mois,</a:t>
            </a:r>
          </a:p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 combien de temps dois-je encore attendre avant de commencer une procédure DALO ?</a:t>
            </a:r>
          </a:p>
        </p:txBody>
      </p:sp>
      <p:pic>
        <p:nvPicPr>
          <p:cNvPr id="2150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7</a:t>
            </a:r>
          </a:p>
        </p:txBody>
      </p:sp>
      <p:sp>
        <p:nvSpPr>
          <p:cNvPr id="2253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Je n’attends pas!</a:t>
            </a:r>
          </a:p>
        </p:txBody>
      </p:sp>
      <p:pic>
        <p:nvPicPr>
          <p:cNvPr id="2253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8</a:t>
            </a:r>
          </a:p>
        </p:txBody>
      </p:sp>
      <p:sp>
        <p:nvSpPr>
          <p:cNvPr id="2355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Utiliser le DALO permet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ne permet pas d’accéder à un logement pérenne ?</a:t>
            </a:r>
          </a:p>
        </p:txBody>
      </p:sp>
      <p:pic>
        <p:nvPicPr>
          <p:cNvPr id="2355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8</a:t>
            </a:r>
          </a:p>
        </p:txBody>
      </p:sp>
      <p:sp>
        <p:nvSpPr>
          <p:cNvPr id="2457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Cela permet d’accéder à un logement DANS CERTAINS CAS, si je suis reconnu prioritaire</a:t>
            </a:r>
          </a:p>
        </p:txBody>
      </p:sp>
      <p:pic>
        <p:nvPicPr>
          <p:cNvPr id="2458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9</a:t>
            </a:r>
          </a:p>
        </p:txBody>
      </p:sp>
      <p:sp>
        <p:nvSpPr>
          <p:cNvPr id="2560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Je suis reconnu prioritaire. </a:t>
            </a:r>
          </a:p>
          <a:p>
            <a:pPr marL="342900" lvl="1" indent="-342900" algn="ctr" eaLnBrk="1" hangingPunct="1">
              <a:buFont typeface="Wingdings 2" pitchFamily="18" charset="2"/>
              <a:buNone/>
            </a:pPr>
            <a:r>
              <a:rPr lang="fr-FR" sz="2400" smtClean="0"/>
              <a:t>Combien de logements le préfet doit-il me proposer ?</a:t>
            </a:r>
          </a:p>
        </p:txBody>
      </p:sp>
      <p:pic>
        <p:nvPicPr>
          <p:cNvPr id="2560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9</a:t>
            </a:r>
          </a:p>
        </p:txBody>
      </p:sp>
      <p:sp>
        <p:nvSpPr>
          <p:cNvPr id="2662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Un  seul.</a:t>
            </a:r>
          </a:p>
          <a:p>
            <a:pPr algn="ctr" eaLnBrk="1" hangingPunct="1">
              <a:buFont typeface="Arial" pitchFamily="34" charset="0"/>
              <a:buNone/>
            </a:pPr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le refuse que pour des motifs sérieux : pas adapté aux besoins et capacités.</a:t>
            </a:r>
          </a:p>
        </p:txBody>
      </p:sp>
      <p:pic>
        <p:nvPicPr>
          <p:cNvPr id="2662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 </a:t>
            </a:r>
          </a:p>
        </p:txBody>
      </p:sp>
      <p:sp>
        <p:nvSpPr>
          <p:cNvPr id="921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Que signifie DALO?</a:t>
            </a:r>
          </a:p>
        </p:txBody>
      </p:sp>
      <p:pic>
        <p:nvPicPr>
          <p:cNvPr id="9220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10</a:t>
            </a:r>
          </a:p>
        </p:txBody>
      </p:sp>
      <p:sp>
        <p:nvSpPr>
          <p:cNvPr id="27651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Dois-je prendre un avocat?</a:t>
            </a:r>
          </a:p>
          <a:p>
            <a:pPr eaLnBrk="1" hangingPunct="1"/>
            <a:endParaRPr lang="fr-FR" smtClean="0"/>
          </a:p>
        </p:txBody>
      </p:sp>
      <p:pic>
        <p:nvPicPr>
          <p:cNvPr id="27652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10</a:t>
            </a:r>
          </a:p>
        </p:txBody>
      </p:sp>
      <p:sp>
        <p:nvSpPr>
          <p:cNvPr id="2867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C’est vivement conseillé devant le tribunal administratif.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La procédure est difficile.</a:t>
            </a:r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Je peux également être aidé par des associations.</a:t>
            </a:r>
          </a:p>
        </p:txBody>
      </p:sp>
      <p:pic>
        <p:nvPicPr>
          <p:cNvPr id="28676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1</a:t>
            </a:r>
          </a:p>
        </p:txBody>
      </p:sp>
      <p:sp>
        <p:nvSpPr>
          <p:cNvPr id="1024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>
                <a:solidFill>
                  <a:srgbClr val="FF0000"/>
                </a:solidFill>
              </a:rPr>
              <a:t>D</a:t>
            </a:r>
            <a:r>
              <a:rPr lang="fr-FR" smtClean="0"/>
              <a:t>roit </a:t>
            </a:r>
            <a:r>
              <a:rPr lang="fr-FR" smtClean="0">
                <a:solidFill>
                  <a:srgbClr val="FF0000"/>
                </a:solidFill>
              </a:rPr>
              <a:t>A</a:t>
            </a:r>
            <a:r>
              <a:rPr lang="fr-FR" smtClean="0"/>
              <a:t>u </a:t>
            </a:r>
            <a:r>
              <a:rPr lang="fr-FR" smtClean="0">
                <a:solidFill>
                  <a:srgbClr val="FF0000"/>
                </a:solidFill>
              </a:rPr>
              <a:t>L</a:t>
            </a:r>
            <a:r>
              <a:rPr lang="fr-FR" smtClean="0"/>
              <a:t>ogement </a:t>
            </a:r>
            <a:r>
              <a:rPr lang="fr-FR" smtClean="0">
                <a:solidFill>
                  <a:srgbClr val="FF0000"/>
                </a:solidFill>
              </a:rPr>
              <a:t>O</a:t>
            </a:r>
            <a:r>
              <a:rPr lang="fr-FR" smtClean="0"/>
              <a:t>pposable</a:t>
            </a:r>
          </a:p>
          <a:p>
            <a:pPr algn="ctr" eaLnBrk="1" hangingPunct="1"/>
            <a:endParaRPr lang="fr-FR" smtClean="0"/>
          </a:p>
          <a:p>
            <a:pPr algn="ctr" eaLnBrk="1" hangingPunct="1"/>
            <a:endParaRPr lang="fr-FR" smtClean="0"/>
          </a:p>
          <a:p>
            <a:pPr algn="ctr" eaLnBrk="1" hangingPunct="1">
              <a:buFont typeface="Arial" pitchFamily="34" charset="0"/>
              <a:buNone/>
            </a:pPr>
            <a:r>
              <a:rPr lang="fr-FR" smtClean="0"/>
              <a:t>L’État garantit le droit de chacun d’avoir un logement autonome et décent.</a:t>
            </a:r>
          </a:p>
        </p:txBody>
      </p:sp>
      <p:pic>
        <p:nvPicPr>
          <p:cNvPr id="10244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2</a:t>
            </a:r>
          </a:p>
        </p:txBody>
      </p:sp>
      <p:sp>
        <p:nvSpPr>
          <p:cNvPr id="1126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Les étrangers sont-ils éligibles ? </a:t>
            </a:r>
          </a:p>
        </p:txBody>
      </p:sp>
      <p:pic>
        <p:nvPicPr>
          <p:cNvPr id="11268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2</a:t>
            </a:r>
          </a:p>
        </p:txBody>
      </p:sp>
      <p:sp>
        <p:nvSpPr>
          <p:cNvPr id="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rtlCol="0" anchor="ctr">
            <a:normAutofit/>
          </a:bodyPr>
          <a:lstStyle/>
          <a:p>
            <a:pPr algn="ctr" eaLnBrk="1" hangingPunct="1">
              <a:buFont typeface="Wingdings" pitchFamily="2" charset="2"/>
              <a:buNone/>
              <a:defRPr/>
            </a:pPr>
            <a:r>
              <a:rPr lang="fr-FR" dirty="0" smtClean="0"/>
              <a:t>Oui, avec conditions</a:t>
            </a:r>
          </a:p>
          <a:p>
            <a:pPr marL="274320" indent="-274320" algn="ctr" eaLnBrk="1" fontAlgn="auto" hangingPunct="1">
              <a:spcAft>
                <a:spcPts val="0"/>
              </a:spcAft>
              <a:buFont typeface="Arial" pitchFamily="34" charset="0"/>
              <a:buChar char="•"/>
              <a:defRPr/>
            </a:pPr>
            <a:endParaRPr lang="fr-FR" dirty="0" smtClean="0"/>
          </a:p>
        </p:txBody>
      </p:sp>
      <p:pic>
        <p:nvPicPr>
          <p:cNvPr id="12292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3</a:t>
            </a:r>
          </a:p>
        </p:txBody>
      </p:sp>
      <p:sp>
        <p:nvSpPr>
          <p:cNvPr id="13315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Dans quelles situations peut-on utiliser le DALO ? </a:t>
            </a:r>
          </a:p>
        </p:txBody>
      </p:sp>
      <p:pic>
        <p:nvPicPr>
          <p:cNvPr id="13316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3</a:t>
            </a:r>
          </a:p>
        </p:txBody>
      </p:sp>
      <p:sp>
        <p:nvSpPr>
          <p:cNvPr id="14339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En cas d’une </a:t>
            </a:r>
            <a:r>
              <a:rPr lang="fr-FR" b="1" smtClean="0"/>
              <a:t>situation d’urgence </a:t>
            </a:r>
            <a:r>
              <a:rPr lang="fr-FR" smtClean="0"/>
              <a:t>(pas de logement ou mauvaises conditions)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ou 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d’une </a:t>
            </a:r>
            <a:r>
              <a:rPr lang="fr-FR" b="1" smtClean="0"/>
              <a:t>attente anormalement longue </a:t>
            </a:r>
            <a:r>
              <a:rPr lang="fr-FR" smtClean="0"/>
              <a:t>pour un logement social.</a:t>
            </a:r>
          </a:p>
          <a:p>
            <a:pPr algn="ctr" eaLnBrk="1" hangingPunct="1"/>
            <a:endParaRPr lang="fr-FR" smtClean="0"/>
          </a:p>
        </p:txBody>
      </p:sp>
      <p:pic>
        <p:nvPicPr>
          <p:cNvPr id="14340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Question 4</a:t>
            </a:r>
          </a:p>
        </p:txBody>
      </p:sp>
      <p:sp>
        <p:nvSpPr>
          <p:cNvPr id="15363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Qui contacter si vous pensez être concerné ?</a:t>
            </a:r>
          </a:p>
          <a:p>
            <a:pPr eaLnBrk="1" hangingPunct="1"/>
            <a:endParaRPr lang="fr-FR" smtClean="0"/>
          </a:p>
        </p:txBody>
      </p:sp>
      <p:pic>
        <p:nvPicPr>
          <p:cNvPr id="15364" name="Image 3" descr="question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659563" y="188913"/>
            <a:ext cx="1930400" cy="1377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dirty="0" smtClean="0"/>
              <a:t>Réponse 4</a:t>
            </a:r>
          </a:p>
        </p:txBody>
      </p:sp>
      <p:sp>
        <p:nvSpPr>
          <p:cNvPr id="16387" name="Espace réservé du contenu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625"/>
          </a:xfrm>
        </p:spPr>
        <p:txBody>
          <a:bodyPr anchor="ctr"/>
          <a:lstStyle/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Si vous êtes encore chez France terre d’asile,</a:t>
            </a:r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 parlez-en à votre chargé d’insertion. </a:t>
            </a:r>
          </a:p>
          <a:p>
            <a:pPr algn="ctr" eaLnBrk="1" hangingPunct="1"/>
            <a:endParaRPr lang="fr-FR" smtClean="0"/>
          </a:p>
          <a:p>
            <a:pPr algn="ctr" eaLnBrk="1" hangingPunct="1">
              <a:buFont typeface="Wingdings" pitchFamily="2" charset="2"/>
              <a:buNone/>
            </a:pPr>
            <a:r>
              <a:rPr lang="fr-FR" smtClean="0"/>
              <a:t>Sinon, demandez la liste des associations agréées à la préfecture. </a:t>
            </a:r>
          </a:p>
        </p:txBody>
      </p:sp>
      <p:pic>
        <p:nvPicPr>
          <p:cNvPr id="16388" name="Image 3" descr="bonhomme jeu.WM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1352623" flipH="1">
            <a:off x="6821488" y="282575"/>
            <a:ext cx="1787525" cy="15716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Oriel">
  <a:themeElements>
    <a:clrScheme name="Rotond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Oriel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Rotonde">
    <a:dk1>
      <a:sysClr val="windowText" lastClr="000000"/>
    </a:dk1>
    <a:lt1>
      <a:sysClr val="window" lastClr="FFFFFF"/>
    </a:lt1>
    <a:dk2>
      <a:srgbClr val="464646"/>
    </a:dk2>
    <a:lt2>
      <a:srgbClr val="DEF5FA"/>
    </a:lt2>
    <a:accent1>
      <a:srgbClr val="2DA2BF"/>
    </a:accent1>
    <a:accent2>
      <a:srgbClr val="DA1F28"/>
    </a:accent2>
    <a:accent3>
      <a:srgbClr val="EB641B"/>
    </a:accent3>
    <a:accent4>
      <a:srgbClr val="39639D"/>
    </a:accent4>
    <a:accent5>
      <a:srgbClr val="474B78"/>
    </a:accent5>
    <a:accent6>
      <a:srgbClr val="7D3C4A"/>
    </a:accent6>
    <a:hlink>
      <a:srgbClr val="FF8119"/>
    </a:hlink>
    <a:folHlink>
      <a:srgbClr val="44B9E8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61</TotalTime>
  <Words>330</Words>
  <Application>Microsoft Office PowerPoint</Application>
  <PresentationFormat>Affichage à l'écran (4:3)</PresentationFormat>
  <Paragraphs>64</Paragraphs>
  <Slides>21</Slides>
  <Notes>0</Notes>
  <HiddenSlides>0</HiddenSlides>
  <MMClips>0</MMClips>
  <ScaleCrop>false</ScaleCrop>
  <HeadingPairs>
    <vt:vector size="6" baseType="variant">
      <vt:variant>
        <vt:lpstr>Polices utilisées</vt:lpstr>
      </vt:variant>
      <vt:variant>
        <vt:i4>5</vt:i4>
      </vt:variant>
      <vt:variant>
        <vt:lpstr>Thème</vt:lpstr>
      </vt:variant>
      <vt:variant>
        <vt:i4>1</vt:i4>
      </vt:variant>
      <vt:variant>
        <vt:lpstr>Titres des diapositives</vt:lpstr>
      </vt:variant>
      <vt:variant>
        <vt:i4>21</vt:i4>
      </vt:variant>
    </vt:vector>
  </HeadingPairs>
  <TitlesOfParts>
    <vt:vector size="27" baseType="lpstr">
      <vt:lpstr>Arial</vt:lpstr>
      <vt:lpstr>Century Schoolbook</vt:lpstr>
      <vt:lpstr>Wingdings</vt:lpstr>
      <vt:lpstr>Wingdings 2</vt:lpstr>
      <vt:lpstr>Calibri</vt:lpstr>
      <vt:lpstr>Oriel</vt:lpstr>
      <vt:lpstr>Diapositive 1</vt:lpstr>
      <vt:lpstr>Question 1 </vt:lpstr>
      <vt:lpstr>Réponse 1</vt:lpstr>
      <vt:lpstr>Question 2</vt:lpstr>
      <vt:lpstr>Réponse 2</vt:lpstr>
      <vt:lpstr>Question 3</vt:lpstr>
      <vt:lpstr>Réponse 3</vt:lpstr>
      <vt:lpstr>Question 4</vt:lpstr>
      <vt:lpstr>Réponse 4</vt:lpstr>
      <vt:lpstr>Question 5</vt:lpstr>
      <vt:lpstr>Réponse 5</vt:lpstr>
      <vt:lpstr>Question 6</vt:lpstr>
      <vt:lpstr>Réponse 6</vt:lpstr>
      <vt:lpstr>Question 7</vt:lpstr>
      <vt:lpstr>Réponse 7</vt:lpstr>
      <vt:lpstr>Question 8</vt:lpstr>
      <vt:lpstr>Réponse 8</vt:lpstr>
      <vt:lpstr>Question 9</vt:lpstr>
      <vt:lpstr>Réponse 9</vt:lpstr>
      <vt:lpstr>Question 10</vt:lpstr>
      <vt:lpstr>Réponse 10</vt:lpstr>
    </vt:vector>
  </TitlesOfParts>
  <Company>France Terre d'Asile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Quizz</dc:title>
  <dc:creator>abouvier</dc:creator>
  <cp:lastModifiedBy>cledoux</cp:lastModifiedBy>
  <cp:revision>12</cp:revision>
  <dcterms:created xsi:type="dcterms:W3CDTF">2012-06-11T07:44:20Z</dcterms:created>
  <dcterms:modified xsi:type="dcterms:W3CDTF">2016-01-20T14:59:42Z</dcterms:modified>
</cp:coreProperties>
</file>