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23"/>
  </p:notesMasterIdLst>
  <p:sldIdLst>
    <p:sldId id="256" r:id="rId2"/>
    <p:sldId id="257" r:id="rId3"/>
    <p:sldId id="258" r:id="rId4"/>
    <p:sldId id="262" r:id="rId5"/>
    <p:sldId id="263" r:id="rId6"/>
    <p:sldId id="261" r:id="rId7"/>
    <p:sldId id="264" r:id="rId8"/>
    <p:sldId id="260" r:id="rId9"/>
    <p:sldId id="265" r:id="rId10"/>
    <p:sldId id="259" r:id="rId11"/>
    <p:sldId id="266" r:id="rId12"/>
    <p:sldId id="267" r:id="rId13"/>
    <p:sldId id="271" r:id="rId14"/>
    <p:sldId id="268" r:id="rId15"/>
    <p:sldId id="272" r:id="rId16"/>
    <p:sldId id="269" r:id="rId17"/>
    <p:sldId id="273" r:id="rId18"/>
    <p:sldId id="270" r:id="rId19"/>
    <p:sldId id="274" r:id="rId20"/>
    <p:sldId id="275" r:id="rId21"/>
    <p:sldId id="276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E979CF38-8ADA-4E41-8343-BA6065638B59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 smtClean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68C9AA56-0578-4ABF-A04E-77DA48EF511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C8DB5B-889B-43B4-B286-0E124BFE65DE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CD768-DEA9-4955-AE24-F0121F517D1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A63964-D48D-4426-81FF-704E63451759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9D1A486-8F66-4965-9B97-E65B4B8518B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4A62767-BB6E-4B38-B687-E5B850CE4FFA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00C4290-0D53-4DAD-8AE5-652AAF4E42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7E9B3AE-22B3-489B-AB1F-162644A5C13A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273B17C-8E6D-4E8C-88FD-4540A899A95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Titre de section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737D78-4C40-4821-962F-D440C8AAAF99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6F089A1-5DCC-42B6-8D14-68C1E066106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D6FC5F2-A7DC-4926-8A61-864B37C2A6AD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21C4F8C-28B2-4434-93E9-4E1B403BEFB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6B5EEA5-728C-4C1D-B4E9-E46D259AAD07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87BFBB-8F22-4FC5-9EE6-FCA6FCDAB2E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DC63317A-7CE5-4B41-BCE9-9B6CAD2CCE2D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B93BFC3-D4D6-46D0-8810-792095F69BB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1D5526-72E8-47B9-9042-4D504D124B91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922FB14-16D7-4449-8CC3-C1666165065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BF0F068-1BD3-4AC0-A386-9EA4FAD665F1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1B4CCBA-C80F-445F-9CF6-921402599FF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4E7FBE9F-98C5-4507-AED0-07A6182E36F9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12181C3-7220-4A05-8CE1-F1F6106D9EB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A1FC2E69-4687-4009-8ADA-507FBA82E313}" type="datetime1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6049C8C1-0D25-4AE7-A28A-6A8B34314C5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63" r:id="rId4"/>
    <p:sldLayoutId id="2147483764" r:id="rId5"/>
    <p:sldLayoutId id="2147483771" r:id="rId6"/>
    <p:sldLayoutId id="2147483765" r:id="rId7"/>
    <p:sldLayoutId id="2147483772" r:id="rId8"/>
    <p:sldLayoutId id="2147483773" r:id="rId9"/>
    <p:sldLayoutId id="2147483766" r:id="rId10"/>
    <p:sldLayoutId id="2147483767" r:id="rId11"/>
  </p:sldLayoutIdLst>
  <p:hf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Titre 1"/>
          <p:cNvSpPr>
            <a:spLocks noGrp="1"/>
          </p:cNvSpPr>
          <p:nvPr>
            <p:ph type="ctrTitle"/>
          </p:nvPr>
        </p:nvSpPr>
        <p:spPr>
          <a:xfrm>
            <a:off x="1619250" y="620713"/>
            <a:ext cx="3889375" cy="941387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8195" name="Sous-titre 2"/>
          <p:cNvSpPr>
            <a:spLocks noGrp="1"/>
          </p:cNvSpPr>
          <p:nvPr>
            <p:ph type="subTitle" idx="1"/>
          </p:nvPr>
        </p:nvSpPr>
        <p:spPr>
          <a:xfrm>
            <a:off x="2339975" y="4652963"/>
            <a:ext cx="6172200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800" smtClean="0"/>
              <a:t>Je maîtrise le cadre juridique du travail en France</a:t>
            </a:r>
          </a:p>
        </p:txBody>
      </p:sp>
      <p:pic>
        <p:nvPicPr>
          <p:cNvPr id="819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100513" y="4763"/>
            <a:ext cx="5218112" cy="4587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Rectangle 4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5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6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7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Quels sont les principaux avantages du stage et du bénévolat ?</a:t>
            </a:r>
          </a:p>
        </p:txBody>
      </p:sp>
      <p:sp>
        <p:nvSpPr>
          <p:cNvPr id="17412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ED13560-397F-486A-9C00-6D54BA500556}" type="slidenum">
              <a:rPr lang="fr-FR" smtClean="0">
                <a:latin typeface="Arial" pitchFamily="34" charset="0"/>
              </a:rPr>
              <a:pPr/>
              <a:t>10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7413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 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Acquérir de l’expérience</a:t>
            </a:r>
          </a:p>
          <a:p>
            <a:pPr algn="ctr" eaLnBrk="1" hangingPunct="1"/>
            <a:r>
              <a:rPr lang="fr-FR" smtClean="0"/>
              <a:t>Découvrir le monde du travail</a:t>
            </a:r>
          </a:p>
          <a:p>
            <a:pPr algn="ctr" eaLnBrk="1" hangingPunct="1"/>
            <a:r>
              <a:rPr lang="fr-FR" smtClean="0"/>
              <a:t>Assimiler les codes socioculturels</a:t>
            </a:r>
          </a:p>
          <a:p>
            <a:pPr algn="ctr" eaLnBrk="1" hangingPunct="1"/>
            <a:r>
              <a:rPr lang="fr-FR" smtClean="0"/>
              <a:t>Rencontrer des personnes</a:t>
            </a:r>
          </a:p>
          <a:p>
            <a:pPr algn="ctr" eaLnBrk="1" hangingPunct="1"/>
            <a:r>
              <a:rPr lang="fr-FR" smtClean="0"/>
              <a:t>Développer son projet professionnel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r>
              <a:rPr lang="fr-FR" smtClean="0"/>
              <a:t>…</a:t>
            </a:r>
          </a:p>
          <a:p>
            <a:pPr lvl="3" algn="ctr" eaLnBrk="1" hangingPunct="1">
              <a:buFont typeface="Arial" pitchFamily="34" charset="0"/>
              <a:buNone/>
            </a:pPr>
            <a:r>
              <a:rPr lang="fr-FR" smtClean="0"/>
              <a:t>Mais les stagiaires et bénévoles ne reçoivent pas de salaire…</a:t>
            </a:r>
          </a:p>
        </p:txBody>
      </p:sp>
      <p:sp>
        <p:nvSpPr>
          <p:cNvPr id="18436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644F0A5-7B3A-4D8F-8F5F-1035DAE867F4}" type="slidenum">
              <a:rPr lang="fr-FR" smtClean="0">
                <a:latin typeface="Arial" pitchFamily="34" charset="0"/>
              </a:rPr>
              <a:pPr/>
              <a:t>11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8437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 est la durée légale du travail ? </a:t>
            </a:r>
          </a:p>
        </p:txBody>
      </p:sp>
      <p:sp>
        <p:nvSpPr>
          <p:cNvPr id="1946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FCDABE8-18F1-402A-958E-98170DF7CCA9}" type="slidenum">
              <a:rPr lang="fr-FR" smtClean="0">
                <a:latin typeface="Arial" pitchFamily="34" charset="0"/>
              </a:rPr>
              <a:pPr/>
              <a:t>12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9461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 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35 heures par semaine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Au-delà, l’employeur doit payer des heures supplémentaires ou donner des RTT (réduction du temps de travail)</a:t>
            </a:r>
          </a:p>
        </p:txBody>
      </p:sp>
      <p:sp>
        <p:nvSpPr>
          <p:cNvPr id="20484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E8D3CC52-5A3F-4214-AF8B-732697AEC5F2}" type="slidenum">
              <a:rPr lang="fr-FR" smtClean="0">
                <a:latin typeface="Arial" pitchFamily="34" charset="0"/>
              </a:rPr>
              <a:pPr/>
              <a:t>13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048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 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se passe-t-il en cas d’absence au travail ?</a:t>
            </a:r>
          </a:p>
          <a:p>
            <a:pPr eaLnBrk="1" hangingPunct="1"/>
            <a:endParaRPr lang="fr-FR" smtClean="0"/>
          </a:p>
        </p:txBody>
      </p:sp>
      <p:sp>
        <p:nvSpPr>
          <p:cNvPr id="21508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645BB91-3486-4122-B403-C2FB15F1E858}" type="slidenum">
              <a:rPr lang="fr-FR" smtClean="0">
                <a:latin typeface="Arial" pitchFamily="34" charset="0"/>
              </a:rPr>
              <a:pPr/>
              <a:t>14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1509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 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Je préviens l’employeur le plus tôt possible</a:t>
            </a:r>
          </a:p>
          <a:p>
            <a:pPr eaLnBrk="1" hangingPunct="1"/>
            <a:r>
              <a:rPr lang="fr-FR" smtClean="0"/>
              <a:t>Si je suis malade : je justifie mon absence grâce à un certificat médical fournit par mon médecin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En cas d’absence trop fréquente: je risque le licenciement</a:t>
            </a:r>
          </a:p>
          <a:p>
            <a:pPr eaLnBrk="1" hangingPunct="1"/>
            <a:endParaRPr lang="fr-FR" smtClean="0"/>
          </a:p>
        </p:txBody>
      </p:sp>
      <p:sp>
        <p:nvSpPr>
          <p:cNvPr id="22532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8EB82A33-FCC3-45C7-997F-2577A2E7D65D}" type="slidenum">
              <a:rPr lang="fr-FR" smtClean="0">
                <a:latin typeface="Arial" pitchFamily="34" charset="0"/>
              </a:rPr>
              <a:pPr/>
              <a:t>15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2533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 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Qu’est-ce que la formation professionnelle en alternance ?</a:t>
            </a:r>
          </a:p>
          <a:p>
            <a:pPr eaLnBrk="1" hangingPunct="1"/>
            <a:endParaRPr lang="fr-FR" smtClean="0"/>
          </a:p>
        </p:txBody>
      </p:sp>
      <p:sp>
        <p:nvSpPr>
          <p:cNvPr id="23556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4E2E198-4533-402F-8452-3E9DF22DD82E}" type="slidenum">
              <a:rPr lang="fr-FR" smtClean="0">
                <a:latin typeface="Arial" pitchFamily="34" charset="0"/>
              </a:rPr>
              <a:pPr/>
              <a:t>16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3557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r>
              <a:rPr lang="fr-FR" smtClean="0"/>
              <a:t>Ce sont des études qui permettent de suivre des cours et d’apprendre un métier dans une entreprise en même temps.</a:t>
            </a:r>
          </a:p>
          <a:p>
            <a:pPr eaLnBrk="1" hangingPunct="1"/>
            <a:endParaRPr lang="fr-FR" smtClean="0"/>
          </a:p>
          <a:p>
            <a:pPr eaLnBrk="1" hangingPunct="1">
              <a:buFont typeface="Arial" pitchFamily="34" charset="0"/>
              <a:buNone/>
            </a:pPr>
            <a:r>
              <a:rPr lang="fr-FR" smtClean="0"/>
              <a:t>L’élève partage son temps entre l’institut de formation et l’entreprise</a:t>
            </a:r>
          </a:p>
        </p:txBody>
      </p:sp>
      <p:sp>
        <p:nvSpPr>
          <p:cNvPr id="2458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CD8430B-4D2D-464B-BA5D-66EB7B610F13}" type="slidenum">
              <a:rPr lang="fr-FR" smtClean="0">
                <a:latin typeface="Arial" pitchFamily="34" charset="0"/>
              </a:rPr>
              <a:pPr/>
              <a:t>17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4581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 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Pour quelles raisons puis-je être licencié ?</a:t>
            </a:r>
          </a:p>
        </p:txBody>
      </p:sp>
      <p:sp>
        <p:nvSpPr>
          <p:cNvPr id="25604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7A2E4EB2-8C64-42A5-948B-FFD0AC3EE49E}" type="slidenum">
              <a:rPr lang="fr-FR" smtClean="0">
                <a:latin typeface="Arial" pitchFamily="34" charset="0"/>
              </a:rPr>
              <a:pPr/>
              <a:t>18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5605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eaLnBrk="1" hangingPunct="1"/>
            <a:r>
              <a:rPr lang="fr-FR" smtClean="0"/>
              <a:t>Problèmes de discipline: absences injustifiées, violence, non respect des consignes, vol, harcèlement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Problèmes personnels : insuffisance du travail, mésentente, absentéisme…</a:t>
            </a:r>
          </a:p>
          <a:p>
            <a:pPr eaLnBrk="1" hangingPunct="1"/>
            <a:endParaRPr lang="fr-FR" smtClean="0"/>
          </a:p>
          <a:p>
            <a:pPr eaLnBrk="1" hangingPunct="1"/>
            <a:r>
              <a:rPr lang="fr-FR" smtClean="0"/>
              <a:t>Problèmes économiques de l’entreprise</a:t>
            </a:r>
          </a:p>
        </p:txBody>
      </p:sp>
      <p:sp>
        <p:nvSpPr>
          <p:cNvPr id="26628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59C29582-B6E0-45F9-B281-A8FDEC992459}" type="slidenum">
              <a:rPr lang="fr-FR" smtClean="0">
                <a:latin typeface="Arial" pitchFamily="34" charset="0"/>
              </a:rPr>
              <a:pPr/>
              <a:t>19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6629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Quelle est la différence entre </a:t>
            </a:r>
            <a:r>
              <a:rPr lang="fr-FR" b="1" smtClean="0"/>
              <a:t>salaire net </a:t>
            </a:r>
            <a:r>
              <a:rPr lang="fr-FR" smtClean="0"/>
              <a:t>et </a:t>
            </a:r>
            <a:r>
              <a:rPr lang="fr-FR" b="1" smtClean="0"/>
              <a:t>salaire brut</a:t>
            </a:r>
            <a:r>
              <a:rPr lang="fr-FR" smtClean="0"/>
              <a:t>?</a:t>
            </a:r>
          </a:p>
        </p:txBody>
      </p:sp>
      <p:sp>
        <p:nvSpPr>
          <p:cNvPr id="922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F7F85092-5E58-417C-8255-B77C2DB8A355}" type="slidenum">
              <a:rPr lang="fr-FR" smtClean="0">
                <a:latin typeface="Arial" pitchFamily="34" charset="0"/>
              </a:rPr>
              <a:pPr/>
              <a:t>2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9221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que le travail en intérim ?</a:t>
            </a:r>
          </a:p>
        </p:txBody>
      </p:sp>
      <p:sp>
        <p:nvSpPr>
          <p:cNvPr id="27652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C632E02-8DA6-4347-9888-258599299A10}" type="slidenum">
              <a:rPr lang="fr-FR" smtClean="0">
                <a:latin typeface="Arial" pitchFamily="34" charset="0"/>
              </a:rPr>
              <a:pPr/>
              <a:t>20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7653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/>
          <a:lstStyle/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salarié passe par une agence d’intérim pour trouver des contrats courts auprès de multiples entreprises.</a:t>
            </a:r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6B9BD6CD-E336-4B27-8822-29DBBD60FC5A}" type="slidenum">
              <a:rPr lang="fr-FR" smtClean="0">
                <a:latin typeface="Arial" pitchFamily="34" charset="0"/>
              </a:rPr>
              <a:pPr/>
              <a:t>21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28677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 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b="1" smtClean="0"/>
              <a:t>Salaire net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=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Ce que je reçois vraiment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b="1" smtClean="0"/>
              <a:t>Salaire brut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=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le salaire net + mes cotisations</a:t>
            </a:r>
          </a:p>
        </p:txBody>
      </p:sp>
      <p:sp>
        <p:nvSpPr>
          <p:cNvPr id="10244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35B3291F-0A96-4A59-987F-E7663150F7B5}" type="slidenum">
              <a:rPr lang="fr-FR" smtClean="0">
                <a:latin typeface="Arial" pitchFamily="34" charset="0"/>
              </a:rPr>
              <a:pPr/>
              <a:t>3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024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 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Combien de temps dois-je conserver un bulletin de salaire?</a:t>
            </a:r>
          </a:p>
        </p:txBody>
      </p:sp>
      <p:sp>
        <p:nvSpPr>
          <p:cNvPr id="11268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C9E9378-2CB5-4C41-B272-48689A3C5C57}" type="slidenum">
              <a:rPr lang="fr-FR" smtClean="0">
                <a:latin typeface="Arial" pitchFamily="34" charset="0"/>
              </a:rPr>
              <a:pPr/>
              <a:t>4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1269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 </a:t>
            </a:r>
          </a:p>
        </p:txBody>
      </p:sp>
      <p:sp>
        <p:nvSpPr>
          <p:cNvPr id="1229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Toute la vie.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Ces documents sont nécessaires pour le calcul de la retraite</a:t>
            </a:r>
          </a:p>
        </p:txBody>
      </p:sp>
      <p:sp>
        <p:nvSpPr>
          <p:cNvPr id="12292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99212487-2D16-4A19-B5E1-6221A0B2F199}" type="slidenum">
              <a:rPr lang="fr-FR" smtClean="0">
                <a:latin typeface="Arial" pitchFamily="34" charset="0"/>
              </a:rPr>
              <a:pPr/>
              <a:t>5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2293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 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que le SMIC?</a:t>
            </a:r>
          </a:p>
        </p:txBody>
      </p:sp>
      <p:sp>
        <p:nvSpPr>
          <p:cNvPr id="13316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403D1EEF-B112-4EEC-8E6B-466378EE8B73}" type="slidenum">
              <a:rPr lang="fr-FR" smtClean="0">
                <a:latin typeface="Arial" pitchFamily="34" charset="0"/>
              </a:rPr>
              <a:pPr/>
              <a:t>6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3317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 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SMIC est un salaire minimum.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 montant du SMIC horaire brut est fixé, depuis le 1</a:t>
            </a:r>
            <a:r>
              <a:rPr lang="fr-FR" baseline="30000" smtClean="0"/>
              <a:t>er</a:t>
            </a:r>
            <a:r>
              <a:rPr lang="fr-FR" smtClean="0"/>
              <a:t> décembre 2013, à 9,43 euros. Le SMIC net s’élève à 7,38€.</a:t>
            </a:r>
          </a:p>
        </p:txBody>
      </p:sp>
      <p:sp>
        <p:nvSpPr>
          <p:cNvPr id="14340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B5B2CBDC-E045-4B6C-B4E1-D0D96316AE9E}" type="slidenum">
              <a:rPr lang="fr-FR" smtClean="0">
                <a:latin typeface="Arial" pitchFamily="34" charset="0"/>
              </a:rPr>
              <a:pPr/>
              <a:t>7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4341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Citez les principaux types de contrats ?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Qu’est-ce qui les différencie ?</a:t>
            </a:r>
          </a:p>
          <a:p>
            <a:pPr eaLnBrk="1" hangingPunct="1"/>
            <a:endParaRPr lang="fr-FR" smtClean="0"/>
          </a:p>
        </p:txBody>
      </p:sp>
      <p:sp>
        <p:nvSpPr>
          <p:cNvPr id="15364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A228DAB1-17D0-41EA-B9C0-8B3C93CB18A6}" type="slidenum">
              <a:rPr lang="fr-FR" smtClean="0">
                <a:latin typeface="Arial" pitchFamily="34" charset="0"/>
              </a:rPr>
              <a:pPr/>
              <a:t>8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5365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 anchor="ctr" anchorCtr="0"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 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/>
            <a:r>
              <a:rPr lang="fr-FR" smtClean="0"/>
              <a:t>CDI</a:t>
            </a:r>
          </a:p>
          <a:p>
            <a:pPr algn="ctr" eaLnBrk="1" hangingPunct="1"/>
            <a:r>
              <a:rPr lang="fr-FR" smtClean="0"/>
              <a:t>CDD</a:t>
            </a:r>
          </a:p>
          <a:p>
            <a:pPr algn="ctr" eaLnBrk="1" hangingPunct="1"/>
            <a:r>
              <a:rPr lang="fr-FR" smtClean="0"/>
              <a:t>Contrats aidés</a:t>
            </a:r>
          </a:p>
          <a:p>
            <a:pPr algn="ctr" eaLnBrk="1" hangingPunct="1"/>
            <a:r>
              <a:rPr lang="fr-FR" smtClean="0"/>
              <a:t>Contrats de formation en alternance</a:t>
            </a:r>
          </a:p>
          <a:p>
            <a:pPr algn="ctr" eaLnBrk="1" hangingPunct="1"/>
            <a:r>
              <a:rPr lang="fr-FR" smtClean="0"/>
              <a:t>Contrats d’intérim</a:t>
            </a:r>
          </a:p>
          <a:p>
            <a:pPr eaLnBrk="1" hangingPunct="1"/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11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lIns="91440" tIns="45720" rIns="91440" bIns="45720" numCol="1" anchorCtr="0" compatLnSpc="1">
            <a:prstTxWarp prst="textNoShape">
              <a:avLst/>
            </a:prstTxWarp>
          </a:bodyPr>
          <a:lstStyle/>
          <a:p>
            <a:fld id="{203419AA-DF73-499E-9CD0-D8002D605232}" type="slidenum">
              <a:rPr lang="fr-FR" smtClean="0">
                <a:latin typeface="Arial" pitchFamily="34" charset="0"/>
              </a:rPr>
              <a:pPr/>
              <a:t>9</a:t>
            </a:fld>
            <a:endParaRPr lang="fr-FR" smtClean="0">
              <a:latin typeface="Arial" pitchFamily="34" charset="0"/>
            </a:endParaRPr>
          </a:p>
        </p:txBody>
      </p:sp>
      <p:pic>
        <p:nvPicPr>
          <p:cNvPr id="16389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Métro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Métro">
    <a:dk1>
      <a:sysClr val="windowText" lastClr="000000"/>
    </a:dk1>
    <a:lt1>
      <a:sysClr val="window" lastClr="FFFFFF"/>
    </a:lt1>
    <a:dk2>
      <a:srgbClr val="4E5B6F"/>
    </a:dk2>
    <a:lt2>
      <a:srgbClr val="D6ECFF"/>
    </a:lt2>
    <a:accent1>
      <a:srgbClr val="7FD13B"/>
    </a:accent1>
    <a:accent2>
      <a:srgbClr val="EA157A"/>
    </a:accent2>
    <a:accent3>
      <a:srgbClr val="FEB80A"/>
    </a:accent3>
    <a:accent4>
      <a:srgbClr val="00ADDC"/>
    </a:accent4>
    <a:accent5>
      <a:srgbClr val="738AC8"/>
    </a:accent5>
    <a:accent6>
      <a:srgbClr val="1AB39F"/>
    </a:accent6>
    <a:hlink>
      <a:srgbClr val="EB8803"/>
    </a:hlink>
    <a:folHlink>
      <a:srgbClr val="5F7791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64</TotalTime>
  <Words>412</Words>
  <Application>Microsoft Office PowerPoint</Application>
  <PresentationFormat>Affichage à l'écran (4:3)</PresentationFormat>
  <Paragraphs>110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Quiz</vt:lpstr>
      <vt:lpstr>Question 1</vt:lpstr>
      <vt:lpstr>Réponse 1 </vt:lpstr>
      <vt:lpstr>Question 2 </vt:lpstr>
      <vt:lpstr>Réponse 2 </vt:lpstr>
      <vt:lpstr>Question 3 </vt:lpstr>
      <vt:lpstr>Réponse 3 </vt:lpstr>
      <vt:lpstr>Question 4</vt:lpstr>
      <vt:lpstr>Réponse 4 </vt:lpstr>
      <vt:lpstr>Question 5</vt:lpstr>
      <vt:lpstr>Réponse 5 </vt:lpstr>
      <vt:lpstr>Question 6</vt:lpstr>
      <vt:lpstr>Réponse 6 </vt:lpstr>
      <vt:lpstr>Question 7 </vt:lpstr>
      <vt:lpstr>Réponse 7 </vt:lpstr>
      <vt:lpstr>Question 8 </vt:lpstr>
      <vt:lpstr>Réponse 8</vt:lpstr>
      <vt:lpstr>Question 9 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</dc:title>
  <dc:creator>abouvier</dc:creator>
  <cp:lastModifiedBy>cledoux</cp:lastModifiedBy>
  <cp:revision>16</cp:revision>
  <dcterms:created xsi:type="dcterms:W3CDTF">2012-06-11T16:00:09Z</dcterms:created>
  <dcterms:modified xsi:type="dcterms:W3CDTF">2016-01-20T14:34:25Z</dcterms:modified>
</cp:coreProperties>
</file>