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7" r:id="rId10"/>
    <p:sldId id="265" r:id="rId11"/>
    <p:sldId id="268" r:id="rId12"/>
    <p:sldId id="26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0F2684C-363A-489B-A8B4-D89F251CBC6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337EAB-BA37-4970-8BEA-919E0E3B822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C83EC20-6D11-47A2-8B0B-C6BEAC73A4BA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6DE0D7-E4E6-4CF6-AF9C-C35359D4F6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E979503-C165-4AEE-A839-7098AD0039CB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9D610A-617F-4616-8871-C73975CD8AF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7E5D213-3398-4E6A-BAC7-9116375A4B41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4154F3F-2E6C-4BB1-9C08-3E37C735F02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FDAB7F-9902-49CB-BE99-2A97D27A0A87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F12EF99-1958-4563-B73E-B1328BB8A17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C7A048-D486-4CB3-BCD5-02CDD6A45F3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0879E2D-3FCC-4C88-B1C1-80DB422E50A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3C1E4A-3BED-4EC3-946B-C1705FDA8554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4336B9F-FB10-4DD5-93BC-3215E1306DC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12A6A360-2EFF-4BEF-BC73-428B9033C81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D3B2F16-23AD-4AD4-8187-01DC30E0494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120B6D3-0C45-4208-9AB9-1D2E8B75CC13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800F714-FD16-47A4-B1F5-A23B4AC61DB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B695112-D17D-4952-8B4D-2F0FE462A049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03A4CA0-A4EC-431F-93C4-EC8179E98C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82FD7CC-BCCA-49E6-8A83-F48876B2905A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849342D-9B46-4576-8104-2207437C796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CAB3E6BF-F82A-49F5-A9A7-25CCF3683942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AF6B62C3-1F26-41AE-ADB1-D6EA90A2BE3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2" r:id="rId1"/>
    <p:sldLayoutId id="2147483803" r:id="rId2"/>
    <p:sldLayoutId id="2147483804" r:id="rId3"/>
    <p:sldLayoutId id="2147483797" r:id="rId4"/>
    <p:sldLayoutId id="2147483798" r:id="rId5"/>
    <p:sldLayoutId id="2147483805" r:id="rId6"/>
    <p:sldLayoutId id="2147483799" r:id="rId7"/>
    <p:sldLayoutId id="2147483806" r:id="rId8"/>
    <p:sldLayoutId id="2147483807" r:id="rId9"/>
    <p:sldLayoutId id="2147483800" r:id="rId10"/>
    <p:sldLayoutId id="2147483801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ous-titre 2"/>
          <p:cNvSpPr>
            <a:spLocks noGrp="1"/>
          </p:cNvSpPr>
          <p:nvPr>
            <p:ph type="subTitle" idx="1"/>
          </p:nvPr>
        </p:nvSpPr>
        <p:spPr>
          <a:xfrm>
            <a:off x="2484438" y="4076700"/>
            <a:ext cx="5543550" cy="1371600"/>
          </a:xfrm>
        </p:spPr>
        <p:txBody>
          <a:bodyPr/>
          <a:lstStyle/>
          <a:p>
            <a:pPr algn="ctr" eaLnBrk="1" hangingPunct="1">
              <a:buFont typeface="Arial" pitchFamily="34" charset="0"/>
              <a:buNone/>
            </a:pPr>
            <a:r>
              <a:rPr lang="fr-FR" sz="2800" smtClean="0"/>
              <a:t>Je comprends 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z="2800" smtClean="0"/>
              <a:t>le fonctionnement du logement en France</a:t>
            </a:r>
          </a:p>
        </p:txBody>
      </p:sp>
      <p:pic>
        <p:nvPicPr>
          <p:cNvPr id="819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625975" y="417513"/>
            <a:ext cx="3729038" cy="3279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/>
        </p:nvSpPr>
        <p:spPr>
          <a:xfrm>
            <a:off x="1619250" y="620713"/>
            <a:ext cx="3889375" cy="9413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5400" dirty="0" smtClean="0"/>
              <a:t>Quiz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25825" y="5827713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quiz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6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215900" y="5638800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7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550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8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9607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qu’un « bail » ?</a:t>
            </a:r>
          </a:p>
        </p:txBody>
      </p:sp>
      <p:pic>
        <p:nvPicPr>
          <p:cNvPr id="1741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C’est un contrat écrit qui encadre la location d’un logement.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Il définit les droits et les devoirs du locataire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Si je ne le respecte pas, le propriétaire peut exiger que je parte.</a:t>
            </a:r>
          </a:p>
        </p:txBody>
      </p:sp>
      <p:pic>
        <p:nvPicPr>
          <p:cNvPr id="1843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A quoi peut-on voir qu’il y a une « crise du logement » en France ? </a:t>
            </a:r>
          </a:p>
        </p:txBody>
      </p:sp>
      <p:pic>
        <p:nvPicPr>
          <p:cNvPr id="1946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/>
            <a:r>
              <a:rPr lang="fr-FR" smtClean="0"/>
              <a:t>Les prix</a:t>
            </a:r>
          </a:p>
          <a:p>
            <a:pPr algn="ctr" eaLnBrk="1" hangingPunct="1"/>
            <a:r>
              <a:rPr lang="fr-FR" smtClean="0"/>
              <a:t>Les difficultés à trouver un logement</a:t>
            </a:r>
          </a:p>
          <a:p>
            <a:pPr algn="ctr" eaLnBrk="1" hangingPunct="1"/>
            <a:r>
              <a:rPr lang="fr-FR" smtClean="0"/>
              <a:t>L’augmentation des garanties demandées</a:t>
            </a:r>
          </a:p>
          <a:p>
            <a:pPr algn="ctr" eaLnBrk="1" hangingPunct="1"/>
            <a:r>
              <a:rPr lang="fr-FR" smtClean="0"/>
              <a:t>Le mal-logement</a:t>
            </a:r>
          </a:p>
        </p:txBody>
      </p:sp>
      <p:pic>
        <p:nvPicPr>
          <p:cNvPr id="2048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Quelles sont les principales différences entre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parc social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et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parc privé ?</a:t>
            </a:r>
          </a:p>
        </p:txBody>
      </p:sp>
      <p:pic>
        <p:nvPicPr>
          <p:cNvPr id="2150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parc social:</a:t>
            </a:r>
          </a:p>
          <a:p>
            <a:pPr lvl="2" eaLnBrk="1" hangingPunct="1"/>
            <a:r>
              <a:rPr lang="fr-FR" smtClean="0"/>
              <a:t>Moins cher</a:t>
            </a:r>
          </a:p>
          <a:p>
            <a:pPr lvl="2" eaLnBrk="1" hangingPunct="1"/>
            <a:r>
              <a:rPr lang="fr-FR" smtClean="0"/>
              <a:t>Moins de garanties</a:t>
            </a:r>
          </a:p>
          <a:p>
            <a:pPr lvl="2" eaLnBrk="1" hangingPunct="1"/>
            <a:r>
              <a:rPr lang="fr-FR" smtClean="0"/>
              <a:t>Moins de logements</a:t>
            </a:r>
          </a:p>
          <a:p>
            <a:pPr lvl="2" eaLnBrk="1" hangingPunct="1"/>
            <a:r>
              <a:rPr lang="fr-FR" smtClean="0"/>
              <a:t>Souvent beaucoup d’attente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parc privé:</a:t>
            </a:r>
          </a:p>
          <a:p>
            <a:pPr lvl="2" eaLnBrk="1" hangingPunct="1"/>
            <a:r>
              <a:rPr lang="fr-FR" smtClean="0"/>
              <a:t>Plus cher</a:t>
            </a:r>
          </a:p>
          <a:p>
            <a:pPr lvl="2" eaLnBrk="1" hangingPunct="1"/>
            <a:r>
              <a:rPr lang="fr-FR" smtClean="0"/>
              <a:t>Beaucoup de garanties</a:t>
            </a:r>
          </a:p>
          <a:p>
            <a:pPr lvl="2" eaLnBrk="1" hangingPunct="1"/>
            <a:r>
              <a:rPr lang="fr-FR" smtClean="0"/>
              <a:t>Appartient à des propriétaires privés</a:t>
            </a:r>
          </a:p>
          <a:p>
            <a:pPr lvl="2" eaLnBrk="1" hangingPunct="1"/>
            <a:r>
              <a:rPr lang="fr-FR" smtClean="0"/>
              <a:t>Plus rapide </a:t>
            </a:r>
          </a:p>
          <a:p>
            <a:pPr lvl="2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2253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Les zones les plus habitées sont celles où il est le plus facile de trouver un logement.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ou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FAUX?</a:t>
            </a:r>
          </a:p>
        </p:txBody>
      </p:sp>
      <p:pic>
        <p:nvPicPr>
          <p:cNvPr id="2355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Les zones les plus habitées sont les régions Ile-de-France, Rhône-Alpes et PACA.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Ce sont les régions où les loyers sont les plus élevés et où l’attente pour les logements sociaux est la plus longue</a:t>
            </a:r>
          </a:p>
        </p:txBody>
      </p:sp>
      <p:pic>
        <p:nvPicPr>
          <p:cNvPr id="2458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 type de location est généralement la moins chère :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dans le parc social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dans le parc privé ?</a:t>
            </a:r>
          </a:p>
        </p:txBody>
      </p:sp>
      <p:pic>
        <p:nvPicPr>
          <p:cNvPr id="2560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parc public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Les prix sont encadrés. Ils dépendent de la composition du ménage et de ses revenus.</a:t>
            </a:r>
          </a:p>
        </p:txBody>
      </p:sp>
      <p:pic>
        <p:nvPicPr>
          <p:cNvPr id="2662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 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Quels sont les différents statuts d’occupation d’un logement?</a:t>
            </a:r>
          </a:p>
        </p:txBody>
      </p:sp>
      <p:pic>
        <p:nvPicPr>
          <p:cNvPr id="922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qu’une « garantie » ?</a:t>
            </a:r>
          </a:p>
          <a:p>
            <a:pPr eaLnBrk="1" hangingPunct="1"/>
            <a:endParaRPr lang="fr-FR" smtClean="0"/>
          </a:p>
        </p:txBody>
      </p:sp>
      <p:pic>
        <p:nvPicPr>
          <p:cNvPr id="2765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C’est une preuve que le loyer pourra être payé régulièrement</a:t>
            </a:r>
          </a:p>
          <a:p>
            <a:pPr eaLnBrk="1" hangingPunct="1"/>
            <a:endParaRPr lang="fr-FR" smtClean="0"/>
          </a:p>
          <a:p>
            <a:pPr lvl="2" eaLnBrk="1" hangingPunct="1"/>
            <a:r>
              <a:rPr lang="fr-FR" smtClean="0"/>
              <a:t>Un ami, un membre de ma famille</a:t>
            </a:r>
          </a:p>
          <a:p>
            <a:pPr lvl="2" eaLnBrk="1" hangingPunct="1"/>
            <a:r>
              <a:rPr lang="fr-FR" smtClean="0"/>
              <a:t>Une assurance </a:t>
            </a:r>
          </a:p>
          <a:p>
            <a:pPr lvl="2" eaLnBrk="1" hangingPunct="1"/>
            <a:r>
              <a:rPr lang="fr-FR" smtClean="0"/>
              <a:t>Une banque</a:t>
            </a:r>
          </a:p>
          <a:p>
            <a:pPr lvl="2" eaLnBrk="1" hangingPunct="1"/>
            <a:r>
              <a:rPr lang="fr-FR" smtClean="0"/>
              <a:t>Une aide de l’Etat.</a:t>
            </a:r>
          </a:p>
        </p:txBody>
      </p:sp>
      <p:pic>
        <p:nvPicPr>
          <p:cNvPr id="2867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</a:t>
            </a:r>
          </a:p>
        </p:txBody>
      </p:sp>
      <p:sp>
        <p:nvSpPr>
          <p:cNvPr id="10243" name="Espace réservé du contenu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/>
            <a:r>
              <a:rPr lang="fr-FR" smtClean="0"/>
              <a:t>Le squat</a:t>
            </a:r>
          </a:p>
          <a:p>
            <a:pPr algn="ctr"/>
            <a:r>
              <a:rPr lang="fr-FR" smtClean="0"/>
              <a:t>L’hébergement d’urgence</a:t>
            </a:r>
          </a:p>
          <a:p>
            <a:pPr algn="ctr"/>
            <a:r>
              <a:rPr lang="fr-FR" smtClean="0"/>
              <a:t>L’hébergement</a:t>
            </a:r>
          </a:p>
          <a:p>
            <a:pPr algn="ctr"/>
            <a:r>
              <a:rPr lang="fr-FR" smtClean="0"/>
              <a:t>La sous-location</a:t>
            </a:r>
          </a:p>
          <a:p>
            <a:pPr algn="ctr"/>
            <a:r>
              <a:rPr lang="fr-FR" smtClean="0"/>
              <a:t>La location</a:t>
            </a:r>
          </a:p>
          <a:p>
            <a:pPr algn="ctr"/>
            <a:r>
              <a:rPr lang="fr-FR" smtClean="0"/>
              <a:t>La propriété</a:t>
            </a:r>
          </a:p>
        </p:txBody>
      </p:sp>
      <p:pic>
        <p:nvPicPr>
          <p:cNvPr id="1024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En France, il y a suffisamment de logements sociaux pour tous ceux qui en ont besoin.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faux?</a:t>
            </a:r>
          </a:p>
        </p:txBody>
      </p:sp>
      <p:pic>
        <p:nvPicPr>
          <p:cNvPr id="1126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rtlCol="0" anchor="ctr"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fr-FR" dirty="0" smtClean="0"/>
              <a:t>FAUX</a:t>
            </a:r>
          </a:p>
          <a:p>
            <a:pPr algn="ctr" eaLnBrk="1" hangingPunct="1">
              <a:defRPr/>
            </a:pPr>
            <a:endParaRPr lang="fr-FR" dirty="0" smtClean="0"/>
          </a:p>
          <a:p>
            <a:pPr algn="ctr" eaLnBrk="1" hangingPunct="1">
              <a:buFont typeface="Arial" pitchFamily="34" charset="0"/>
              <a:buNone/>
              <a:defRPr/>
            </a:pPr>
            <a:r>
              <a:rPr lang="fr-FR" dirty="0" smtClean="0"/>
              <a:t>En France il n’y a pas assez de logements sociaux. Les délais d’attente peuvent être longs.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  <p:pic>
        <p:nvPicPr>
          <p:cNvPr id="1229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 signifie le mot « loyer » ? </a:t>
            </a:r>
          </a:p>
        </p:txBody>
      </p:sp>
      <p:pic>
        <p:nvPicPr>
          <p:cNvPr id="1331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loyer est l’argent donné tous les mois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par le locataire au propriétaire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pour payer son séjour dans l’appartement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et les charges locatives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1434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peux rester dans une résidence sociale aussi longtemps que je le souhaite.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FAUX?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1536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Faux.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Vivre dans une résidence est une solution temporaire.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 On y reste 2 ans en moyenne.</a:t>
            </a:r>
          </a:p>
        </p:txBody>
      </p:sp>
      <p:pic>
        <p:nvPicPr>
          <p:cNvPr id="1638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67</TotalTime>
  <Words>422</Words>
  <Application>Microsoft Office PowerPoint</Application>
  <PresentationFormat>Affichage à l'écran (4:3)</PresentationFormat>
  <Paragraphs>99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Century Schoolbook</vt:lpstr>
      <vt:lpstr>Wingdings</vt:lpstr>
      <vt:lpstr>Wingdings 2</vt:lpstr>
      <vt:lpstr>Calibri</vt:lpstr>
      <vt:lpstr>Oriel</vt:lpstr>
      <vt:lpstr>Diapositive 1</vt:lpstr>
      <vt:lpstr>Question 1 </vt:lpstr>
      <vt:lpstr>Réponse 1</vt:lpstr>
      <vt:lpstr>Question 2</vt:lpstr>
      <vt:lpstr>Réponse 2</vt:lpstr>
      <vt:lpstr>Question 3</vt:lpstr>
      <vt:lpstr>Réponse 3</vt:lpstr>
      <vt:lpstr>Question 4</vt:lpstr>
      <vt:lpstr>Réponse 4</vt:lpstr>
      <vt:lpstr>Question 5</vt:lpstr>
      <vt:lpstr>Réponse 5</vt:lpstr>
      <vt:lpstr>Question 6</vt:lpstr>
      <vt:lpstr>Réponse 6</vt:lpstr>
      <vt:lpstr>Question 7</vt:lpstr>
      <vt:lpstr>Réponse 7</vt:lpstr>
      <vt:lpstr>Question 8</vt:lpstr>
      <vt:lpstr>Réponse 8</vt:lpstr>
      <vt:lpstr>Question 9</vt:lpstr>
      <vt:lpstr>Réponse 9</vt:lpstr>
      <vt:lpstr>Question 10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Quizz</dc:title>
  <dc:creator>abouvier</dc:creator>
  <cp:lastModifiedBy>cledoux</cp:lastModifiedBy>
  <cp:revision>14</cp:revision>
  <dcterms:created xsi:type="dcterms:W3CDTF">2012-06-11T07:44:20Z</dcterms:created>
  <dcterms:modified xsi:type="dcterms:W3CDTF">2016-01-20T14:45:56Z</dcterms:modified>
</cp:coreProperties>
</file>