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0" r:id="rId23"/>
    <p:sldId id="291" r:id="rId24"/>
    <p:sldId id="293" r:id="rId25"/>
    <p:sldId id="294" r:id="rId26"/>
  </p:sldIdLst>
  <p:sldSz cx="9144000" cy="6858000" type="screen4x3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yle léger 3 - Accentuation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2" autoAdjust="0"/>
    <p:restoredTop sz="94660"/>
  </p:normalViewPr>
  <p:slideViewPr>
    <p:cSldViewPr>
      <p:cViewPr varScale="1">
        <p:scale>
          <a:sx n="84" d="100"/>
          <a:sy n="84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2988" y="-126"/>
      </p:cViewPr>
      <p:guideLst>
        <p:guide orient="horz" pos="3126"/>
        <p:guide pos="21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A0565-2005-4D7D-B96F-580F7F1BD47B}" type="datetimeFigureOut">
              <a:rPr lang="fr-FR" smtClean="0"/>
              <a:pPr/>
              <a:t>05/12/2012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D93DB-1EC8-4D32-9177-8004B0D9D6A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Logos</a:t>
            </a:r>
            <a:r>
              <a:rPr lang="fr-FR" baseline="0" dirty="0" smtClean="0"/>
              <a:t> bailleurs et FTDA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D93DB-1EC8-4D32-9177-8004B0D9D6A0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90BD047-9C9E-4CAE-822A-76EB840DD478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D51524-4062-4CA7-830E-0077D7F3FE39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C031A-2940-4A65-897D-8EC15D7CBA94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C6B5F7B-17A0-4AB6-A6F2-124D15B795C6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F4260A2-F11C-4AC1-B6B2-AB268D025171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F189-4904-4DAC-A670-21E52F7B475D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13993-8359-49D1-A837-2E85A7D2D2F6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3B1D118-74BF-4A85-96DC-FC40EFC2F845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2FB70-B16E-49DA-9E9A-61E3B2FE67A9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14C2F2F-2B94-4024-A37D-6321D46CD887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70D1756-9405-4122-BA03-1BEC11C562BC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5EFA9AF-16E3-4B50-82A1-3FCB8A7B4410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BE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0.wmf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7" Type="http://schemas.openxmlformats.org/officeDocument/2006/relationships/image" Target="../media/image34.png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7" Type="http://schemas.openxmlformats.org/officeDocument/2006/relationships/image" Target="../media/image41.wmf"/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3717032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  </a:t>
            </a:r>
            <a:r>
              <a:rPr lang="fr-FR" sz="5400" dirty="0" smtClean="0">
                <a:solidFill>
                  <a:schemeClr val="tx1"/>
                </a:solidFill>
              </a:rPr>
              <a:t>J’élabore mon projet professionnel</a:t>
            </a:r>
            <a:endParaRPr lang="fr-FR" sz="5400" dirty="0">
              <a:solidFill>
                <a:schemeClr val="tx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67744" y="2492896"/>
            <a:ext cx="6400800" cy="720080"/>
          </a:xfrm>
        </p:spPr>
        <p:txBody>
          <a:bodyPr>
            <a:normAutofit/>
          </a:bodyPr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BIENVENUE À L’ATELIER EMPLOI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</a:t>
            </a:fld>
            <a:endParaRPr lang="fr-BE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317565" y="5794206"/>
            <a:ext cx="2364854" cy="72008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support pédagogique a été élaboré dans le cadre du projet national Reloref qui bénéficie du </a:t>
            </a:r>
            <a:r>
              <a:rPr lang="fr-FR" sz="1000" b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soutien du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:</a:t>
            </a:r>
            <a:endParaRPr lang="fr-FR" sz="1000" dirty="0"/>
          </a:p>
        </p:txBody>
      </p:sp>
      <p:pic>
        <p:nvPicPr>
          <p:cNvPr id="12" name="Image 11" descr="Visuel-Reloref.png"/>
          <p:cNvPicPr>
            <a:picLocks noChangeAspect="1"/>
          </p:cNvPicPr>
          <p:nvPr/>
        </p:nvPicPr>
        <p:blipFill>
          <a:blip r:embed="rId3" cstate="print"/>
          <a:srcRect l="14399" t="14532" r="15098" b="20115"/>
          <a:stretch>
            <a:fillRect/>
          </a:stretch>
        </p:blipFill>
        <p:spPr>
          <a:xfrm>
            <a:off x="107504" y="5604919"/>
            <a:ext cx="1584176" cy="864096"/>
          </a:xfrm>
          <a:prstGeom prst="rect">
            <a:avLst/>
          </a:prstGeom>
        </p:spPr>
      </p:pic>
      <p:pic>
        <p:nvPicPr>
          <p:cNvPr id="13" name="Image 12" descr="FTDA-DI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37741"/>
            <a:ext cx="1296145" cy="959148"/>
          </a:xfrm>
          <a:prstGeom prst="rect">
            <a:avLst/>
          </a:prstGeom>
        </p:spPr>
      </p:pic>
      <p:pic>
        <p:nvPicPr>
          <p:cNvPr id="14" name="Image 13" descr="Logos-partenaires-Reloref.png"/>
          <p:cNvPicPr>
            <a:picLocks noChangeAspect="1"/>
          </p:cNvPicPr>
          <p:nvPr/>
        </p:nvPicPr>
        <p:blipFill>
          <a:blip r:embed="rId5" cstate="print"/>
          <a:srcRect r="40259"/>
          <a:stretch>
            <a:fillRect/>
          </a:stretch>
        </p:blipFill>
        <p:spPr>
          <a:xfrm>
            <a:off x="6804248" y="5638884"/>
            <a:ext cx="2232248" cy="9813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Comment faire une liste complète de mes compétences?</a:t>
            </a:r>
            <a:endParaRPr lang="fr-FR" dirty="0"/>
          </a:p>
        </p:txBody>
      </p:sp>
      <p:pic>
        <p:nvPicPr>
          <p:cNvPr id="5" name="Image 4" descr="faire une list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3356992"/>
            <a:ext cx="3052708" cy="305270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835696" y="1988840"/>
            <a:ext cx="540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Je note toutes les tâches que j’ai effectuées et tout ce que j’ai appris</a:t>
            </a:r>
            <a:endParaRPr lang="fr-FR" sz="2400" b="1" dirty="0"/>
          </a:p>
        </p:txBody>
      </p:sp>
      <p:sp>
        <p:nvSpPr>
          <p:cNvPr id="7" name="Légende à une bordure 2 6"/>
          <p:cNvSpPr/>
          <p:nvPr/>
        </p:nvSpPr>
        <p:spPr>
          <a:xfrm>
            <a:off x="251520" y="4005064"/>
            <a:ext cx="2160240" cy="720080"/>
          </a:xfrm>
          <a:prstGeom prst="accentCallout2">
            <a:avLst>
              <a:gd name="adj1" fmla="val 18750"/>
              <a:gd name="adj2" fmla="val 106264"/>
              <a:gd name="adj3" fmla="val 17839"/>
              <a:gd name="adj4" fmla="val 115481"/>
              <a:gd name="adj5" fmla="val 56021"/>
              <a:gd name="adj6" fmla="val 136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Par lieux</a:t>
            </a:r>
            <a:endParaRPr lang="fr-FR" dirty="0"/>
          </a:p>
        </p:txBody>
      </p:sp>
      <p:sp>
        <p:nvSpPr>
          <p:cNvPr id="8" name="Légende à une bordure 2 7"/>
          <p:cNvSpPr/>
          <p:nvPr/>
        </p:nvSpPr>
        <p:spPr>
          <a:xfrm>
            <a:off x="6444208" y="4005064"/>
            <a:ext cx="2160240" cy="720080"/>
          </a:xfrm>
          <a:prstGeom prst="accentCallout2">
            <a:avLst>
              <a:gd name="adj1" fmla="val 17201"/>
              <a:gd name="adj2" fmla="val -5236"/>
              <a:gd name="adj3" fmla="val 16290"/>
              <a:gd name="adj4" fmla="val -14086"/>
              <a:gd name="adj5" fmla="val 69958"/>
              <a:gd name="adj6" fmla="val -373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Par ordre chronologique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10</a:t>
            </a:fld>
            <a:endParaRPr lang="fr-B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Je note…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067944" y="4869160"/>
            <a:ext cx="4330824" cy="14401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fr-FR" b="1" u="sng" dirty="0" smtClean="0"/>
              <a:t>Je n’oublie pas : </a:t>
            </a:r>
          </a:p>
          <a:p>
            <a:pPr lvl="1"/>
            <a:r>
              <a:rPr lang="fr-FR" dirty="0" smtClean="0"/>
              <a:t>Mes expériences à l’étranger</a:t>
            </a:r>
          </a:p>
          <a:p>
            <a:pPr lvl="1"/>
            <a:r>
              <a:rPr lang="fr-FR" dirty="0" smtClean="0"/>
              <a:t>Les « petites » expériences</a:t>
            </a:r>
          </a:p>
          <a:p>
            <a:pPr lvl="1"/>
            <a:r>
              <a:rPr lang="fr-FR" dirty="0" smtClean="0"/>
              <a:t>Les expériences domestiques</a:t>
            </a:r>
          </a:p>
          <a:p>
            <a:endParaRPr lang="fr-FR" dirty="0" smtClean="0"/>
          </a:p>
          <a:p>
            <a:pPr>
              <a:buNone/>
            </a:pPr>
            <a:endParaRPr lang="fr-FR" dirty="0"/>
          </a:p>
        </p:txBody>
      </p:sp>
      <p:pic>
        <p:nvPicPr>
          <p:cNvPr id="4" name="Image 3" descr="faire une list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188640"/>
            <a:ext cx="2304256" cy="2304256"/>
          </a:xfrm>
          <a:prstGeom prst="rect">
            <a:avLst/>
          </a:prstGeom>
        </p:spPr>
      </p:pic>
      <p:pic>
        <p:nvPicPr>
          <p:cNvPr id="5" name="Image 4" descr="atten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3501008"/>
            <a:ext cx="1435616" cy="1435616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95536" y="1700809"/>
            <a:ext cx="4392488" cy="30469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-274320">
              <a:buClr>
                <a:schemeClr val="accent1"/>
              </a:buClr>
              <a:buFont typeface="Wingdings" pitchFamily="2" charset="2"/>
              <a:buChar char="Ø"/>
            </a:pPr>
            <a:r>
              <a:rPr lang="fr-FR" sz="2400" dirty="0" smtClean="0"/>
              <a:t>Les caractéristiques de mon expérience</a:t>
            </a:r>
          </a:p>
          <a:p>
            <a:pPr indent="-274320">
              <a:buClr>
                <a:schemeClr val="accent1"/>
              </a:buClr>
              <a:buFont typeface="Wingdings" pitchFamily="2" charset="2"/>
              <a:buChar char="Ø"/>
            </a:pPr>
            <a:r>
              <a:rPr lang="fr-FR" sz="2400" dirty="0" smtClean="0"/>
              <a:t>Les missions détaillées</a:t>
            </a:r>
          </a:p>
          <a:p>
            <a:pPr indent="-274320">
              <a:buClr>
                <a:schemeClr val="accent1"/>
              </a:buClr>
              <a:buFont typeface="Wingdings" pitchFamily="2" charset="2"/>
              <a:buChar char="Ø"/>
            </a:pPr>
            <a:r>
              <a:rPr lang="fr-FR" sz="2400" dirty="0" smtClean="0"/>
              <a:t>Les compétences mobilisées</a:t>
            </a:r>
          </a:p>
          <a:p>
            <a:pPr indent="-274320">
              <a:buClr>
                <a:schemeClr val="accent1"/>
              </a:buClr>
              <a:buFont typeface="Wingdings" pitchFamily="2" charset="2"/>
              <a:buChar char="Ø"/>
            </a:pPr>
            <a:r>
              <a:rPr lang="fr-FR" sz="2400" dirty="0" smtClean="0"/>
              <a:t>Les résultats obtenus</a:t>
            </a:r>
          </a:p>
          <a:p>
            <a:pPr indent="-274320">
              <a:buClr>
                <a:schemeClr val="accent1"/>
              </a:buClr>
              <a:buFont typeface="Wingdings" pitchFamily="2" charset="2"/>
              <a:buChar char="Ø"/>
            </a:pPr>
            <a:r>
              <a:rPr lang="fr-FR" sz="2400" dirty="0" smtClean="0"/>
              <a:t>Mes responsabilités</a:t>
            </a:r>
          </a:p>
          <a:p>
            <a:pPr indent="-274320">
              <a:buClr>
                <a:schemeClr val="accent1"/>
              </a:buClr>
              <a:buFont typeface="Wingdings" pitchFamily="2" charset="2"/>
              <a:buChar char="Ø"/>
            </a:pPr>
            <a:r>
              <a:rPr lang="fr-FR" sz="2400" dirty="0" smtClean="0"/>
              <a:t>Les difficultés</a:t>
            </a:r>
          </a:p>
          <a:p>
            <a:pPr indent="-274320">
              <a:buClr>
                <a:schemeClr val="accent1"/>
              </a:buClr>
              <a:buFont typeface="Wingdings" pitchFamily="2" charset="2"/>
              <a:buChar char="Ø"/>
            </a:pPr>
            <a:r>
              <a:rPr lang="fr-FR" sz="2400" dirty="0" smtClean="0"/>
              <a:t>L’appréciation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11</a:t>
            </a:fld>
            <a:endParaRPr lang="fr-B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Exemple</a:t>
            </a:r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323528" y="1196753"/>
          <a:ext cx="7776864" cy="534928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005844"/>
                <a:gridCol w="5771020"/>
              </a:tblGrid>
              <a:tr h="425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</a:rPr>
                        <a:t>Emploi </a:t>
                      </a:r>
                      <a:endParaRPr lang="fr-FR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/>
                        <a:t>Garde d’enfants</a:t>
                      </a:r>
                      <a:endParaRPr lang="fr-FR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</a:rPr>
                        <a:t>Type</a:t>
                      </a:r>
                      <a:endParaRPr lang="fr-FR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/>
                        <a:t>CDD à temps partiel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251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</a:rPr>
                        <a:t>Environnement </a:t>
                      </a:r>
                      <a:endParaRPr lang="fr-FR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800" dirty="0"/>
                        <a:t>Chez des particuliers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43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</a:rPr>
                        <a:t>Mission, responsabilité </a:t>
                      </a:r>
                      <a:endParaRPr lang="fr-FR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dirty="0"/>
                        <a:t>Garder deux enfants de 3 et 6 ans le mercredi après midi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205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</a:rPr>
                        <a:t>Compétences</a:t>
                      </a:r>
                      <a:endParaRPr lang="fr-FR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dirty="0"/>
                        <a:t>Animer des jeux pour les enfants, être ponctuel pour aller chercher les enfants à l’école, cuisiner et aider à la prise des repas, effectuer la toilette, échanger avec </a:t>
                      </a:r>
                      <a:r>
                        <a:rPr lang="fr-FR" sz="1600" dirty="0" smtClean="0"/>
                        <a:t>l’enfant</a:t>
                      </a:r>
                      <a:r>
                        <a:rPr lang="fr-FR" sz="1600" dirty="0"/>
                        <a:t>, </a:t>
                      </a:r>
                      <a:r>
                        <a:rPr lang="fr-FR" sz="1600" i="1" dirty="0"/>
                        <a:t>etc</a:t>
                      </a:r>
                      <a:r>
                        <a:rPr lang="fr-FR" sz="1600" dirty="0"/>
                        <a:t>.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081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</a:rPr>
                        <a:t>Résultats </a:t>
                      </a:r>
                      <a:endParaRPr lang="fr-FR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dirty="0"/>
                        <a:t>Les enfants et les parents se sont sentis en confiance, nombre de journées passées à garder les enfants, réalisation de travaux manuels, </a:t>
                      </a:r>
                      <a:r>
                        <a:rPr lang="fr-FR" sz="1600" i="1" dirty="0"/>
                        <a:t>etc</a:t>
                      </a:r>
                      <a:r>
                        <a:rPr lang="fr-FR" sz="1600" dirty="0"/>
                        <a:t>.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765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</a:rPr>
                        <a:t>Difficultés et solutions mises en œuvre </a:t>
                      </a:r>
                      <a:endParaRPr lang="fr-FR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dirty="0"/>
                        <a:t>Des conflits entre les enfants ont pu être résolus en discutant avec les enfants et les parents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843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b="1" dirty="0">
                          <a:solidFill>
                            <a:schemeClr val="bg1"/>
                          </a:solidFill>
                        </a:rPr>
                        <a:t>Appréciation</a:t>
                      </a:r>
                      <a:endParaRPr lang="fr-FR" sz="16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600" dirty="0"/>
                        <a:t>J’ai apprécié le contact avec les enfants, mais ce travail est fatiguant.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12</a:t>
            </a:fld>
            <a:endParaRPr lang="fr-B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cadenas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187624" y="1700808"/>
            <a:ext cx="3513162" cy="4605091"/>
          </a:xfrm>
          <a:prstGeom prst="rect">
            <a:avLst/>
          </a:prstGeom>
        </p:spPr>
      </p:pic>
      <p:pic>
        <p:nvPicPr>
          <p:cNvPr id="4" name="Image 3" descr="question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483768" y="2536480"/>
            <a:ext cx="5256584" cy="375223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40020" y="253063"/>
            <a:ext cx="7467600" cy="1440160"/>
          </a:xfrm>
        </p:spPr>
        <p:txBody>
          <a:bodyPr/>
          <a:lstStyle/>
          <a:p>
            <a:pPr algn="ctr"/>
            <a:r>
              <a:rPr lang="fr-FR" b="1" dirty="0" smtClean="0"/>
              <a:t>J’ai des capacités, </a:t>
            </a:r>
            <a:br>
              <a:rPr lang="fr-FR" b="1" dirty="0" smtClean="0"/>
            </a:br>
            <a:r>
              <a:rPr lang="fr-FR" b="1" dirty="0" smtClean="0"/>
              <a:t>quels peuvent être mes freins?</a:t>
            </a:r>
            <a:endParaRPr lang="fr-FR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13</a:t>
            </a:fld>
            <a:endParaRPr lang="fr-B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Exemples de freins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 anchor="ctr" anchorCtr="0"/>
          <a:lstStyle/>
          <a:p>
            <a:r>
              <a:rPr lang="fr-FR" dirty="0" smtClean="0"/>
              <a:t>Problèmes administratifs</a:t>
            </a:r>
          </a:p>
          <a:p>
            <a:endParaRPr lang="fr-FR" dirty="0" smtClean="0"/>
          </a:p>
          <a:p>
            <a:r>
              <a:rPr lang="fr-FR" dirty="0" smtClean="0"/>
              <a:t>Parcours professionnel</a:t>
            </a:r>
          </a:p>
          <a:p>
            <a:endParaRPr lang="fr-FR" dirty="0" smtClean="0"/>
          </a:p>
          <a:p>
            <a:r>
              <a:rPr lang="fr-FR" dirty="0" smtClean="0"/>
              <a:t>Manque de mobilité</a:t>
            </a:r>
          </a:p>
          <a:p>
            <a:endParaRPr lang="fr-FR" dirty="0" smtClean="0"/>
          </a:p>
          <a:p>
            <a:r>
              <a:rPr lang="fr-FR" dirty="0" smtClean="0"/>
              <a:t>Vie familiale</a:t>
            </a:r>
            <a:endParaRPr lang="fr-FR" dirty="0"/>
          </a:p>
        </p:txBody>
      </p:sp>
      <p:pic>
        <p:nvPicPr>
          <p:cNvPr id="4" name="Image 3" descr="voiture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1772816"/>
            <a:ext cx="1847850" cy="1463675"/>
          </a:xfrm>
          <a:prstGeom prst="rect">
            <a:avLst/>
          </a:prstGeom>
        </p:spPr>
      </p:pic>
      <p:sp>
        <p:nvSpPr>
          <p:cNvPr id="5" name="Multiplier 4"/>
          <p:cNvSpPr/>
          <p:nvPr/>
        </p:nvSpPr>
        <p:spPr>
          <a:xfrm rot="1154649">
            <a:off x="4211960" y="1412776"/>
            <a:ext cx="2664296" cy="1944216"/>
          </a:xfrm>
          <a:prstGeom prst="mathMultiply">
            <a:avLst>
              <a:gd name="adj1" fmla="val 10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 descr="documents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355976" y="3861048"/>
            <a:ext cx="1231290" cy="1310532"/>
          </a:xfrm>
          <a:prstGeom prst="rect">
            <a:avLst/>
          </a:prstGeom>
        </p:spPr>
      </p:pic>
      <p:sp>
        <p:nvSpPr>
          <p:cNvPr id="7" name="Multiplier 6"/>
          <p:cNvSpPr/>
          <p:nvPr/>
        </p:nvSpPr>
        <p:spPr>
          <a:xfrm rot="1322707">
            <a:off x="3924427" y="3605808"/>
            <a:ext cx="2088232" cy="1944216"/>
          </a:xfrm>
          <a:prstGeom prst="mathMultiply">
            <a:avLst>
              <a:gd name="adj1" fmla="val 72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 descr="bonhomme fil pb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6228184" y="2708920"/>
            <a:ext cx="2102325" cy="3951798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14</a:t>
            </a:fld>
            <a:endParaRPr lang="fr-B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Qui m’aide à faire le bilan de mes compétences?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499992" y="1556792"/>
            <a:ext cx="3754760" cy="4873752"/>
          </a:xfrm>
        </p:spPr>
        <p:txBody>
          <a:bodyPr>
            <a:normAutofit lnSpcReduction="10000"/>
          </a:bodyPr>
          <a:lstStyle/>
          <a:p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Pôle emploi</a:t>
            </a:r>
          </a:p>
          <a:p>
            <a:endParaRPr lang="fr-FR" dirty="0" smtClean="0"/>
          </a:p>
          <a:p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>
              <a:buNone/>
            </a:pPr>
            <a:r>
              <a:rPr lang="fr-FR" b="1" dirty="0" smtClean="0"/>
              <a:t>Et/ou</a:t>
            </a:r>
          </a:p>
          <a:p>
            <a:pPr>
              <a:buNone/>
            </a:pPr>
            <a:endParaRPr lang="fr-FR" b="1" dirty="0" smtClean="0"/>
          </a:p>
          <a:p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Mon référent social</a:t>
            </a:r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Le CAI</a:t>
            </a:r>
          </a:p>
        </p:txBody>
      </p:sp>
      <p:pic>
        <p:nvPicPr>
          <p:cNvPr id="4" name="Image 3" descr="logo pole emplo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700808"/>
            <a:ext cx="2704079" cy="2012337"/>
          </a:xfrm>
          <a:prstGeom prst="rect">
            <a:avLst/>
          </a:prstGeom>
        </p:spPr>
      </p:pic>
      <p:pic>
        <p:nvPicPr>
          <p:cNvPr id="5" name="Image 4" descr="Compétence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188640"/>
            <a:ext cx="1008112" cy="1496498"/>
          </a:xfrm>
          <a:prstGeom prst="rect">
            <a:avLst/>
          </a:prstGeom>
        </p:spPr>
      </p:pic>
      <p:pic>
        <p:nvPicPr>
          <p:cNvPr id="7" name="Image 6" descr="kaba et IS à FTD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4149080"/>
            <a:ext cx="2426008" cy="2547918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15</a:t>
            </a:fld>
            <a:endParaRPr lang="fr-BE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Je définis mes aspirations professionnelles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16</a:t>
            </a:fld>
            <a:endParaRPr lang="fr-B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Quels sont mes centres d’intérêts?</a:t>
            </a:r>
            <a:br>
              <a:rPr lang="fr-FR" dirty="0" smtClean="0"/>
            </a:br>
            <a:r>
              <a:rPr lang="fr-FR" dirty="0" smtClean="0"/>
              <a:t>Pourquoi?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>
          <a:xfrm>
            <a:off x="457200" y="1960240"/>
            <a:ext cx="4042792" cy="2548880"/>
          </a:xfrm>
        </p:spPr>
        <p:txBody>
          <a:bodyPr/>
          <a:lstStyle/>
          <a:p>
            <a:endParaRPr lang="fr-FR" dirty="0" smtClean="0"/>
          </a:p>
          <a:p>
            <a:r>
              <a:rPr lang="fr-FR" dirty="0" smtClean="0"/>
              <a:t>J’aime…</a:t>
            </a:r>
          </a:p>
          <a:p>
            <a:r>
              <a:rPr lang="fr-FR" dirty="0" smtClean="0"/>
              <a:t>Je préfère</a:t>
            </a:r>
          </a:p>
          <a:p>
            <a:r>
              <a:rPr lang="fr-FR" dirty="0" smtClean="0"/>
              <a:t>Je suis intéressé par…</a:t>
            </a:r>
          </a:p>
          <a:p>
            <a:r>
              <a:rPr lang="fr-FR" dirty="0" smtClean="0"/>
              <a:t>Je suis attiré par…</a:t>
            </a:r>
          </a:p>
          <a:p>
            <a:endParaRPr lang="fr-FR" dirty="0" smtClean="0"/>
          </a:p>
        </p:txBody>
      </p:sp>
      <p:sp>
        <p:nvSpPr>
          <p:cNvPr id="6" name="Espace réservé du contenu 4"/>
          <p:cNvSpPr txBox="1">
            <a:spLocks/>
          </p:cNvSpPr>
          <p:nvPr/>
        </p:nvSpPr>
        <p:spPr>
          <a:xfrm>
            <a:off x="4716016" y="2564904"/>
            <a:ext cx="4042792" cy="1440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 Parce que…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23929" y="4581128"/>
            <a:ext cx="9239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 descr="flèches vers la pers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995936" y="5013176"/>
            <a:ext cx="3182179" cy="1552947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17</a:t>
            </a:fld>
            <a:endParaRPr lang="fr-BE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Quelles sont mes valeurs de travail?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 anchor="ctr" anchorCtr="0"/>
          <a:lstStyle/>
          <a:p>
            <a:r>
              <a:rPr lang="fr-FR" dirty="0" smtClean="0"/>
              <a:t>Statut?</a:t>
            </a:r>
          </a:p>
          <a:p>
            <a:r>
              <a:rPr lang="fr-FR" dirty="0" smtClean="0"/>
              <a:t>Aide aux autres?</a:t>
            </a:r>
          </a:p>
          <a:p>
            <a:r>
              <a:rPr lang="fr-FR" dirty="0" smtClean="0"/>
              <a:t>Pouvoir?</a:t>
            </a:r>
          </a:p>
          <a:p>
            <a:r>
              <a:rPr lang="fr-FR" dirty="0" smtClean="0"/>
              <a:t>Risque?</a:t>
            </a:r>
          </a:p>
          <a:p>
            <a:r>
              <a:rPr lang="fr-FR" dirty="0" smtClean="0"/>
              <a:t>Liberté/indépendance?</a:t>
            </a:r>
          </a:p>
          <a:p>
            <a:r>
              <a:rPr lang="fr-FR" dirty="0" smtClean="0"/>
              <a:t>Sécurité?</a:t>
            </a:r>
          </a:p>
          <a:p>
            <a:r>
              <a:rPr lang="fr-FR" dirty="0" smtClean="0"/>
              <a:t>Compétition?</a:t>
            </a:r>
          </a:p>
          <a:p>
            <a:r>
              <a:rPr lang="fr-FR" dirty="0" smtClean="0"/>
              <a:t>Salaire?</a:t>
            </a:r>
            <a:endParaRPr lang="fr-FR" dirty="0"/>
          </a:p>
        </p:txBody>
      </p:sp>
      <p:pic>
        <p:nvPicPr>
          <p:cNvPr id="4" name="Image 3" descr="question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794512" y="3068960"/>
            <a:ext cx="4855849" cy="3466182"/>
          </a:xfrm>
          <a:prstGeom prst="rect">
            <a:avLst/>
          </a:prstGeom>
        </p:spPr>
      </p:pic>
      <p:pic>
        <p:nvPicPr>
          <p:cNvPr id="5" name="Image 4" descr="valeur travai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59751">
            <a:off x="7123601" y="940040"/>
            <a:ext cx="1231032" cy="1231032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18</a:t>
            </a:fld>
            <a:endParaRPr lang="fr-BE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11231" t="23457" r="14103" b="11111"/>
          <a:stretch>
            <a:fillRect/>
          </a:stretch>
        </p:blipFill>
        <p:spPr bwMode="auto">
          <a:xfrm>
            <a:off x="899592" y="1988840"/>
            <a:ext cx="748883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Quels métiers me correspondent?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115616" y="2060848"/>
            <a:ext cx="28376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Mes compétences</a:t>
            </a:r>
            <a:endParaRPr lang="fr-FR" sz="24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1560450" y="5301208"/>
            <a:ext cx="1947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/>
              <a:t>Mes valeurs</a:t>
            </a:r>
            <a:endParaRPr lang="fr-FR" sz="24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2142340" y="2440051"/>
            <a:ext cx="7841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0" b="1" dirty="0" smtClean="0"/>
              <a:t>+</a:t>
            </a:r>
            <a:endParaRPr lang="fr-FR" sz="80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2142340" y="4060231"/>
            <a:ext cx="7841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0" b="1" dirty="0" smtClean="0"/>
              <a:t>+</a:t>
            </a:r>
            <a:endParaRPr lang="fr-FR" sz="8000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1620562" y="3681028"/>
            <a:ext cx="2510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Mes aspirations</a:t>
            </a:r>
            <a:endParaRPr lang="fr-FR" sz="2400" b="1" dirty="0"/>
          </a:p>
        </p:txBody>
      </p:sp>
      <p:pic>
        <p:nvPicPr>
          <p:cNvPr id="16" name="Image 15" descr="Compétence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454414">
            <a:off x="239423" y="2064041"/>
            <a:ext cx="612775" cy="909637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3027" y="3532778"/>
            <a:ext cx="335733" cy="328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Image 17" descr="flèches vers la pers.WMF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218862" y="3717032"/>
            <a:ext cx="1033982" cy="504597"/>
          </a:xfrm>
          <a:prstGeom prst="rect">
            <a:avLst/>
          </a:prstGeom>
        </p:spPr>
      </p:pic>
      <p:pic>
        <p:nvPicPr>
          <p:cNvPr id="19" name="Image 18" descr="valeur travail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959751">
            <a:off x="242384" y="5076047"/>
            <a:ext cx="749027" cy="749027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5076056" y="3429000"/>
            <a:ext cx="3177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Le marché du travail</a:t>
            </a:r>
            <a:endParaRPr lang="fr-FR" sz="2400" b="1" dirty="0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19</a:t>
            </a:fld>
            <a:endParaRPr lang="fr-B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Déroulement de l’atelier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 anchor="ctr" anchorCtr="0"/>
          <a:lstStyle/>
          <a:p>
            <a:r>
              <a:rPr lang="fr-FR" dirty="0" smtClean="0"/>
              <a:t>Présentation des participants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Aujourd’hui nous allons parler </a:t>
            </a:r>
            <a:r>
              <a:rPr lang="fr-FR" smtClean="0"/>
              <a:t>de comment :</a:t>
            </a:r>
            <a:endParaRPr lang="fr-FR" dirty="0" smtClean="0"/>
          </a:p>
          <a:p>
            <a:pPr lvl="1"/>
            <a:r>
              <a:rPr lang="fr-FR" dirty="0" smtClean="0"/>
              <a:t>Définir ses capacités, faire le bilan</a:t>
            </a:r>
          </a:p>
          <a:p>
            <a:pPr lvl="1"/>
            <a:r>
              <a:rPr lang="fr-FR" dirty="0" smtClean="0"/>
              <a:t>Définir ses envies</a:t>
            </a:r>
          </a:p>
          <a:p>
            <a:pPr lvl="1"/>
            <a:r>
              <a:rPr lang="fr-FR" dirty="0" smtClean="0"/>
              <a:t>Élaborer un projet professionnel</a:t>
            </a:r>
          </a:p>
          <a:p>
            <a:endParaRPr lang="fr-FR" dirty="0" smtClean="0"/>
          </a:p>
          <a:p>
            <a:r>
              <a:rPr lang="fr-FR" dirty="0" smtClean="0"/>
              <a:t>Quiz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endParaRPr lang="fr-BE"/>
          </a:p>
        </p:txBody>
      </p:sp>
      <p:grpSp>
        <p:nvGrpSpPr>
          <p:cNvPr id="5" name="Groupe 4"/>
          <p:cNvGrpSpPr/>
          <p:nvPr/>
        </p:nvGrpSpPr>
        <p:grpSpPr>
          <a:xfrm>
            <a:off x="4139952" y="5589240"/>
            <a:ext cx="3168351" cy="911657"/>
            <a:chOff x="4139952" y="5733256"/>
            <a:chExt cx="3168351" cy="911657"/>
          </a:xfrm>
        </p:grpSpPr>
        <p:sp>
          <p:nvSpPr>
            <p:cNvPr id="6" name="ZoneTexte 4"/>
            <p:cNvSpPr txBox="1"/>
            <p:nvPr/>
          </p:nvSpPr>
          <p:spPr>
            <a:xfrm>
              <a:off x="5076056" y="5877272"/>
              <a:ext cx="2232247" cy="702588"/>
            </a:xfrm>
            <a:prstGeom prst="snip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b="1" dirty="0" smtClean="0"/>
                <a:t>Durée de l’atelier </a:t>
              </a:r>
              <a:r>
                <a:rPr lang="fr-FR" dirty="0" smtClean="0"/>
                <a:t>: 2 heures</a:t>
              </a:r>
              <a:endParaRPr lang="fr-FR" dirty="0"/>
            </a:p>
          </p:txBody>
        </p:sp>
        <p:pic>
          <p:nvPicPr>
            <p:cNvPr id="7" name="Image 6" descr="temps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39952" y="5733256"/>
              <a:ext cx="716890" cy="91165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Découvrir des métiers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 anchor="ctr" anchorCtr="0">
            <a:normAutofit fontScale="92500" lnSpcReduction="10000"/>
          </a:bodyPr>
          <a:lstStyle/>
          <a:p>
            <a:r>
              <a:rPr lang="fr-FR" dirty="0" smtClean="0"/>
              <a:t>Je m’informe: </a:t>
            </a:r>
          </a:p>
          <a:p>
            <a:pPr>
              <a:buNone/>
            </a:pPr>
            <a:r>
              <a:rPr lang="fr-FR" dirty="0" smtClean="0"/>
              <a:t>Sites internet de Pôle emploi, onisep.fr </a:t>
            </a:r>
          </a:p>
          <a:p>
            <a:endParaRPr lang="fr-FR" dirty="0" smtClean="0"/>
          </a:p>
          <a:p>
            <a:r>
              <a:rPr lang="fr-FR" dirty="0" smtClean="0"/>
              <a:t>Je fais aux forums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J’en parle autour de moi</a:t>
            </a:r>
          </a:p>
          <a:p>
            <a:endParaRPr lang="fr-FR" dirty="0" smtClean="0"/>
          </a:p>
          <a:p>
            <a:r>
              <a:rPr lang="fr-FR" dirty="0" smtClean="0"/>
              <a:t>Je rencontre des professionnels</a:t>
            </a:r>
          </a:p>
          <a:p>
            <a:endParaRPr lang="fr-FR" dirty="0" smtClean="0"/>
          </a:p>
          <a:p>
            <a:r>
              <a:rPr lang="fr-FR" dirty="0" smtClean="0"/>
              <a:t>Je fais des stages</a:t>
            </a:r>
          </a:p>
          <a:p>
            <a:endParaRPr lang="fr-FR" dirty="0" smtClean="0"/>
          </a:p>
          <a:p>
            <a:r>
              <a:rPr lang="fr-FR" dirty="0" smtClean="0"/>
              <a:t>Je vais aux forums de l’emploi</a:t>
            </a:r>
          </a:p>
          <a:p>
            <a:endParaRPr lang="fr-FR" dirty="0"/>
          </a:p>
        </p:txBody>
      </p:sp>
      <p:pic>
        <p:nvPicPr>
          <p:cNvPr id="4" name="Image 3" descr="réseau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796136" y="3356992"/>
            <a:ext cx="2741921" cy="1728192"/>
          </a:xfrm>
          <a:prstGeom prst="rect">
            <a:avLst/>
          </a:prstGeom>
        </p:spPr>
      </p:pic>
      <p:pic>
        <p:nvPicPr>
          <p:cNvPr id="5" name="Image 4" descr="écrire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50245" y="3678516"/>
            <a:ext cx="996238" cy="1019705"/>
          </a:xfrm>
          <a:prstGeom prst="rect">
            <a:avLst/>
          </a:prstGeom>
        </p:spPr>
      </p:pic>
      <p:pic>
        <p:nvPicPr>
          <p:cNvPr id="7" name="Image 6" descr="logo pole emplo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2636912"/>
            <a:ext cx="943661" cy="702259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444208" y="4941168"/>
            <a:ext cx="15121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 smtClean="0">
                <a:solidFill>
                  <a:schemeClr val="bg2">
                    <a:lumMod val="50000"/>
                  </a:schemeClr>
                </a:solidFill>
              </a:rPr>
              <a:t>@</a:t>
            </a:r>
            <a:endParaRPr lang="fr-FR" sz="4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884368" y="3284984"/>
            <a:ext cx="648072" cy="93610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 descr="bonhomme fil sert la main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84368" y="3429000"/>
            <a:ext cx="733740" cy="668387"/>
          </a:xfrm>
          <a:prstGeom prst="rect">
            <a:avLst/>
          </a:prstGeom>
        </p:spPr>
      </p:pic>
      <p:sp>
        <p:nvSpPr>
          <p:cNvPr id="11" name="Moins 10"/>
          <p:cNvSpPr/>
          <p:nvPr/>
        </p:nvSpPr>
        <p:spPr>
          <a:xfrm rot="16200000">
            <a:off x="6912272" y="3374610"/>
            <a:ext cx="468000" cy="252000"/>
          </a:xfrm>
          <a:prstGeom prst="mathMin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Moins 11"/>
          <p:cNvSpPr/>
          <p:nvPr/>
        </p:nvSpPr>
        <p:spPr>
          <a:xfrm rot="16200000">
            <a:off x="6918964" y="4761136"/>
            <a:ext cx="468000" cy="252000"/>
          </a:xfrm>
          <a:prstGeom prst="mathMinu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5724128" y="4221088"/>
            <a:ext cx="720080" cy="93610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 descr="bonhomme loupe.WM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508104" y="4348578"/>
            <a:ext cx="936104" cy="736606"/>
          </a:xfrm>
          <a:prstGeom prst="rect">
            <a:avLst/>
          </a:prstGeom>
        </p:spPr>
      </p:pic>
      <p:sp>
        <p:nvSpPr>
          <p:cNvPr id="15" name="Espace réservé du numéro de diapositive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20</a:t>
            </a:fld>
            <a:endParaRPr lang="fr-BE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J’élabore une stratégie en fonction de mes choix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21</a:t>
            </a:fld>
            <a:endParaRPr lang="fr-BE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Choisir un objectif et une orientation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250704" cy="4873752"/>
          </a:xfrm>
        </p:spPr>
        <p:txBody>
          <a:bodyPr/>
          <a:lstStyle/>
          <a:p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b="1" dirty="0" smtClean="0"/>
              <a:t>Quel secteur?</a:t>
            </a:r>
          </a:p>
          <a:p>
            <a:pPr>
              <a:buFont typeface="Wingdings" pitchFamily="2" charset="2"/>
              <a:buChar char="Ø"/>
            </a:pPr>
            <a:endParaRPr lang="fr-FR" b="1" dirty="0" smtClean="0"/>
          </a:p>
          <a:p>
            <a:pPr>
              <a:buFont typeface="Wingdings" pitchFamily="2" charset="2"/>
              <a:buChar char="Ø"/>
            </a:pPr>
            <a:endParaRPr lang="fr-FR" b="1" dirty="0" smtClean="0"/>
          </a:p>
          <a:p>
            <a:pPr>
              <a:buFont typeface="Wingdings" pitchFamily="2" charset="2"/>
              <a:buChar char="Ø"/>
            </a:pPr>
            <a:r>
              <a:rPr lang="fr-FR" b="1" dirty="0" smtClean="0"/>
              <a:t>Quel métier?</a:t>
            </a:r>
          </a:p>
          <a:p>
            <a:pPr>
              <a:buFont typeface="Wingdings" pitchFamily="2" charset="2"/>
              <a:buChar char="Ø"/>
            </a:pPr>
            <a:endParaRPr lang="fr-FR" b="1" dirty="0" smtClean="0"/>
          </a:p>
          <a:p>
            <a:pPr>
              <a:buFont typeface="Wingdings" pitchFamily="2" charset="2"/>
              <a:buChar char="Ø"/>
            </a:pPr>
            <a:endParaRPr lang="fr-FR" b="1" dirty="0" smtClean="0"/>
          </a:p>
          <a:p>
            <a:pPr>
              <a:buFont typeface="Wingdings" pitchFamily="2" charset="2"/>
              <a:buChar char="Ø"/>
            </a:pPr>
            <a:r>
              <a:rPr lang="fr-FR" b="1" dirty="0" smtClean="0"/>
              <a:t>Où?</a:t>
            </a:r>
            <a:endParaRPr lang="fr-FR" b="1" dirty="0"/>
          </a:p>
        </p:txBody>
      </p:sp>
      <p:grpSp>
        <p:nvGrpSpPr>
          <p:cNvPr id="10" name="Groupe 9"/>
          <p:cNvGrpSpPr/>
          <p:nvPr/>
        </p:nvGrpSpPr>
        <p:grpSpPr>
          <a:xfrm>
            <a:off x="2699792" y="5517232"/>
            <a:ext cx="3973483" cy="1022750"/>
            <a:chOff x="539552" y="2564904"/>
            <a:chExt cx="8005931" cy="2030862"/>
          </a:xfrm>
        </p:grpSpPr>
        <p:pic>
          <p:nvPicPr>
            <p:cNvPr id="6" name="Image 5" descr="ouvrier marteau piqueur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596336" y="2564904"/>
              <a:ext cx="949147" cy="1808683"/>
            </a:xfrm>
            <a:prstGeom prst="rect">
              <a:avLst/>
            </a:prstGeom>
          </p:spPr>
        </p:pic>
        <p:pic>
          <p:nvPicPr>
            <p:cNvPr id="7" name="Image 6" descr="comptable.WM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6012160" y="2780928"/>
              <a:ext cx="1301698" cy="1224136"/>
            </a:xfrm>
            <a:prstGeom prst="rect">
              <a:avLst/>
            </a:prstGeom>
          </p:spPr>
        </p:pic>
        <p:pic>
          <p:nvPicPr>
            <p:cNvPr id="8" name="Image 7" descr="usine.WMF"/>
            <p:cNvPicPr>
              <a:picLocks noChangeAspect="1"/>
            </p:cNvPicPr>
            <p:nvPr/>
          </p:nvPicPr>
          <p:blipFill>
            <a:blip r:embed="rId4" cstate="print">
              <a:duotone>
                <a:prstClr val="black"/>
                <a:schemeClr val="bg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563888" y="2708920"/>
              <a:ext cx="1773022" cy="1698041"/>
            </a:xfrm>
            <a:prstGeom prst="rect">
              <a:avLst/>
            </a:prstGeom>
          </p:spPr>
        </p:pic>
        <p:pic>
          <p:nvPicPr>
            <p:cNvPr id="9" name="Image 8" descr="tracteur.WMF"/>
            <p:cNvPicPr>
              <a:picLocks noChangeAspect="1"/>
            </p:cNvPicPr>
            <p:nvPr/>
          </p:nvPicPr>
          <p:blipFill>
            <a:blip r:embed="rId5" cstate="print">
              <a:duotone>
                <a:prstClr val="black"/>
                <a:schemeClr val="bg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539552" y="2636912"/>
              <a:ext cx="2016224" cy="1958854"/>
            </a:xfrm>
            <a:prstGeom prst="rect">
              <a:avLst/>
            </a:prstGeom>
          </p:spPr>
        </p:pic>
      </p:grpSp>
      <p:pic>
        <p:nvPicPr>
          <p:cNvPr id="11" name="Image 10" descr="projet.JPG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707904" y="1700808"/>
            <a:ext cx="3632448" cy="3632448"/>
          </a:xfrm>
          <a:prstGeom prst="rect">
            <a:avLst/>
          </a:prstGeom>
        </p:spPr>
      </p:pic>
      <p:pic>
        <p:nvPicPr>
          <p:cNvPr id="12" name="Image 11" descr="résidence france et maison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76256" y="3573016"/>
            <a:ext cx="1933333" cy="1723810"/>
          </a:xfrm>
          <a:prstGeom prst="rect">
            <a:avLst/>
          </a:prstGeom>
        </p:spPr>
      </p:pic>
      <p:sp>
        <p:nvSpPr>
          <p:cNvPr id="13" name="Espace réservé du numéro de diapositive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22</a:t>
            </a:fld>
            <a:endParaRPr lang="fr-BE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Approfondir mes recherches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67544" y="2708920"/>
            <a:ext cx="7467600" cy="3793632"/>
          </a:xfrm>
        </p:spPr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fr-FR" dirty="0" smtClean="0"/>
              <a:t>Les opportunités  ;</a:t>
            </a:r>
          </a:p>
          <a:p>
            <a:pPr lvl="0">
              <a:buFont typeface="Wingdings" pitchFamily="2" charset="2"/>
              <a:buChar char="Ø"/>
            </a:pPr>
            <a:r>
              <a:rPr lang="fr-FR" dirty="0" smtClean="0"/>
              <a:t>Le ou les emplois identifiés (la localisation des emplois, l’évolution des offres…) ;</a:t>
            </a:r>
          </a:p>
          <a:p>
            <a:pPr lvl="0">
              <a:buFont typeface="Wingdings" pitchFamily="2" charset="2"/>
              <a:buChar char="Ø"/>
            </a:pPr>
            <a:r>
              <a:rPr lang="fr-FR" dirty="0" smtClean="0"/>
              <a:t>Les salaires ;</a:t>
            </a:r>
          </a:p>
          <a:p>
            <a:pPr lvl="0">
              <a:buFont typeface="Wingdings" pitchFamily="2" charset="2"/>
              <a:buChar char="Ø"/>
            </a:pPr>
            <a:r>
              <a:rPr lang="fr-FR" dirty="0" smtClean="0"/>
              <a:t>Les critères de recrutement;</a:t>
            </a:r>
          </a:p>
          <a:p>
            <a:pPr lvl="0">
              <a:buFont typeface="Wingdings" pitchFamily="2" charset="2"/>
              <a:buChar char="Ø"/>
            </a:pPr>
            <a:r>
              <a:rPr lang="fr-FR" dirty="0" smtClean="0"/>
              <a:t>les conditions d’exercice ;</a:t>
            </a:r>
          </a:p>
          <a:p>
            <a:pPr lvl="0">
              <a:buFont typeface="Wingdings" pitchFamily="2" charset="2"/>
              <a:buChar char="Ø"/>
            </a:pPr>
            <a:r>
              <a:rPr lang="fr-FR" dirty="0" smtClean="0"/>
              <a:t>Les conditions de travail, au regard de contraintes personnelles : familiales, mobilité, santé, …</a:t>
            </a:r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 rot="1407298">
            <a:off x="6446066" y="1150701"/>
            <a:ext cx="23793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De manière ciblée</a:t>
            </a:r>
            <a:endParaRPr lang="fr-FR" sz="2400" b="1" dirty="0"/>
          </a:p>
        </p:txBody>
      </p:sp>
      <p:pic>
        <p:nvPicPr>
          <p:cNvPr id="5" name="Image 4" descr="projet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292080" y="1484784"/>
            <a:ext cx="1616224" cy="1616224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11283"/>
          <a:stretch>
            <a:fillRect/>
          </a:stretch>
        </p:blipFill>
        <p:spPr bwMode="auto">
          <a:xfrm>
            <a:off x="6573144" y="1700808"/>
            <a:ext cx="566167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23</a:t>
            </a:fld>
            <a:endParaRPr lang="fr-BE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467600" cy="1143000"/>
          </a:xfrm>
        </p:spPr>
        <p:txBody>
          <a:bodyPr anchor="ctr" anchorCtr="0"/>
          <a:lstStyle/>
          <a:p>
            <a:pPr algn="ctr"/>
            <a:r>
              <a:rPr lang="fr-FR" smtClean="0"/>
              <a:t>Lever les </a:t>
            </a:r>
            <a:r>
              <a:rPr lang="fr-FR" dirty="0" smtClean="0"/>
              <a:t>obstacles à mon projet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Se former</a:t>
            </a:r>
          </a:p>
          <a:p>
            <a:r>
              <a:rPr lang="fr-FR" dirty="0" smtClean="0"/>
              <a:t>Valider les acquis de l’expérience</a:t>
            </a:r>
          </a:p>
          <a:p>
            <a:r>
              <a:rPr lang="fr-FR" dirty="0" smtClean="0"/>
              <a:t>Faire reconnaître ses diplômes</a:t>
            </a:r>
          </a:p>
          <a:p>
            <a:r>
              <a:rPr lang="fr-FR" dirty="0" smtClean="0"/>
              <a:t>Passer ou traduire son permis de conduire</a:t>
            </a:r>
          </a:p>
          <a:p>
            <a:r>
              <a:rPr lang="fr-FR" dirty="0" smtClean="0"/>
              <a:t>S’appuyer sur un accompagnement social et professionnel</a:t>
            </a:r>
            <a:endParaRPr lang="fr-FR" dirty="0"/>
          </a:p>
        </p:txBody>
      </p:sp>
      <p:pic>
        <p:nvPicPr>
          <p:cNvPr id="4" name="Image 3" descr="solution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20688"/>
            <a:ext cx="1186697" cy="1615859"/>
          </a:xfrm>
          <a:prstGeom prst="rect">
            <a:avLst/>
          </a:prstGeom>
        </p:spPr>
      </p:pic>
      <p:pic>
        <p:nvPicPr>
          <p:cNvPr id="5" name="Image 4" descr="formation noir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4653136"/>
            <a:ext cx="1584176" cy="1288046"/>
          </a:xfrm>
          <a:prstGeom prst="rect">
            <a:avLst/>
          </a:prstGeom>
        </p:spPr>
      </p:pic>
      <p:pic>
        <p:nvPicPr>
          <p:cNvPr id="6" name="Image 5" descr="kaba et homme en costume poignée de mai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04248" y="4512022"/>
            <a:ext cx="1512168" cy="1481704"/>
          </a:xfrm>
          <a:prstGeom prst="rect">
            <a:avLst/>
          </a:prstGeom>
        </p:spPr>
      </p:pic>
      <p:grpSp>
        <p:nvGrpSpPr>
          <p:cNvPr id="10" name="Groupe 9"/>
          <p:cNvGrpSpPr/>
          <p:nvPr/>
        </p:nvGrpSpPr>
        <p:grpSpPr>
          <a:xfrm>
            <a:off x="4427984" y="4365104"/>
            <a:ext cx="1991866" cy="1823715"/>
            <a:chOff x="4644008" y="4365104"/>
            <a:chExt cx="1991866" cy="1823715"/>
          </a:xfrm>
        </p:grpSpPr>
        <p:pic>
          <p:nvPicPr>
            <p:cNvPr id="8" name="Image 7" descr="checklist kaba et sergeï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644008" y="4365104"/>
              <a:ext cx="945805" cy="986631"/>
            </a:xfrm>
            <a:prstGeom prst="rect">
              <a:avLst/>
            </a:prstGeom>
          </p:spPr>
        </p:pic>
        <p:pic>
          <p:nvPicPr>
            <p:cNvPr id="7" name="Image 6" descr="voiture.WM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788024" y="4725144"/>
              <a:ext cx="1847850" cy="1463675"/>
            </a:xfrm>
            <a:prstGeom prst="rect">
              <a:avLst/>
            </a:prstGeom>
          </p:spPr>
        </p:pic>
      </p:grpSp>
      <p:pic>
        <p:nvPicPr>
          <p:cNvPr id="9" name="Image 8" descr="diplôme.WM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15815" y="4581128"/>
            <a:ext cx="939013" cy="1380628"/>
          </a:xfrm>
          <a:prstGeom prst="rect">
            <a:avLst/>
          </a:prstGeom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24</a:t>
            </a:fld>
            <a:endParaRPr lang="fr-BE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11560" y="1700808"/>
            <a:ext cx="7467600" cy="1143000"/>
          </a:xfrm>
        </p:spPr>
        <p:txBody>
          <a:bodyPr/>
          <a:lstStyle/>
          <a:p>
            <a:pPr algn="ctr"/>
            <a:r>
              <a:rPr lang="fr-FR" dirty="0" smtClean="0"/>
              <a:t>Merci pour votre participation!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25</a:t>
            </a:fld>
            <a:endParaRPr lang="fr-BE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611560" y="292494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Nous allons maintenant faire un quiz !</a:t>
            </a: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fr-FR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 3" descr="bonhomme jeu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52623" flipH="1">
            <a:off x="4612379" y="4043400"/>
            <a:ext cx="2519741" cy="221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Qu’est-ce qu’un projet professionnel?</a:t>
            </a:r>
            <a:endParaRPr lang="fr-FR" dirty="0"/>
          </a:p>
        </p:txBody>
      </p:sp>
      <p:pic>
        <p:nvPicPr>
          <p:cNvPr id="4" name="Image 3" descr="projet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91880" y="2204864"/>
            <a:ext cx="1728192" cy="172819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539552" y="1628800"/>
            <a:ext cx="2218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Mon parcours</a:t>
            </a:r>
            <a:endParaRPr lang="fr-FR" sz="24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179512" y="3140968"/>
            <a:ext cx="28376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/>
              <a:t>Mes compétences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310946" y="4581128"/>
            <a:ext cx="2595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/>
              <a:t>Mes motivations</a:t>
            </a:r>
            <a:endParaRPr lang="fr-FR" sz="24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1187624" y="1988840"/>
            <a:ext cx="7841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0" b="1" dirty="0" smtClean="0"/>
              <a:t>+</a:t>
            </a:r>
            <a:endParaRPr lang="fr-FR" sz="80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1224570" y="3443810"/>
            <a:ext cx="7841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0" b="1" dirty="0" smtClean="0"/>
              <a:t>+</a:t>
            </a:r>
            <a:endParaRPr lang="fr-FR" sz="80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1727080" y="5877272"/>
            <a:ext cx="4968551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Mes objectifs professionnels, réalistes et réalisables</a:t>
            </a:r>
            <a:endParaRPr lang="fr-FR" sz="2400" b="1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endParaRPr lang="fr-BE"/>
          </a:p>
        </p:txBody>
      </p:sp>
      <p:sp>
        <p:nvSpPr>
          <p:cNvPr id="14" name="ZoneTexte 13"/>
          <p:cNvSpPr txBox="1"/>
          <p:nvPr/>
        </p:nvSpPr>
        <p:spPr>
          <a:xfrm>
            <a:off x="5364088" y="2420888"/>
            <a:ext cx="34147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Le marché de l’emploi</a:t>
            </a:r>
            <a:endParaRPr lang="fr-FR" sz="2400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5672865" y="4110174"/>
            <a:ext cx="2832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/>
              <a:t>Le cadre juridique</a:t>
            </a:r>
            <a:endParaRPr lang="fr-FR" sz="2400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6697178" y="2834644"/>
            <a:ext cx="7841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0" b="1" dirty="0" smtClean="0"/>
              <a:t>+</a:t>
            </a:r>
            <a:endParaRPr lang="fr-FR" sz="8000" b="1" dirty="0"/>
          </a:p>
        </p:txBody>
      </p:sp>
      <p:sp>
        <p:nvSpPr>
          <p:cNvPr id="23" name="Flèche vers le bas 22"/>
          <p:cNvSpPr/>
          <p:nvPr/>
        </p:nvSpPr>
        <p:spPr>
          <a:xfrm>
            <a:off x="3059832" y="4869160"/>
            <a:ext cx="2304256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projet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483768" y="3212976"/>
            <a:ext cx="3420380" cy="342038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51520" y="1556792"/>
            <a:ext cx="3092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Projet à court terme</a:t>
            </a:r>
            <a:endParaRPr lang="fr-FR" sz="24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5436096" y="1556792"/>
            <a:ext cx="29706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Projet à long terme</a:t>
            </a:r>
            <a:endParaRPr lang="fr-FR" sz="2400" b="1" dirty="0"/>
          </a:p>
        </p:txBody>
      </p:sp>
      <p:pic>
        <p:nvPicPr>
          <p:cNvPr id="7" name="Image 6" descr="temps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2132856"/>
            <a:ext cx="716890" cy="911657"/>
          </a:xfrm>
          <a:prstGeom prst="rect">
            <a:avLst/>
          </a:prstGeom>
        </p:spPr>
      </p:pic>
      <p:sp>
        <p:nvSpPr>
          <p:cNvPr id="10" name="Légende à une bordure 2 9"/>
          <p:cNvSpPr/>
          <p:nvPr/>
        </p:nvSpPr>
        <p:spPr>
          <a:xfrm>
            <a:off x="251520" y="4293096"/>
            <a:ext cx="1440160" cy="1440160"/>
          </a:xfrm>
          <a:prstGeom prst="accentCallout2">
            <a:avLst>
              <a:gd name="adj1" fmla="val 19506"/>
              <a:gd name="adj2" fmla="val 111850"/>
              <a:gd name="adj3" fmla="val 21018"/>
              <a:gd name="adj4" fmla="val 131483"/>
              <a:gd name="adj5" fmla="val 52786"/>
              <a:gd name="adj6" fmla="val 17177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Plusieurs étapes…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4932040" y="4725144"/>
            <a:ext cx="31683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Avoir un projet professionnel permet d’</a:t>
            </a:r>
            <a:r>
              <a:rPr lang="fr-FR" sz="2400" b="1" dirty="0" smtClean="0"/>
              <a:t>orienter</a:t>
            </a:r>
            <a:r>
              <a:rPr lang="fr-FR" sz="2400" dirty="0" smtClean="0"/>
              <a:t> et </a:t>
            </a:r>
            <a:r>
              <a:rPr lang="fr-FR" sz="2400" b="1" dirty="0" smtClean="0"/>
              <a:t>cibler</a:t>
            </a:r>
            <a:r>
              <a:rPr lang="fr-FR" sz="2400" dirty="0" smtClean="0"/>
              <a:t> ses recherches d’emploi</a:t>
            </a:r>
            <a:endParaRPr lang="fr-FR" sz="240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endParaRPr lang="fr-BE"/>
          </a:p>
        </p:txBody>
      </p:sp>
      <p:sp>
        <p:nvSpPr>
          <p:cNvPr id="9" name="ZoneTexte 8"/>
          <p:cNvSpPr txBox="1"/>
          <p:nvPr/>
        </p:nvSpPr>
        <p:spPr>
          <a:xfrm>
            <a:off x="323528" y="2420888"/>
            <a:ext cx="2701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Wingdings" pitchFamily="2" charset="2"/>
              </a:rPr>
              <a:t> Répondre à l’urgence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5508104" y="2420888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ym typeface="Wingdings" pitchFamily="2" charset="2"/>
              </a:rPr>
              <a:t> En fonction de mes aspirations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323528" y="2924944"/>
            <a:ext cx="2034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Wingdings" pitchFamily="2" charset="2"/>
              </a:rPr>
              <a:t> Quelques mois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5508104" y="3140968"/>
            <a:ext cx="3300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Wingdings" pitchFamily="2" charset="2"/>
              </a:rPr>
              <a:t> Tout au long de ma carrière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 anchor="ctr" anchorCtr="0"/>
          <a:lstStyle/>
          <a:p>
            <a:pPr algn="ctr"/>
            <a:r>
              <a:rPr lang="fr-FR" dirty="0" smtClean="0"/>
              <a:t>Différents niveaux de projet</a:t>
            </a:r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Je définis mes capacités, je fais le bilan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endParaRPr lang="fr-B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Répondre aux questions…</a:t>
            </a:r>
            <a:endParaRPr lang="fr-FR" dirty="0"/>
          </a:p>
        </p:txBody>
      </p:sp>
      <p:pic>
        <p:nvPicPr>
          <p:cNvPr id="5" name="Image 4" descr="discution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57613" y="2060848"/>
            <a:ext cx="5123877" cy="4531320"/>
          </a:xfrm>
          <a:prstGeom prst="rect">
            <a:avLst/>
          </a:prstGeom>
        </p:spPr>
      </p:pic>
      <p:pic>
        <p:nvPicPr>
          <p:cNvPr id="9" name="Image 8" descr="discution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2771800" y="2060848"/>
            <a:ext cx="5123877" cy="453132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827584" y="2564904"/>
            <a:ext cx="20882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Qu’est-ce que je sais faire?</a:t>
            </a:r>
            <a:endParaRPr lang="fr-FR" sz="2800" dirty="0"/>
          </a:p>
        </p:txBody>
      </p:sp>
      <p:sp>
        <p:nvSpPr>
          <p:cNvPr id="11" name="ZoneTexte 10"/>
          <p:cNvSpPr txBox="1"/>
          <p:nvPr/>
        </p:nvSpPr>
        <p:spPr>
          <a:xfrm>
            <a:off x="5436096" y="2492896"/>
            <a:ext cx="20882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Qu’est-ce que j’ai déjà fait?</a:t>
            </a:r>
            <a:endParaRPr lang="fr-FR" sz="280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endParaRPr lang="fr-BE"/>
          </a:p>
        </p:txBody>
      </p:sp>
      <p:sp>
        <p:nvSpPr>
          <p:cNvPr id="8" name="ZoneTexte 7"/>
          <p:cNvSpPr txBox="1"/>
          <p:nvPr/>
        </p:nvSpPr>
        <p:spPr>
          <a:xfrm>
            <a:off x="827584" y="4941168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u="sng" dirty="0" smtClean="0"/>
              <a:t>Connaissances</a:t>
            </a:r>
            <a:endParaRPr lang="fr-FR" b="1" u="sng" dirty="0"/>
          </a:p>
        </p:txBody>
      </p:sp>
      <p:sp>
        <p:nvSpPr>
          <p:cNvPr id="12" name="ZoneTexte 11"/>
          <p:cNvSpPr txBox="1"/>
          <p:nvPr/>
        </p:nvSpPr>
        <p:spPr>
          <a:xfrm>
            <a:off x="5796136" y="4979309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u="sng" dirty="0" smtClean="0"/>
              <a:t>Compétences</a:t>
            </a:r>
            <a:endParaRPr lang="fr-FR" b="1" u="sng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Qu’est-ce qu’une compétence?</a:t>
            </a:r>
            <a:endParaRPr lang="fr-FR" dirty="0"/>
          </a:p>
        </p:txBody>
      </p:sp>
      <p:pic>
        <p:nvPicPr>
          <p:cNvPr id="4" name="Image 3" descr="Compétence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2060848"/>
            <a:ext cx="2268959" cy="3368170"/>
          </a:xfrm>
          <a:prstGeom prst="rect">
            <a:avLst/>
          </a:prstGeom>
        </p:spPr>
      </p:pic>
      <p:sp>
        <p:nvSpPr>
          <p:cNvPr id="8" name="Légende à une bordure 2 7"/>
          <p:cNvSpPr/>
          <p:nvPr/>
        </p:nvSpPr>
        <p:spPr>
          <a:xfrm>
            <a:off x="6660232" y="1196752"/>
            <a:ext cx="1944216" cy="1008112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7946"/>
              <a:gd name="adj6" fmla="val -645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SAVOIR-ÊTRE</a:t>
            </a:r>
            <a:endParaRPr lang="fr-FR" dirty="0"/>
          </a:p>
        </p:txBody>
      </p:sp>
      <p:sp>
        <p:nvSpPr>
          <p:cNvPr id="10" name="Légende à une bordure 2 9"/>
          <p:cNvSpPr/>
          <p:nvPr/>
        </p:nvSpPr>
        <p:spPr>
          <a:xfrm>
            <a:off x="6660232" y="2348880"/>
            <a:ext cx="1944216" cy="1008112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519"/>
              <a:gd name="adj6" fmla="val -567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SAVOIR-FAIRE</a:t>
            </a:r>
            <a:endParaRPr lang="fr-FR" dirty="0"/>
          </a:p>
        </p:txBody>
      </p:sp>
      <p:sp>
        <p:nvSpPr>
          <p:cNvPr id="11" name="Légende à une bordure 2 10"/>
          <p:cNvSpPr/>
          <p:nvPr/>
        </p:nvSpPr>
        <p:spPr>
          <a:xfrm>
            <a:off x="395536" y="1196752"/>
            <a:ext cx="1944216" cy="1008112"/>
          </a:xfrm>
          <a:prstGeom prst="accentCallout2">
            <a:avLst>
              <a:gd name="adj1" fmla="val 17670"/>
              <a:gd name="adj2" fmla="val 104767"/>
              <a:gd name="adj3" fmla="val 17670"/>
              <a:gd name="adj4" fmla="val 112670"/>
              <a:gd name="adj5" fmla="val 87664"/>
              <a:gd name="adj6" fmla="val 1420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SAVOIRS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3203848" y="5517232"/>
            <a:ext cx="2204450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400" b="1" dirty="0" smtClean="0"/>
              <a:t>Compétences</a:t>
            </a:r>
            <a:endParaRPr lang="fr-FR" sz="24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5508104" y="5517232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/>
              <a:t>Techniques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Sociales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Individuelles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Transversales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endParaRPr lang="fr-B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Exprimer mes compétences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fr-FR" dirty="0" smtClean="0"/>
          </a:p>
          <a:p>
            <a:pPr marL="457200" indent="-457200">
              <a:buFont typeface="Wingdings" pitchFamily="2" charset="2"/>
              <a:buChar char="ü"/>
            </a:pPr>
            <a:r>
              <a:rPr lang="fr-FR" dirty="0" smtClean="0"/>
              <a:t>Aider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fr-FR" dirty="0" smtClean="0"/>
              <a:t>Gérer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fr-FR" dirty="0" smtClean="0"/>
              <a:t>Prévoir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fr-FR" dirty="0" smtClean="0"/>
              <a:t>Organiser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fr-FR" dirty="0" smtClean="0"/>
              <a:t>Faire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fr-FR" dirty="0" smtClean="0"/>
              <a:t>Construire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fr-FR" dirty="0" smtClean="0"/>
              <a:t>Utiliser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fr-FR" dirty="0" smtClean="0"/>
              <a:t>Analyser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fr-FR" dirty="0" smtClean="0"/>
              <a:t>Parler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fr-FR" dirty="0" smtClean="0"/>
              <a:t>…</a:t>
            </a:r>
            <a:endParaRPr lang="fr-FR" dirty="0"/>
          </a:p>
        </p:txBody>
      </p:sp>
      <p:pic>
        <p:nvPicPr>
          <p:cNvPr id="4" name="Image 3" descr="Compétence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328" y="476672"/>
            <a:ext cx="1080120" cy="1603390"/>
          </a:xfrm>
          <a:prstGeom prst="rect">
            <a:avLst/>
          </a:prstGeom>
        </p:spPr>
      </p:pic>
      <p:pic>
        <p:nvPicPr>
          <p:cNvPr id="5" name="Image 4" descr="discution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848597" y="2276872"/>
            <a:ext cx="3826948" cy="338437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923928" y="2564904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J’utilise des verbes d’action</a:t>
            </a:r>
            <a:endParaRPr lang="fr-FR" sz="240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8</a:t>
            </a:fld>
            <a:endParaRPr lang="fr-B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Où acquérir des compétences?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762872" cy="4873752"/>
          </a:xfrm>
        </p:spPr>
        <p:txBody>
          <a:bodyPr anchor="ctr" anchorCtr="0"/>
          <a:lstStyle/>
          <a:p>
            <a:pPr>
              <a:buFont typeface="Wingdings" pitchFamily="2" charset="2"/>
              <a:buChar char="Ø"/>
            </a:pPr>
            <a:r>
              <a:rPr lang="fr-FR" dirty="0" smtClean="0"/>
              <a:t>À l’école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En formation professionnelle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En stage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Au travail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En famille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Par mon engagement associatif, politique, syndical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Dans mes loisirs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À l’autoécole…</a:t>
            </a:r>
          </a:p>
        </p:txBody>
      </p:sp>
      <p:pic>
        <p:nvPicPr>
          <p:cNvPr id="4" name="Image 3" descr="Compétence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328" y="476672"/>
            <a:ext cx="1080120" cy="1603390"/>
          </a:xfrm>
          <a:prstGeom prst="rect">
            <a:avLst/>
          </a:prstGeom>
        </p:spPr>
      </p:pic>
      <p:pic>
        <p:nvPicPr>
          <p:cNvPr id="5" name="Image 4" descr="direction pôle emploi et référence social K et 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204864"/>
            <a:ext cx="3874866" cy="3931848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9</a:t>
            </a:fld>
            <a:endParaRPr lang="fr-BE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lnDef>
      <a:spPr>
        <a:ln w="31750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1478</TotalTime>
  <Words>660</Words>
  <Application>Microsoft Office PowerPoint</Application>
  <PresentationFormat>Affichage à l'écran (4:3)</PresentationFormat>
  <Paragraphs>215</Paragraphs>
  <Slides>25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Oriel</vt:lpstr>
      <vt:lpstr>  J’élabore mon projet professionnel</vt:lpstr>
      <vt:lpstr>Déroulement de l’atelier</vt:lpstr>
      <vt:lpstr>Qu’est-ce qu’un projet professionnel?</vt:lpstr>
      <vt:lpstr>Différents niveaux de projet</vt:lpstr>
      <vt:lpstr>Je définis mes capacités, je fais le bilan</vt:lpstr>
      <vt:lpstr>Répondre aux questions…</vt:lpstr>
      <vt:lpstr>Qu’est-ce qu’une compétence?</vt:lpstr>
      <vt:lpstr>Exprimer mes compétences</vt:lpstr>
      <vt:lpstr>Où acquérir des compétences?</vt:lpstr>
      <vt:lpstr>Comment faire une liste complète de mes compétences?</vt:lpstr>
      <vt:lpstr>Je note…</vt:lpstr>
      <vt:lpstr>Exemple</vt:lpstr>
      <vt:lpstr>J’ai des capacités,  quels peuvent être mes freins?</vt:lpstr>
      <vt:lpstr>Exemples de freins</vt:lpstr>
      <vt:lpstr>Qui m’aide à faire le bilan de mes compétences?</vt:lpstr>
      <vt:lpstr>Je définis mes aspirations professionnelles</vt:lpstr>
      <vt:lpstr>Quels sont mes centres d’intérêts? Pourquoi?</vt:lpstr>
      <vt:lpstr>Quelles sont mes valeurs de travail?</vt:lpstr>
      <vt:lpstr>Quels métiers me correspondent?</vt:lpstr>
      <vt:lpstr>Découvrir des métiers</vt:lpstr>
      <vt:lpstr>J’élabore une stratégie en fonction de mes choix</vt:lpstr>
      <vt:lpstr>Choisir un objectif et une orientation</vt:lpstr>
      <vt:lpstr>Approfondir mes recherches</vt:lpstr>
      <vt:lpstr>Lever les obstacles à mon projet</vt:lpstr>
      <vt:lpstr>Merci pour votre participation!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Bienvenue</dc:title>
  <cp:lastModifiedBy>abouvier</cp:lastModifiedBy>
  <cp:revision>167</cp:revision>
  <dcterms:modified xsi:type="dcterms:W3CDTF">2012-12-05T13:42:13Z</dcterms:modified>
</cp:coreProperties>
</file>