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271" r:id="rId11"/>
    <p:sldId id="275" r:id="rId12"/>
    <p:sldId id="273" r:id="rId13"/>
    <p:sldId id="274" r:id="rId14"/>
    <p:sldId id="272" r:id="rId15"/>
    <p:sldId id="276" r:id="rId16"/>
    <p:sldId id="292" r:id="rId17"/>
    <p:sldId id="277" r:id="rId18"/>
    <p:sldId id="284" r:id="rId19"/>
    <p:sldId id="302" r:id="rId20"/>
    <p:sldId id="286" r:id="rId21"/>
    <p:sldId id="287" r:id="rId22"/>
    <p:sldId id="288" r:id="rId23"/>
    <p:sldId id="289" r:id="rId24"/>
    <p:sldId id="290" r:id="rId25"/>
    <p:sldId id="303" r:id="rId26"/>
    <p:sldId id="293" r:id="rId27"/>
    <p:sldId id="294" r:id="rId28"/>
    <p:sldId id="304" r:id="rId29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72" autoAdjust="0"/>
    <p:restoredTop sz="9466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7DF9755-207F-462E-B13C-25C44419A7F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80175-374B-4531-B9B8-CECC95865BF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8244F-EB3A-46CA-9175-75D91E39E347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6190685-F132-4275-8F1D-CF145F57284F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978D453-AE82-4B4C-A377-91F3E13FBC9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176BB-A108-4DD9-A148-6FE4248C1F22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490D4-D048-483F-AA34-D8894DDEC25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0D130C-2386-4D23-9B8B-16E578BCF7D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4D2-0EF8-4666-8C8A-15D4E9792E1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2D00EAB-C247-4605-88F9-3CDE7594135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825151-204F-4936-92DC-11FB4CBBD302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FF1E5A-2645-4BFB-AE5C-884C8648383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hyperlink" Target="mailto:Joulibabe@yahoo.fr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retbenedicte@yahoo.fr" TargetMode="Externa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11" Type="http://schemas.openxmlformats.org/officeDocument/2006/relationships/hyperlink" Target="mailto:Joulibabe@yahoo.fr" TargetMode="External"/><Relationship Id="rId5" Type="http://schemas.openxmlformats.org/officeDocument/2006/relationships/image" Target="../media/image38.wmf"/><Relationship Id="rId10" Type="http://schemas.openxmlformats.org/officeDocument/2006/relationships/hyperlink" Target="mailto:Moretbenedicte@yahoo.fr" TargetMode="External"/><Relationship Id="rId4" Type="http://schemas.openxmlformats.org/officeDocument/2006/relationships/image" Target="../media/image37.png"/><Relationship Id="rId9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11" Type="http://schemas.openxmlformats.org/officeDocument/2006/relationships/hyperlink" Target="mailto:Joulibabe@yahoo.fr" TargetMode="External"/><Relationship Id="rId5" Type="http://schemas.openxmlformats.org/officeDocument/2006/relationships/image" Target="../media/image44.png"/><Relationship Id="rId10" Type="http://schemas.openxmlformats.org/officeDocument/2006/relationships/hyperlink" Target="mailto:Moretbenedicte@yahoo.fr" TargetMode="External"/><Relationship Id="rId4" Type="http://schemas.openxmlformats.org/officeDocument/2006/relationships/image" Target="../media/image43.png"/><Relationship Id="rId9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wmf"/><Relationship Id="rId3" Type="http://schemas.openxmlformats.org/officeDocument/2006/relationships/image" Target="../media/image50.wmf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11" Type="http://schemas.openxmlformats.org/officeDocument/2006/relationships/hyperlink" Target="mailto:Joulibabe@yahoo.fr" TargetMode="External"/><Relationship Id="rId5" Type="http://schemas.openxmlformats.org/officeDocument/2006/relationships/image" Target="../media/image52.png"/><Relationship Id="rId10" Type="http://schemas.openxmlformats.org/officeDocument/2006/relationships/hyperlink" Target="mailto:Moretbenedicte@yahoo.fr" TargetMode="External"/><Relationship Id="rId4" Type="http://schemas.openxmlformats.org/officeDocument/2006/relationships/image" Target="../media/image51.png"/><Relationship Id="rId9" Type="http://schemas.openxmlformats.org/officeDocument/2006/relationships/image" Target="../media/image5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jpe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717032"/>
            <a:ext cx="7772400" cy="1470025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4800" dirty="0" smtClean="0"/>
              <a:t>Je gère mon budget logement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2492896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LOGEMENT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Je gère mon budget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 budget?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899592" y="4149080"/>
            <a:ext cx="7467600" cy="5040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fr-FR" b="1" dirty="0" smtClean="0"/>
              <a:t>Revenu - Charges fixes = Reste à vivre</a:t>
            </a:r>
          </a:p>
        </p:txBody>
      </p:sp>
      <p:grpSp>
        <p:nvGrpSpPr>
          <p:cNvPr id="9" name="Groupe 8"/>
          <p:cNvGrpSpPr/>
          <p:nvPr/>
        </p:nvGrpSpPr>
        <p:grpSpPr>
          <a:xfrm>
            <a:off x="755576" y="1268760"/>
            <a:ext cx="2304256" cy="2592288"/>
            <a:chOff x="683568" y="1412776"/>
            <a:chExt cx="2304256" cy="2592288"/>
          </a:xfrm>
        </p:grpSpPr>
        <p:sp>
          <p:nvSpPr>
            <p:cNvPr id="5" name="ZoneTexte 4"/>
            <p:cNvSpPr txBox="1"/>
            <p:nvPr/>
          </p:nvSpPr>
          <p:spPr>
            <a:xfrm>
              <a:off x="1331640" y="1412776"/>
              <a:ext cx="904415" cy="15696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600" dirty="0" smtClean="0">
                  <a:solidFill>
                    <a:srgbClr val="00B050"/>
                  </a:solidFill>
                </a:rPr>
                <a:t>+</a:t>
              </a:r>
              <a:endParaRPr lang="fr-FR" sz="9600" dirty="0">
                <a:solidFill>
                  <a:srgbClr val="00B050"/>
                </a:solidFill>
              </a:endParaRPr>
            </a:p>
          </p:txBody>
        </p:sp>
        <p:sp>
          <p:nvSpPr>
            <p:cNvPr id="7" name="Espace réservé du contenu 2"/>
            <p:cNvSpPr txBox="1">
              <a:spLocks/>
            </p:cNvSpPr>
            <p:nvPr/>
          </p:nvSpPr>
          <p:spPr>
            <a:xfrm>
              <a:off x="683568" y="2420888"/>
              <a:ext cx="2304256" cy="1584176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Revenus</a:t>
              </a:r>
            </a:p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Recettes</a:t>
              </a:r>
            </a:p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Ressources	</a:t>
              </a:r>
              <a:endPara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4860032" y="1196752"/>
            <a:ext cx="2808312" cy="2016224"/>
            <a:chOff x="4860032" y="1340768"/>
            <a:chExt cx="2808312" cy="2016224"/>
          </a:xfrm>
        </p:grpSpPr>
        <p:sp>
          <p:nvSpPr>
            <p:cNvPr id="4" name="ZoneTexte 3"/>
            <p:cNvSpPr txBox="1"/>
            <p:nvPr/>
          </p:nvSpPr>
          <p:spPr>
            <a:xfrm>
              <a:off x="5796136" y="1340768"/>
              <a:ext cx="936104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600" dirty="0" smtClean="0">
                  <a:solidFill>
                    <a:srgbClr val="FF0000"/>
                  </a:solidFill>
                </a:rPr>
                <a:t>-</a:t>
              </a:r>
              <a:endParaRPr lang="fr-FR" sz="9600" dirty="0">
                <a:solidFill>
                  <a:srgbClr val="FF0000"/>
                </a:solidFill>
              </a:endParaRPr>
            </a:p>
          </p:txBody>
        </p:sp>
        <p:sp>
          <p:nvSpPr>
            <p:cNvPr id="8" name="Espace réservé du contenu 2"/>
            <p:cNvSpPr txBox="1">
              <a:spLocks/>
            </p:cNvSpPr>
            <p:nvPr/>
          </p:nvSpPr>
          <p:spPr>
            <a:xfrm>
              <a:off x="4860032" y="2492896"/>
              <a:ext cx="2808312" cy="864096"/>
            </a:xfrm>
            <a:prstGeom prst="rect">
              <a:avLst/>
            </a:prstGeom>
          </p:spPr>
          <p:txBody>
            <a:bodyPr vert="horz">
              <a:normAutofit lnSpcReduction="10000"/>
            </a:bodyPr>
            <a:lstStyle/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Dépenses</a:t>
              </a:r>
            </a:p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lang="fr-FR" sz="2400" dirty="0" smtClean="0"/>
                <a:t>    </a:t>
              </a: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Charges   	</a:t>
              </a:r>
              <a:endPara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11" name="Image 10" descr="appartement argent.WMF"/>
          <p:cNvPicPr>
            <a:picLocks noChangeAspect="1"/>
          </p:cNvPicPr>
          <p:nvPr/>
        </p:nvPicPr>
        <p:blipFill>
          <a:blip r:embed="rId2" cstate="print">
            <a:grayscl/>
          </a:blip>
          <a:stretch>
            <a:fillRect/>
          </a:stretch>
        </p:blipFill>
        <p:spPr>
          <a:xfrm>
            <a:off x="3563888" y="1700808"/>
            <a:ext cx="1563624" cy="1814170"/>
          </a:xfrm>
          <a:prstGeom prst="rect">
            <a:avLst/>
          </a:prstGeom>
        </p:spPr>
      </p:pic>
      <p:sp>
        <p:nvSpPr>
          <p:cNvPr id="14" name="Espace réservé du contenu 2"/>
          <p:cNvSpPr txBox="1">
            <a:spLocks/>
          </p:cNvSpPr>
          <p:nvPr/>
        </p:nvSpPr>
        <p:spPr>
          <a:xfrm>
            <a:off x="4355976" y="5589240"/>
            <a:ext cx="3723184" cy="504056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Avoir des dettes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539552" y="5589240"/>
            <a:ext cx="3723184" cy="50405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Faire des</a:t>
            </a:r>
            <a:r>
              <a:rPr kumimoji="0" lang="fr-FR" sz="2400" b="1" i="0" u="none" strike="noStrike" kern="1200" cap="none" spc="0" normalizeH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économies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Différent de 15"/>
          <p:cNvSpPr/>
          <p:nvPr/>
        </p:nvSpPr>
        <p:spPr>
          <a:xfrm>
            <a:off x="4067944" y="5661248"/>
            <a:ext cx="504056" cy="432048"/>
          </a:xfrm>
          <a:prstGeom prst="mathNotEqual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question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75656" y="2276872"/>
            <a:ext cx="6167258" cy="44022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prévoir mon budget?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067944" y="2708920"/>
            <a:ext cx="3322712" cy="2016224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fr-FR" sz="3200" b="1" dirty="0" smtClean="0"/>
              <a:t>Comment faites-vous pour prévoir votre budget?</a:t>
            </a:r>
            <a:endParaRPr lang="fr-FR" sz="32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revenus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755576" y="1628800"/>
            <a:ext cx="4546848" cy="48737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fr-FR" b="1" dirty="0" smtClean="0"/>
          </a:p>
          <a:p>
            <a:pPr>
              <a:buNone/>
            </a:pPr>
            <a:r>
              <a:rPr lang="fr-FR" b="1" dirty="0" smtClean="0"/>
              <a:t>	</a:t>
            </a:r>
            <a:r>
              <a:rPr lang="fr-FR" b="1" u="sng" dirty="0" smtClean="0"/>
              <a:t>Le salaire NET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	</a:t>
            </a:r>
            <a:r>
              <a:rPr lang="fr-FR" b="1" u="sng" dirty="0" smtClean="0"/>
              <a:t>Les prestations sociales </a:t>
            </a:r>
            <a:r>
              <a:rPr lang="fr-FR" dirty="0" smtClean="0"/>
              <a:t>: allocations familiales, logement, chômage, handicap, vieillesse, RSA.</a:t>
            </a:r>
          </a:p>
          <a:p>
            <a:pPr>
              <a:buFont typeface="Calibri" pitchFamily="34" charset="0"/>
              <a:buChar char="+"/>
            </a:pPr>
            <a:endParaRPr lang="fr-FR" dirty="0" smtClean="0"/>
          </a:p>
          <a:p>
            <a:pPr>
              <a:buFont typeface="Calibri" pitchFamily="34" charset="0"/>
              <a:buChar char="+"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	Les pensions, les revenus de la propriété</a:t>
            </a:r>
            <a:endParaRPr lang="fr-FR" dirty="0"/>
          </a:p>
        </p:txBody>
      </p:sp>
      <p:sp>
        <p:nvSpPr>
          <p:cNvPr id="4" name="Plus 3"/>
          <p:cNvSpPr/>
          <p:nvPr/>
        </p:nvSpPr>
        <p:spPr>
          <a:xfrm>
            <a:off x="179512" y="3501008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Plus 4"/>
          <p:cNvSpPr/>
          <p:nvPr/>
        </p:nvSpPr>
        <p:spPr>
          <a:xfrm>
            <a:off x="107504" y="5373216"/>
            <a:ext cx="648072" cy="576064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 descr="logo pole emplo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60232" y="3501008"/>
            <a:ext cx="1644934" cy="1224136"/>
          </a:xfrm>
          <a:prstGeom prst="rect">
            <a:avLst/>
          </a:prstGeom>
        </p:spPr>
      </p:pic>
      <p:pic>
        <p:nvPicPr>
          <p:cNvPr id="16385" name="il_fi" descr="http://fiscalnews.fr/wp-content/uploads/2011/02/bulletin-de-paye-taux-2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711033">
            <a:off x="6113918" y="1424589"/>
            <a:ext cx="1711700" cy="1869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 ca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3356992"/>
            <a:ext cx="1352550" cy="135255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connaître mes dépenses?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fr-FR" dirty="0" smtClean="0"/>
              <a:t>Je les note toutes</a:t>
            </a:r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Je garde les factures et les tickets de caisse</a:t>
            </a:r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Je fais mes comptes</a:t>
            </a:r>
          </a:p>
          <a:p>
            <a:endParaRPr lang="fr-FR" dirty="0"/>
          </a:p>
        </p:txBody>
      </p:sp>
      <p:pic>
        <p:nvPicPr>
          <p:cNvPr id="5" name="Imag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283968" y="1484784"/>
            <a:ext cx="173412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factu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3501008"/>
            <a:ext cx="1816913" cy="1696212"/>
          </a:xfrm>
          <a:prstGeom prst="rect">
            <a:avLst/>
          </a:prstGeom>
        </p:spPr>
      </p:pic>
      <p:pic>
        <p:nvPicPr>
          <p:cNvPr id="7" name="Image 6" descr="faire ses compte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4797152"/>
            <a:ext cx="1842516" cy="1336853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économie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5724128" y="2852936"/>
            <a:ext cx="2209046" cy="2391624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fr-FR" dirty="0" smtClean="0"/>
              <a:t>Les </a:t>
            </a:r>
            <a:r>
              <a:rPr lang="fr-FR" b="1" dirty="0" smtClean="0"/>
              <a:t>dépenses régulières</a:t>
            </a:r>
          </a:p>
          <a:p>
            <a:pPr>
              <a:buNone/>
            </a:pPr>
            <a:r>
              <a:rPr lang="fr-FR" b="1" dirty="0" smtClean="0"/>
              <a:t>		</a:t>
            </a: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 je compare avec les dépenses passées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v"/>
            </a:pPr>
            <a:r>
              <a:rPr lang="fr-FR" dirty="0" smtClean="0"/>
              <a:t>Les </a:t>
            </a:r>
            <a:r>
              <a:rPr lang="fr-FR" b="1" dirty="0" smtClean="0"/>
              <a:t>dépenses ponctuelles et exceptionnelles </a:t>
            </a:r>
            <a:endParaRPr lang="fr-FR" dirty="0" smtClean="0"/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		</a:t>
            </a:r>
            <a:r>
              <a:rPr lang="fr-FR" dirty="0" smtClean="0"/>
              <a:t> j’économise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Quelle sont les dépenses prioritaires?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Prévoir mes dépenses</a:t>
            </a:r>
            <a:endParaRPr lang="fr-FR" dirty="0"/>
          </a:p>
        </p:txBody>
      </p:sp>
      <p:pic>
        <p:nvPicPr>
          <p:cNvPr id="6" name="Image 5" descr="faire ses compt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1484784"/>
            <a:ext cx="1346291" cy="976813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économie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6948264" y="2852936"/>
            <a:ext cx="1610448" cy="17435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Economiser pour des dépenses futures</a:t>
            </a:r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467544" y="1772816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 prévois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 dépenser  XXX € dans Y mois.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J’économise !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X/Y = y €/mois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4283968" y="2636912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3 mois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2555776" y="263691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rgbClr val="FF0000"/>
                </a:solidFill>
              </a:rPr>
              <a:t>300 €</a:t>
            </a:r>
            <a:endParaRPr lang="fr-FR" sz="2000" b="1" dirty="0">
              <a:solidFill>
                <a:srgbClr val="FF0000"/>
              </a:solidFill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2123728" y="4941168"/>
            <a:ext cx="5112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rgbClr val="FF0000"/>
                </a:solidFill>
              </a:rPr>
              <a:t>300 / 3 = 100 € par mois</a:t>
            </a:r>
            <a:endParaRPr lang="fr-FR" sz="3200" b="1" dirty="0">
              <a:solidFill>
                <a:srgbClr val="FF0000"/>
              </a:solidFill>
            </a:endParaRPr>
          </a:p>
        </p:txBody>
      </p:sp>
      <p:pic>
        <p:nvPicPr>
          <p:cNvPr id="8" name="Image 7" descr="faire ses compt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1772816"/>
            <a:ext cx="1842516" cy="1336853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Présentation </a:t>
            </a:r>
            <a:br>
              <a:rPr lang="fr-FR" dirty="0" smtClean="0"/>
            </a:br>
            <a:r>
              <a:rPr lang="fr-FR" dirty="0" smtClean="0"/>
              <a:t> l’outil de gestion du budget logement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2492896"/>
            <a:ext cx="7467600" cy="3981056"/>
          </a:xfrm>
        </p:spPr>
        <p:txBody>
          <a:bodyPr/>
          <a:lstStyle/>
          <a:p>
            <a:pPr>
              <a:buNone/>
            </a:pPr>
            <a:endParaRPr lang="fr-FR" dirty="0" smtClean="0"/>
          </a:p>
          <a:p>
            <a:r>
              <a:rPr lang="fr-FR" b="1" dirty="0" smtClean="0"/>
              <a:t>Reste à vivre = 0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		</a:t>
            </a:r>
            <a:r>
              <a:rPr lang="fr-FR" dirty="0" smtClean="0"/>
              <a:t> Budget équilibré mais très serré</a:t>
            </a:r>
          </a:p>
          <a:p>
            <a:r>
              <a:rPr lang="fr-FR" b="1" dirty="0" smtClean="0"/>
              <a:t>Reste à vivre &gt;0 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		</a:t>
            </a:r>
            <a:r>
              <a:rPr lang="fr-FR" dirty="0" smtClean="0"/>
              <a:t>Vous pouvez faire des économies ou dépenser plus!</a:t>
            </a:r>
          </a:p>
          <a:p>
            <a:r>
              <a:rPr lang="fr-FR" b="1" dirty="0" smtClean="0"/>
              <a:t>Reste à vivre &lt;0</a:t>
            </a:r>
          </a:p>
          <a:p>
            <a:pPr>
              <a:buNone/>
            </a:pPr>
            <a:r>
              <a:rPr lang="fr-FR" dirty="0" smtClean="0"/>
              <a:t>		</a:t>
            </a:r>
            <a:r>
              <a:rPr lang="fr-FR" dirty="0" smtClean="0">
                <a:sym typeface="Wingdings" pitchFamily="2" charset="2"/>
              </a:rPr>
              <a:t></a:t>
            </a:r>
            <a:r>
              <a:rPr lang="fr-FR" dirty="0" smtClean="0"/>
              <a:t>Il faut dépenser moins et/ou trouver plus de sources de revenu.</a:t>
            </a:r>
          </a:p>
          <a:p>
            <a:pPr>
              <a:buNone/>
            </a:pP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539552" y="1475492"/>
            <a:ext cx="7488832" cy="11079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b" anchorCtr="0">
            <a:spAutoFit/>
          </a:bodyPr>
          <a:lstStyle/>
          <a:p>
            <a:pPr algn="ctr"/>
            <a:endParaRPr lang="fr-FR" sz="2400" b="1" dirty="0" smtClean="0"/>
          </a:p>
          <a:p>
            <a:pPr algn="ctr"/>
            <a:r>
              <a:rPr lang="fr-FR" sz="2400" b="1" dirty="0" smtClean="0"/>
              <a:t>Ressources – Charges = ………………………..€</a:t>
            </a:r>
          </a:p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Comment faire des économies?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Faire des économies sur mes dépenses de logement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395536" y="2169368"/>
            <a:ext cx="3657600" cy="4572000"/>
          </a:xfrm>
        </p:spPr>
        <p:txBody>
          <a:bodyPr/>
          <a:lstStyle/>
          <a:p>
            <a:pPr algn="ctr">
              <a:buNone/>
            </a:pPr>
            <a:r>
              <a:rPr lang="fr-FR" dirty="0" smtClean="0"/>
              <a:t>Pour avoir plus d’argent disponible pour les autres dépenses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"/>
          </p:nvPr>
        </p:nvSpPr>
        <p:spPr>
          <a:xfrm>
            <a:off x="4283968" y="2204864"/>
            <a:ext cx="4464496" cy="4572000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Pour protéger l’environnement</a:t>
            </a:r>
          </a:p>
          <a:p>
            <a:endParaRPr lang="fr-FR" dirty="0"/>
          </a:p>
        </p:txBody>
      </p:sp>
      <p:pic>
        <p:nvPicPr>
          <p:cNvPr id="6" name="Image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501008"/>
            <a:ext cx="2376264" cy="242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argen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3501008"/>
            <a:ext cx="2743200" cy="274320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Présentation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de:</a:t>
            </a:r>
          </a:p>
          <a:p>
            <a:r>
              <a:rPr lang="fr-FR" dirty="0" smtClean="0"/>
              <a:t>Identifier les différentes dépenses liées à l’accès et à l’occupation d’un logement</a:t>
            </a:r>
          </a:p>
          <a:p>
            <a:r>
              <a:rPr lang="fr-FR" smtClean="0"/>
              <a:t>Gérer son budget</a:t>
            </a:r>
            <a:endParaRPr lang="fr-FR" dirty="0" smtClean="0"/>
          </a:p>
          <a:p>
            <a:r>
              <a:rPr lang="fr-FR" dirty="0" smtClean="0"/>
              <a:t>Comment faire des économies?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5" name="Groupe 4"/>
          <p:cNvGrpSpPr/>
          <p:nvPr/>
        </p:nvGrpSpPr>
        <p:grpSpPr>
          <a:xfrm>
            <a:off x="4283968" y="5445224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llipse 21"/>
          <p:cNvSpPr/>
          <p:nvPr/>
        </p:nvSpPr>
        <p:spPr bwMode="auto">
          <a:xfrm>
            <a:off x="1043608" y="1196752"/>
            <a:ext cx="4320480" cy="273630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434" t="3937" r="2453" b="5501"/>
          <a:stretch>
            <a:fillRect/>
          </a:stretch>
        </p:blipFill>
        <p:spPr bwMode="auto">
          <a:xfrm>
            <a:off x="1691680" y="1628800"/>
            <a:ext cx="3024336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Ellipse 24"/>
          <p:cNvSpPr/>
          <p:nvPr/>
        </p:nvSpPr>
        <p:spPr bwMode="auto">
          <a:xfrm>
            <a:off x="4572000" y="4581128"/>
            <a:ext cx="3240360" cy="187220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4" name="Ellipse 23"/>
          <p:cNvSpPr/>
          <p:nvPr/>
        </p:nvSpPr>
        <p:spPr bwMode="auto">
          <a:xfrm>
            <a:off x="467544" y="4005064"/>
            <a:ext cx="2664296" cy="2448272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3" name="Ellipse 22"/>
          <p:cNvSpPr/>
          <p:nvPr/>
        </p:nvSpPr>
        <p:spPr bwMode="auto">
          <a:xfrm>
            <a:off x="5580112" y="1628800"/>
            <a:ext cx="3240360" cy="2664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la cuisine</a:t>
            </a:r>
            <a:endParaRPr lang="fr-FR" dirty="0"/>
          </a:p>
        </p:txBody>
      </p:sp>
      <p:pic>
        <p:nvPicPr>
          <p:cNvPr id="8" name="Picture 2" descr="http://openclipart.org/image/800px/svg_to_png/169924/kitchen-stov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899592" y="4365104"/>
            <a:ext cx="1772196" cy="1753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ZoneTexte 10"/>
          <p:cNvSpPr txBox="1"/>
          <p:nvPr/>
        </p:nvSpPr>
        <p:spPr>
          <a:xfrm>
            <a:off x="1835696" y="3573016"/>
            <a:ext cx="280831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PLAQUES DE CUISSON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940152" y="4149080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FRIGIDAIRE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39552" y="6237312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FOUR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4860032" y="6237312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ÉVIER</a:t>
            </a:r>
            <a:endParaRPr lang="fr-FR" dirty="0"/>
          </a:p>
        </p:txBody>
      </p:sp>
      <p:pic>
        <p:nvPicPr>
          <p:cNvPr id="16" name="Picture 18" descr="fri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2060848"/>
            <a:ext cx="1774825" cy="179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356992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6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7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3" y="4725144"/>
            <a:ext cx="1535369" cy="1467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6021288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Ellipse 29"/>
          <p:cNvSpPr/>
          <p:nvPr/>
        </p:nvSpPr>
        <p:spPr bwMode="auto">
          <a:xfrm>
            <a:off x="611560" y="1124744"/>
            <a:ext cx="2160240" cy="2664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8" name="Ellipse 27"/>
          <p:cNvSpPr/>
          <p:nvPr/>
        </p:nvSpPr>
        <p:spPr bwMode="auto">
          <a:xfrm>
            <a:off x="6516216" y="1556792"/>
            <a:ext cx="2232248" cy="230492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9" name="Ellipse 28"/>
          <p:cNvSpPr/>
          <p:nvPr/>
        </p:nvSpPr>
        <p:spPr bwMode="auto">
          <a:xfrm>
            <a:off x="2843808" y="1268760"/>
            <a:ext cx="3240360" cy="2664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5580112" y="4149080"/>
            <a:ext cx="2088232" cy="25202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sp>
        <p:nvSpPr>
          <p:cNvPr id="26" name="Ellipse 25"/>
          <p:cNvSpPr/>
          <p:nvPr/>
        </p:nvSpPr>
        <p:spPr bwMode="auto">
          <a:xfrm>
            <a:off x="0" y="4005064"/>
            <a:ext cx="3131840" cy="266496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pic>
        <p:nvPicPr>
          <p:cNvPr id="19" name="Image 17"/>
          <p:cNvPicPr>
            <a:picLocks noChangeAspect="1" noChangeArrowheads="1"/>
          </p:cNvPicPr>
          <p:nvPr/>
        </p:nvPicPr>
        <p:blipFill>
          <a:blip r:embed="rId2" cstate="print"/>
          <a:srcRect l="1981" r="61653" b="39668"/>
          <a:stretch>
            <a:fillRect/>
          </a:stretch>
        </p:blipFill>
        <p:spPr bwMode="auto">
          <a:xfrm>
            <a:off x="323528" y="4581128"/>
            <a:ext cx="1321817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535338">
            <a:off x="4020357" y="1658827"/>
            <a:ext cx="2011363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ZoneTexte 9"/>
          <p:cNvSpPr txBox="1"/>
          <p:nvPr/>
        </p:nvSpPr>
        <p:spPr>
          <a:xfrm>
            <a:off x="179512" y="6309320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ROBINET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la salle de bain</a:t>
            </a:r>
            <a:endParaRPr lang="fr-FR" dirty="0"/>
          </a:p>
        </p:txBody>
      </p:sp>
      <p:pic>
        <p:nvPicPr>
          <p:cNvPr id="5" name="Picture 2" descr="http://openclipart.org/image/800px/svg_to_png/218/Gerald_G_Leaking_Toil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1412776"/>
            <a:ext cx="166501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chauffe eau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4365104"/>
            <a:ext cx="1269187" cy="1818742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395536" y="3717032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TOILETTES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300192" y="3717032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DOUCHE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3419872" y="3717032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MACHINE À LAVER</a:t>
            </a:r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220072" y="6309320"/>
            <a:ext cx="25202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CHAUFFE-EAU</a:t>
            </a:r>
            <a:endParaRPr lang="fr-FR" dirty="0"/>
          </a:p>
        </p:txBody>
      </p:sp>
      <p:pic>
        <p:nvPicPr>
          <p:cNvPr id="16" name="Picture 5" descr="019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2276872"/>
            <a:ext cx="1295400" cy="139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Image 4"/>
          <p:cNvPicPr>
            <a:picLocks noChangeAspect="1" noChangeArrowheads="1"/>
          </p:cNvPicPr>
          <p:nvPr/>
        </p:nvPicPr>
        <p:blipFill>
          <a:blip r:embed="rId7" cstate="print"/>
          <a:srcRect r="52066"/>
          <a:stretch>
            <a:fillRect/>
          </a:stretch>
        </p:blipFill>
        <p:spPr bwMode="auto">
          <a:xfrm>
            <a:off x="7236296" y="1772816"/>
            <a:ext cx="1008063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5229200"/>
            <a:ext cx="1008062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16016" y="3501008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724128" y="2564904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028384" y="3501008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331640" y="609329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55776" y="609329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10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11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  <p:sp>
        <p:nvSpPr>
          <p:cNvPr id="31" name="Espace réservé du numéro de diapositive 3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11"/>
          <p:cNvPicPr>
            <a:picLocks noChangeAspect="1" noChangeArrowheads="1"/>
          </p:cNvPicPr>
          <p:nvPr/>
        </p:nvPicPr>
        <p:blipFill>
          <a:blip r:embed="rId2" cstate="print"/>
          <a:srcRect r="33388" b="48759"/>
          <a:stretch>
            <a:fillRect/>
          </a:stretch>
        </p:blipFill>
        <p:spPr bwMode="auto">
          <a:xfrm>
            <a:off x="5148064" y="4437112"/>
            <a:ext cx="1574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la chambre et le salon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964704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Je fais attention au chauffage, à l’éclairage et réduit ma consommation d’énergie.</a:t>
            </a:r>
            <a:endParaRPr lang="fr-FR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420888"/>
            <a:ext cx="1406525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924944"/>
            <a:ext cx="1174750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4293096"/>
            <a:ext cx="1657350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eteindrecuisin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5445224"/>
            <a:ext cx="193516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21106495">
            <a:off x="2321131" y="3635481"/>
            <a:ext cx="2089150" cy="290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512" y="2946400"/>
            <a:ext cx="1728787" cy="3911600"/>
          </a:xfrm>
          <a:prstGeom prst="rect">
            <a:avLst/>
          </a:prstGeom>
          <a:noFill/>
          <a:ln w="12700" cmpd="sng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11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139952" y="645333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221088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16416" y="357301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5157192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72400" y="537321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10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11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755576" y="5157192"/>
            <a:ext cx="712879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3200" dirty="0" smtClean="0"/>
              <a:t>Heures pleines  	Heures creuses</a:t>
            </a:r>
            <a:endParaRPr lang="fr-FR" sz="320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payer moins cher l’énergie?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984248"/>
            <a:ext cx="7467600" cy="2380856"/>
          </a:xfrm>
        </p:spPr>
        <p:txBody>
          <a:bodyPr/>
          <a:lstStyle/>
          <a:p>
            <a:endParaRPr lang="fr-FR" dirty="0" smtClean="0"/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			</a:t>
            </a:r>
          </a:p>
          <a:p>
            <a:pPr lvl="1">
              <a:buNone/>
            </a:pPr>
            <a:endParaRPr lang="fr-FR" dirty="0" smtClean="0">
              <a:sym typeface="Wingdings" pitchFamily="2" charset="2"/>
            </a:endParaRP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		</a:t>
            </a:r>
          </a:p>
          <a:p>
            <a:pPr lvl="1" algn="ctr">
              <a:buNone/>
            </a:pPr>
            <a:r>
              <a:rPr lang="fr-FR" dirty="0" smtClean="0">
                <a:sym typeface="Wingdings" pitchFamily="2" charset="2"/>
              </a:rPr>
              <a:t>		</a:t>
            </a:r>
            <a:r>
              <a:rPr lang="fr-FR" dirty="0" smtClean="0"/>
              <a:t>Réduction sociale pour l’électricité et le gaz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</p:txBody>
      </p:sp>
      <p:pic>
        <p:nvPicPr>
          <p:cNvPr id="4" name="Image 3" descr="RS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6240" y="1508792"/>
            <a:ext cx="1578864" cy="1164336"/>
          </a:xfrm>
          <a:prstGeom prst="rect">
            <a:avLst/>
          </a:prstGeom>
        </p:spPr>
      </p:pic>
      <p:cxnSp>
        <p:nvCxnSpPr>
          <p:cNvPr id="6" name="Connecteur droit avec flèche 5"/>
          <p:cNvCxnSpPr/>
          <p:nvPr/>
        </p:nvCxnSpPr>
        <p:spPr>
          <a:xfrm>
            <a:off x="1619672" y="3573016"/>
            <a:ext cx="360040" cy="28803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ifférent de 6"/>
          <p:cNvSpPr/>
          <p:nvPr/>
        </p:nvSpPr>
        <p:spPr>
          <a:xfrm flipV="1">
            <a:off x="3923928" y="5301208"/>
            <a:ext cx="432048" cy="360040"/>
          </a:xfrm>
          <a:prstGeom prst="mathNotEqual">
            <a:avLst>
              <a:gd name="adj1" fmla="val 23520"/>
              <a:gd name="adj2" fmla="val 4200000"/>
              <a:gd name="adj3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Flèche vers le bas 8"/>
          <p:cNvSpPr/>
          <p:nvPr/>
        </p:nvSpPr>
        <p:spPr>
          <a:xfrm>
            <a:off x="4366320" y="2804936"/>
            <a:ext cx="288032" cy="8640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3203848" y="4581128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Ou encore…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Faire des économies sur mon « reste à vivre »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6021288"/>
            <a:ext cx="7467600" cy="45266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dirty="0" smtClean="0"/>
              <a:t>Transport, courses, bricolage, occasions…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1475656" y="1556792"/>
            <a:ext cx="6167258" cy="4402286"/>
            <a:chOff x="1475656" y="2276872"/>
            <a:chExt cx="6167258" cy="4402286"/>
          </a:xfrm>
        </p:grpSpPr>
        <p:pic>
          <p:nvPicPr>
            <p:cNvPr id="4" name="Image 3" descr="question.WMF"/>
            <p:cNvPicPr>
              <a:picLocks noChangeAspect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1475656" y="2276872"/>
              <a:ext cx="6167258" cy="4402286"/>
            </a:xfrm>
            <a:prstGeom prst="rect">
              <a:avLst/>
            </a:prstGeom>
          </p:spPr>
        </p:pic>
        <p:sp>
          <p:nvSpPr>
            <p:cNvPr id="5" name="Espace réservé du contenu 2"/>
            <p:cNvSpPr txBox="1">
              <a:spLocks/>
            </p:cNvSpPr>
            <p:nvPr/>
          </p:nvSpPr>
          <p:spPr>
            <a:xfrm>
              <a:off x="4067944" y="2708920"/>
              <a:ext cx="3322712" cy="2016224"/>
            </a:xfrm>
            <a:prstGeom prst="rect">
              <a:avLst/>
            </a:prstGeom>
          </p:spPr>
          <p:txBody>
            <a:bodyPr vert="horz" anchor="ctr" anchorCtr="0">
              <a:noAutofit/>
            </a:bodyPr>
            <a:lstStyle/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buFont typeface="Wingdings"/>
                <a:buNone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Avez-vous des bons plans?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llipse 6"/>
          <p:cNvSpPr/>
          <p:nvPr/>
        </p:nvSpPr>
        <p:spPr bwMode="auto">
          <a:xfrm>
            <a:off x="5364088" y="3068960"/>
            <a:ext cx="3425825" cy="172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2800" dirty="0">
              <a:solidFill>
                <a:srgbClr val="92D05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788" y="3302322"/>
            <a:ext cx="2160588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e 23"/>
          <p:cNvGrpSpPr/>
          <p:nvPr/>
        </p:nvGrpSpPr>
        <p:grpSpPr>
          <a:xfrm>
            <a:off x="755576" y="836712"/>
            <a:ext cx="2016125" cy="1993900"/>
            <a:chOff x="3635896" y="1988840"/>
            <a:chExt cx="2016125" cy="1993900"/>
          </a:xfrm>
        </p:grpSpPr>
        <p:sp>
          <p:nvSpPr>
            <p:cNvPr id="13" name="Ellipse 12"/>
            <p:cNvSpPr/>
            <p:nvPr/>
          </p:nvSpPr>
          <p:spPr bwMode="auto">
            <a:xfrm>
              <a:off x="3635896" y="1988840"/>
              <a:ext cx="2016125" cy="19939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chemeClr val="accent1"/>
                </a:solidFill>
              </a:endParaRPr>
            </a:p>
          </p:txBody>
        </p:sp>
        <p:pic>
          <p:nvPicPr>
            <p:cNvPr id="1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96259" y="2349203"/>
              <a:ext cx="1295400" cy="1179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2" descr="http://www.google.fr/url?source=imgres&amp;ct=img&amp;q=http://www.voxpi.info/wp-content/uploads/2009/06/150px-copyrightsvg.png&amp;sa=X&amp;ei=u_-iTdKPGoWW8QOz24moAw&amp;ved=0CAQQ8wc&amp;usg=AFQjCNGJwHqvevtH7gYsEDeMhtkquQdo4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7196" y="3357265"/>
              <a:ext cx="142875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Groupe 24"/>
          <p:cNvGrpSpPr/>
          <p:nvPr/>
        </p:nvGrpSpPr>
        <p:grpSpPr>
          <a:xfrm>
            <a:off x="2915816" y="1628800"/>
            <a:ext cx="2592388" cy="2520950"/>
            <a:chOff x="2926159" y="1772493"/>
            <a:chExt cx="2592388" cy="2520950"/>
          </a:xfrm>
        </p:grpSpPr>
        <p:sp>
          <p:nvSpPr>
            <p:cNvPr id="5" name="Ellipse 4"/>
            <p:cNvSpPr/>
            <p:nvPr/>
          </p:nvSpPr>
          <p:spPr bwMode="auto">
            <a:xfrm>
              <a:off x="2926159" y="1772493"/>
              <a:ext cx="2592388" cy="25209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800" dirty="0">
                <a:solidFill>
                  <a:srgbClr val="92D050"/>
                </a:solidFill>
              </a:endParaRPr>
            </a:p>
          </p:txBody>
        </p:sp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19872" y="2132856"/>
              <a:ext cx="1517650" cy="1758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2" descr="http://www.google.fr/url?source=imgres&amp;ct=img&amp;q=http://www.voxpi.info/wp-content/uploads/2009/06/150px-copyrightsvg.png&amp;sa=X&amp;ei=u_-iTdKPGoWW8QOz24moAw&amp;ved=0CAQQ8wc&amp;usg=AFQjCNGJwHqvevtH7gYsEDeMhtkquQdo4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69929" y="3789387"/>
              <a:ext cx="142875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Groupe 27"/>
          <p:cNvGrpSpPr/>
          <p:nvPr/>
        </p:nvGrpSpPr>
        <p:grpSpPr>
          <a:xfrm>
            <a:off x="3347864" y="4293096"/>
            <a:ext cx="2266950" cy="2160587"/>
            <a:chOff x="3419872" y="4509120"/>
            <a:chExt cx="2266950" cy="2160587"/>
          </a:xfrm>
        </p:grpSpPr>
        <p:sp>
          <p:nvSpPr>
            <p:cNvPr id="11" name="Ellipse 10"/>
            <p:cNvSpPr/>
            <p:nvPr/>
          </p:nvSpPr>
          <p:spPr bwMode="auto">
            <a:xfrm>
              <a:off x="3419872" y="4509120"/>
              <a:ext cx="2266950" cy="2160587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800" dirty="0">
                <a:solidFill>
                  <a:srgbClr val="92D050"/>
                </a:solidFill>
              </a:endParaRPr>
            </a:p>
          </p:txBody>
        </p:sp>
        <p:pic>
          <p:nvPicPr>
            <p:cNvPr id="12" name="Image 19"/>
            <p:cNvPicPr>
              <a:picLocks noChangeAspect="1" noChangeArrowheads="1"/>
            </p:cNvPicPr>
            <p:nvPr/>
          </p:nvPicPr>
          <p:blipFill>
            <a:blip r:embed="rId6" cstate="print"/>
            <a:srcRect r="44298" b="47726"/>
            <a:stretch>
              <a:fillRect/>
            </a:stretch>
          </p:blipFill>
          <p:spPr bwMode="auto">
            <a:xfrm>
              <a:off x="3670697" y="4940920"/>
              <a:ext cx="1755775" cy="1206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http://www.google.fr/url?source=imgres&amp;ct=img&amp;q=http://www.voxpi.info/wp-content/uploads/2009/06/150px-copyrightsvg.png&amp;sa=X&amp;ei=u_-iTdKPGoWW8QOz24moAw&amp;ved=0CAQQ8wc&amp;usg=AFQjCNGJwHqvevtH7gYsEDeMhtkquQdo4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38849" y="6193035"/>
              <a:ext cx="142875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12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72400" y="4293096"/>
            <a:ext cx="142875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6" name="Groupe 25"/>
          <p:cNvGrpSpPr/>
          <p:nvPr/>
        </p:nvGrpSpPr>
        <p:grpSpPr>
          <a:xfrm>
            <a:off x="323528" y="3212976"/>
            <a:ext cx="2592388" cy="2520950"/>
            <a:chOff x="755576" y="3645024"/>
            <a:chExt cx="2592388" cy="2520950"/>
          </a:xfrm>
        </p:grpSpPr>
        <p:sp>
          <p:nvSpPr>
            <p:cNvPr id="9" name="Ellipse 8"/>
            <p:cNvSpPr/>
            <p:nvPr/>
          </p:nvSpPr>
          <p:spPr bwMode="auto">
            <a:xfrm>
              <a:off x="755576" y="3645024"/>
              <a:ext cx="2592388" cy="252095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2800" dirty="0">
                <a:solidFill>
                  <a:srgbClr val="92D050"/>
                </a:solidFill>
              </a:endParaRPr>
            </a:p>
          </p:txBody>
        </p:sp>
        <p:pic>
          <p:nvPicPr>
            <p:cNvPr id="10" name="Image 18"/>
            <p:cNvPicPr>
              <a:picLocks noChangeAspect="1" noChangeArrowheads="1"/>
            </p:cNvPicPr>
            <p:nvPr/>
          </p:nvPicPr>
          <p:blipFill>
            <a:blip r:embed="rId7" cstate="print"/>
            <a:srcRect r="40327" b="51241"/>
            <a:stretch>
              <a:fillRect/>
            </a:stretch>
          </p:blipFill>
          <p:spPr bwMode="auto">
            <a:xfrm>
              <a:off x="1003226" y="4221286"/>
              <a:ext cx="2020888" cy="1296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2" descr="http://www.google.fr/url?source=imgres&amp;ct=img&amp;q=http://www.voxpi.info/wp-content/uploads/2009/06/150px-copyrightsvg.png&amp;sa=X&amp;ei=u_-iTdKPGoWW8QOz24moAw&amp;ved=0CAQQ8wc&amp;usg=AFQjCNGJwHqvevtH7gYsEDeMhtkquQdo4w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771800" y="5517232"/>
              <a:ext cx="142875" cy="1444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Groupe 26"/>
          <p:cNvGrpSpPr/>
          <p:nvPr/>
        </p:nvGrpSpPr>
        <p:grpSpPr>
          <a:xfrm>
            <a:off x="5580112" y="692696"/>
            <a:ext cx="2016125" cy="1993900"/>
            <a:chOff x="6156176" y="908720"/>
            <a:chExt cx="2016125" cy="1993900"/>
          </a:xfrm>
        </p:grpSpPr>
        <p:sp>
          <p:nvSpPr>
            <p:cNvPr id="22" name="Ellipse 21"/>
            <p:cNvSpPr/>
            <p:nvPr/>
          </p:nvSpPr>
          <p:spPr bwMode="auto">
            <a:xfrm>
              <a:off x="6156176" y="908720"/>
              <a:ext cx="2016125" cy="19939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dirty="0">
                <a:solidFill>
                  <a:schemeClr val="accent1"/>
                </a:solidFill>
              </a:endParaRPr>
            </a:p>
          </p:txBody>
        </p:sp>
        <p:pic>
          <p:nvPicPr>
            <p:cNvPr id="20" name="Image 19" descr="clé à molette.WM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265914" y="1258670"/>
              <a:ext cx="1437850" cy="1018202"/>
            </a:xfrm>
            <a:prstGeom prst="rect">
              <a:avLst/>
            </a:prstGeom>
          </p:spPr>
        </p:pic>
        <p:pic>
          <p:nvPicPr>
            <p:cNvPr id="21" name="Image 20" descr="tournevis.PNG"/>
            <p:cNvPicPr>
              <a:picLocks noChangeAspect="1"/>
            </p:cNvPicPr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804248" y="1340768"/>
              <a:ext cx="1295486" cy="1295486"/>
            </a:xfrm>
            <a:prstGeom prst="rect">
              <a:avLst/>
            </a:prstGeom>
          </p:spPr>
        </p:pic>
      </p:grpSp>
      <p:sp>
        <p:nvSpPr>
          <p:cNvPr id="23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10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11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sp>
        <p:nvSpPr>
          <p:cNvPr id="30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Exemples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4648" y="2731498"/>
            <a:ext cx="2582069" cy="18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Des problèmes de budget?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fr-FR" sz="3200" dirty="0" smtClean="0"/>
              <a:t>Parlez-en le plus tôt possible et demandez de l’aide!</a:t>
            </a:r>
            <a:endParaRPr lang="fr-FR" sz="3200" dirty="0"/>
          </a:p>
        </p:txBody>
      </p:sp>
      <p:pic>
        <p:nvPicPr>
          <p:cNvPr id="4" name="Image 3" descr="discution communauté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11760" y="3212976"/>
            <a:ext cx="4161973" cy="3231480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J’identifie les différentes dépenses liées à l’accès et à l’occupation d’un logement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dépenses de logement sont…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323528" y="2060848"/>
            <a:ext cx="2890664" cy="53265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fr-FR" b="1" dirty="0" smtClean="0"/>
              <a:t>Prioritaires</a:t>
            </a:r>
          </a:p>
          <a:p>
            <a:pPr>
              <a:buFont typeface="Wingdings" pitchFamily="2" charset="2"/>
              <a:buChar char="v"/>
            </a:pPr>
            <a:endParaRPr lang="fr-FR" dirty="0" smtClean="0"/>
          </a:p>
        </p:txBody>
      </p:sp>
      <p:grpSp>
        <p:nvGrpSpPr>
          <p:cNvPr id="14" name="Groupe 13"/>
          <p:cNvGrpSpPr/>
          <p:nvPr/>
        </p:nvGrpSpPr>
        <p:grpSpPr>
          <a:xfrm>
            <a:off x="1547664" y="2924944"/>
            <a:ext cx="5112568" cy="3629025"/>
            <a:chOff x="3419872" y="2420888"/>
            <a:chExt cx="5112568" cy="3629025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3419872" y="2420888"/>
              <a:ext cx="4057650" cy="3629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Image 6" descr="ponctualité.WMF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5740020" y="2626357"/>
              <a:ext cx="2792420" cy="3359411"/>
            </a:xfrm>
            <a:prstGeom prst="rect">
              <a:avLst/>
            </a:prstGeom>
          </p:spPr>
        </p:pic>
      </p:grpSp>
      <p:sp>
        <p:nvSpPr>
          <p:cNvPr id="15" name="Espace réservé du contenu 4"/>
          <p:cNvSpPr txBox="1">
            <a:spLocks/>
          </p:cNvSpPr>
          <p:nvPr/>
        </p:nvSpPr>
        <p:spPr>
          <a:xfrm>
            <a:off x="5580112" y="2060848"/>
            <a:ext cx="3106688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D’un montant fixe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Espace réservé du contenu 4"/>
          <p:cNvSpPr txBox="1">
            <a:spLocks/>
          </p:cNvSpPr>
          <p:nvPr/>
        </p:nvSpPr>
        <p:spPr>
          <a:xfrm>
            <a:off x="3203848" y="1556792"/>
            <a:ext cx="2890664" cy="50405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Régulières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v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Quoi payer au moment de mon </a:t>
            </a:r>
            <a:r>
              <a:rPr lang="fr-FR" b="1" dirty="0" smtClean="0"/>
              <a:t>entrée</a:t>
            </a:r>
            <a:r>
              <a:rPr lang="fr-FR" dirty="0" smtClean="0"/>
              <a:t> dans un logement?</a:t>
            </a:r>
            <a:endParaRPr lang="fr-FR" dirty="0"/>
          </a:p>
        </p:txBody>
      </p:sp>
      <p:sp>
        <p:nvSpPr>
          <p:cNvPr id="20" name="Espace réservé du contenu 19"/>
          <p:cNvSpPr>
            <a:spLocks noGrp="1"/>
          </p:cNvSpPr>
          <p:nvPr>
            <p:ph sz="quarter" idx="1"/>
          </p:nvPr>
        </p:nvSpPr>
        <p:spPr>
          <a:xfrm>
            <a:off x="2051720" y="1772816"/>
            <a:ext cx="4906888" cy="2260848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fr-FR" dirty="0" smtClean="0"/>
              <a:t> Ouverture des </a:t>
            </a:r>
            <a:r>
              <a:rPr lang="fr-FR" b="1" dirty="0" smtClean="0"/>
              <a:t>lignes</a:t>
            </a:r>
          </a:p>
          <a:p>
            <a:pPr algn="ctr">
              <a:buFont typeface="Wingdings" pitchFamily="2" charset="2"/>
              <a:buChar char="v"/>
            </a:pPr>
            <a:r>
              <a:rPr lang="fr-FR" b="1" dirty="0" smtClean="0"/>
              <a:t> Mobilier</a:t>
            </a:r>
          </a:p>
          <a:p>
            <a:pPr algn="ctr">
              <a:buFont typeface="Wingdings" pitchFamily="2" charset="2"/>
              <a:buChar char="v"/>
            </a:pPr>
            <a:r>
              <a:rPr lang="fr-FR" dirty="0" smtClean="0"/>
              <a:t> Frais </a:t>
            </a:r>
            <a:r>
              <a:rPr lang="fr-FR" b="1" dirty="0" smtClean="0"/>
              <a:t>d’emménagement</a:t>
            </a:r>
          </a:p>
          <a:p>
            <a:pPr algn="ctr">
              <a:buFont typeface="Wingdings" pitchFamily="2" charset="2"/>
              <a:buChar char="v"/>
            </a:pPr>
            <a:r>
              <a:rPr lang="fr-FR" dirty="0" smtClean="0"/>
              <a:t> Frais de </a:t>
            </a:r>
            <a:r>
              <a:rPr lang="fr-FR" b="1" dirty="0" smtClean="0"/>
              <a:t>location</a:t>
            </a:r>
            <a:r>
              <a:rPr lang="fr-FR" dirty="0" smtClean="0"/>
              <a:t> (dépôt de garantie, frais d’agence)</a:t>
            </a:r>
            <a:endParaRPr lang="fr-FR" dirty="0"/>
          </a:p>
        </p:txBody>
      </p:sp>
      <p:pic>
        <p:nvPicPr>
          <p:cNvPr id="4" name="Image 3" descr="EDF201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581128"/>
            <a:ext cx="1371989" cy="611907"/>
          </a:xfrm>
          <a:prstGeom prst="rect">
            <a:avLst/>
          </a:prstGeom>
        </p:spPr>
      </p:pic>
      <p:pic>
        <p:nvPicPr>
          <p:cNvPr id="11" name="Image 10" descr="camion déménagement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6444208" y="4941168"/>
            <a:ext cx="1656184" cy="1367491"/>
          </a:xfrm>
          <a:prstGeom prst="rect">
            <a:avLst/>
          </a:prstGeom>
        </p:spPr>
      </p:pic>
      <p:pic>
        <p:nvPicPr>
          <p:cNvPr id="14" name="Image 13" descr="canapé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4149080"/>
            <a:ext cx="1165183" cy="692764"/>
          </a:xfrm>
          <a:prstGeom prst="rect">
            <a:avLst/>
          </a:prstGeom>
        </p:spPr>
      </p:pic>
      <p:pic>
        <p:nvPicPr>
          <p:cNvPr id="15" name="Image 14" descr="agence immobilièr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5000137" y="5316048"/>
            <a:ext cx="1804111" cy="1353312"/>
          </a:xfrm>
          <a:prstGeom prst="rect">
            <a:avLst/>
          </a:prstGeom>
        </p:spPr>
      </p:pic>
      <p:pic>
        <p:nvPicPr>
          <p:cNvPr id="16" name="Image 15" descr="euro.WMF"/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3568" y="4184183"/>
            <a:ext cx="3240360" cy="2313777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Les dépenses </a:t>
            </a:r>
            <a:r>
              <a:rPr lang="fr-FR" b="1" dirty="0" smtClean="0"/>
              <a:t>d’occupation</a:t>
            </a:r>
            <a:r>
              <a:rPr lang="fr-FR" dirty="0" smtClean="0"/>
              <a:t> du logement </a:t>
            </a:r>
            <a:br>
              <a:rPr lang="fr-FR" dirty="0" smtClean="0"/>
            </a:br>
            <a:r>
              <a:rPr lang="fr-FR" dirty="0" smtClean="0"/>
              <a:t>Tous les mois: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483768" y="1916832"/>
            <a:ext cx="4114800" cy="1180728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fr-FR" dirty="0" smtClean="0"/>
              <a:t>Le loyer et les charges</a:t>
            </a:r>
          </a:p>
          <a:p>
            <a:pPr algn="ctr">
              <a:buFont typeface="Wingdings" pitchFamily="2" charset="2"/>
              <a:buChar char="v"/>
            </a:pPr>
            <a:r>
              <a:rPr lang="fr-FR" dirty="0" smtClean="0"/>
              <a:t>Le téléphone et internet</a:t>
            </a:r>
            <a:endParaRPr lang="fr-FR" dirty="0"/>
          </a:p>
        </p:txBody>
      </p:sp>
      <p:pic>
        <p:nvPicPr>
          <p:cNvPr id="6" name="Image 5" descr="euro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3568" y="4184183"/>
            <a:ext cx="3240360" cy="2313777"/>
          </a:xfrm>
          <a:prstGeom prst="rect">
            <a:avLst/>
          </a:prstGeom>
        </p:spPr>
      </p:pic>
      <p:pic>
        <p:nvPicPr>
          <p:cNvPr id="7" name="Picture 2" descr="dan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149080"/>
            <a:ext cx="989857" cy="989857"/>
          </a:xfrm>
          <a:prstGeom prst="rect">
            <a:avLst/>
          </a:prstGeom>
          <a:noFill/>
        </p:spPr>
      </p:pic>
      <p:sp>
        <p:nvSpPr>
          <p:cNvPr id="8" name="ZoneTexte 7"/>
          <p:cNvSpPr txBox="1"/>
          <p:nvPr/>
        </p:nvSpPr>
        <p:spPr>
          <a:xfrm>
            <a:off x="4499992" y="501317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En cas d’impayés : risques d’expulsions!</a:t>
            </a:r>
            <a:endParaRPr lang="fr-FR" sz="240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égende encadrée 1 12"/>
          <p:cNvSpPr/>
          <p:nvPr/>
        </p:nvSpPr>
        <p:spPr>
          <a:xfrm>
            <a:off x="6228184" y="620688"/>
            <a:ext cx="2448272" cy="1512168"/>
          </a:xfrm>
          <a:prstGeom prst="borderCallout1">
            <a:avLst>
              <a:gd name="adj1" fmla="val 76340"/>
              <a:gd name="adj2" fmla="val -1664"/>
              <a:gd name="adj3" fmla="val 127616"/>
              <a:gd name="adj4" fmla="val -618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fr-FR" dirty="0" smtClean="0"/>
              <a:t>Tous les deux mois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2348880"/>
            <a:ext cx="5338936" cy="1224136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v"/>
            </a:pPr>
            <a:r>
              <a:rPr lang="fr-FR" dirty="0" smtClean="0"/>
              <a:t>Le gaz et l’électricité</a:t>
            </a:r>
          </a:p>
          <a:p>
            <a:pPr algn="ctr">
              <a:buFont typeface="Wingdings" pitchFamily="2" charset="2"/>
              <a:buChar char="v"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Je peux mensualiser ces dépenses</a:t>
            </a:r>
            <a:endParaRPr lang="fr-FR" dirty="0"/>
          </a:p>
        </p:txBody>
      </p:sp>
      <p:pic>
        <p:nvPicPr>
          <p:cNvPr id="5" name="Picture 2" descr="dang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149080"/>
            <a:ext cx="989857" cy="989857"/>
          </a:xfrm>
          <a:prstGeom prst="rect">
            <a:avLst/>
          </a:prstGeom>
          <a:noFill/>
        </p:spPr>
      </p:pic>
      <p:sp>
        <p:nvSpPr>
          <p:cNvPr id="6" name="ZoneTexte 5"/>
          <p:cNvSpPr txBox="1"/>
          <p:nvPr/>
        </p:nvSpPr>
        <p:spPr>
          <a:xfrm>
            <a:off x="4499992" y="5013176"/>
            <a:ext cx="360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dirty="0" smtClean="0"/>
              <a:t>En cas d’impayés: risques de coupure!</a:t>
            </a:r>
            <a:endParaRPr lang="fr-FR" sz="2400" dirty="0"/>
          </a:p>
        </p:txBody>
      </p:sp>
      <p:pic>
        <p:nvPicPr>
          <p:cNvPr id="7" name="Image 6" descr="euro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3568" y="4184183"/>
            <a:ext cx="3240360" cy="2313777"/>
          </a:xfrm>
          <a:prstGeom prst="rect">
            <a:avLst/>
          </a:prstGeom>
        </p:spPr>
      </p:pic>
      <p:pic>
        <p:nvPicPr>
          <p:cNvPr id="8" name="Image 7" descr="EDF20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692696"/>
            <a:ext cx="1371989" cy="611907"/>
          </a:xfrm>
          <a:prstGeom prst="rect">
            <a:avLst/>
          </a:prstGeom>
        </p:spPr>
      </p:pic>
      <p:pic>
        <p:nvPicPr>
          <p:cNvPr id="22530" name="Picture 2" descr="http://www.whoswho.fr/usr/l/H/L/logo-gdf-suez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1347783"/>
            <a:ext cx="2298636" cy="720503"/>
          </a:xfrm>
          <a:prstGeom prst="rect">
            <a:avLst/>
          </a:prstGeom>
          <a:noFill/>
        </p:spPr>
      </p:pic>
      <p:pic>
        <p:nvPicPr>
          <p:cNvPr id="10" name="Image 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3068960"/>
            <a:ext cx="469205" cy="46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Tous les ans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5266928" cy="1728192"/>
          </a:xfrm>
        </p:spPr>
        <p:txBody>
          <a:bodyPr>
            <a:normAutofit fontScale="92500"/>
          </a:bodyPr>
          <a:lstStyle/>
          <a:p>
            <a:pPr algn="ctr">
              <a:buFont typeface="Wingdings" pitchFamily="2" charset="2"/>
              <a:buChar char="v"/>
            </a:pPr>
            <a:r>
              <a:rPr lang="fr-FR" dirty="0" smtClean="0"/>
              <a:t>L’assurance logement</a:t>
            </a:r>
          </a:p>
          <a:p>
            <a:pPr algn="ctr">
              <a:buFont typeface="Wingdings" pitchFamily="2" charset="2"/>
              <a:buChar char="v"/>
            </a:pPr>
            <a:r>
              <a:rPr lang="fr-FR" dirty="0" smtClean="0"/>
              <a:t>La taxe d’habitation</a:t>
            </a:r>
          </a:p>
          <a:p>
            <a:pPr algn="ctr">
              <a:buFont typeface="Wingdings" pitchFamily="2" charset="2"/>
              <a:buChar char="v"/>
            </a:pPr>
            <a:endParaRPr lang="fr-FR" dirty="0" smtClean="0"/>
          </a:p>
          <a:p>
            <a:pPr algn="ctr">
              <a:buNone/>
            </a:pPr>
            <a:r>
              <a:rPr lang="fr-FR" smtClean="0"/>
              <a:t>    Je </a:t>
            </a:r>
            <a:r>
              <a:rPr lang="fr-FR" dirty="0" smtClean="0"/>
              <a:t>peux mensualiser ces dépenses</a:t>
            </a:r>
            <a:endParaRPr lang="fr-FR" dirty="0"/>
          </a:p>
        </p:txBody>
      </p:sp>
      <p:pic>
        <p:nvPicPr>
          <p:cNvPr id="4" name="Image 3" descr="euro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83568" y="4184183"/>
            <a:ext cx="3240360" cy="2313777"/>
          </a:xfrm>
          <a:prstGeom prst="rect">
            <a:avLst/>
          </a:prstGeom>
        </p:spPr>
      </p:pic>
      <p:pic>
        <p:nvPicPr>
          <p:cNvPr id="5" name="Image 4" descr="taxe d'habit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910622">
            <a:off x="4483743" y="3259794"/>
            <a:ext cx="3600344" cy="2368083"/>
          </a:xfrm>
          <a:prstGeom prst="rect">
            <a:avLst/>
          </a:prstGeom>
        </p:spPr>
      </p:pic>
      <p:pic>
        <p:nvPicPr>
          <p:cNvPr id="6" name="Image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44969">
            <a:off x="6906531" y="2072553"/>
            <a:ext cx="1610494" cy="1490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2852936"/>
            <a:ext cx="469205" cy="46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raphique gr07.2-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124744"/>
            <a:ext cx="6048672" cy="5134653"/>
          </a:xfrm>
          <a:prstGeom prst="rect">
            <a:avLst/>
          </a:prstGeom>
          <a:noFill/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1455</TotalTime>
  <Words>539</Words>
  <Application>Microsoft Office PowerPoint</Application>
  <PresentationFormat>Affichage à l'écran (4:3)</PresentationFormat>
  <Paragraphs>169</Paragraphs>
  <Slides>28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29" baseType="lpstr">
      <vt:lpstr>Oriel</vt:lpstr>
      <vt:lpstr>  Je gère mon budget logement</vt:lpstr>
      <vt:lpstr>Déroulement de l’atelier</vt:lpstr>
      <vt:lpstr>J’identifie les différentes dépenses liées à l’accès et à l’occupation d’un logement</vt:lpstr>
      <vt:lpstr>Les dépenses de logement sont…</vt:lpstr>
      <vt:lpstr>Quoi payer au moment de mon entrée dans un logement?</vt:lpstr>
      <vt:lpstr>Les dépenses d’occupation du logement  Tous les mois:</vt:lpstr>
      <vt:lpstr>Tous les deux mois</vt:lpstr>
      <vt:lpstr>Tous les ans</vt:lpstr>
      <vt:lpstr>Diapositive 9</vt:lpstr>
      <vt:lpstr>Je gère mon budget</vt:lpstr>
      <vt:lpstr>Qu’est-ce qu’un budget?</vt:lpstr>
      <vt:lpstr>Comment prévoir mon budget?</vt:lpstr>
      <vt:lpstr>Les revenus</vt:lpstr>
      <vt:lpstr>Comment connaître mes dépenses?</vt:lpstr>
      <vt:lpstr>Prévoir mes dépenses</vt:lpstr>
      <vt:lpstr>Economiser pour des dépenses futures</vt:lpstr>
      <vt:lpstr>Présentation   l’outil de gestion du budget logement</vt:lpstr>
      <vt:lpstr>Comment faire des économies?</vt:lpstr>
      <vt:lpstr>Faire des économies sur mes dépenses de logement</vt:lpstr>
      <vt:lpstr>Dans la cuisine</vt:lpstr>
      <vt:lpstr>Dans la salle de bain</vt:lpstr>
      <vt:lpstr>Dans la chambre et le salon</vt:lpstr>
      <vt:lpstr>Comment payer moins cher l’énergie?</vt:lpstr>
      <vt:lpstr>Faire des économies sur mon « reste à vivre »</vt:lpstr>
      <vt:lpstr>Exemples</vt:lpstr>
      <vt:lpstr>Conclusion</vt:lpstr>
      <vt:lpstr>Des problèmes de budget?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161</cp:revision>
  <dcterms:modified xsi:type="dcterms:W3CDTF">2012-12-05T13:43:05Z</dcterms:modified>
</cp:coreProperties>
</file>