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90" r:id="rId2"/>
    <p:sldId id="291" r:id="rId3"/>
    <p:sldId id="272" r:id="rId4"/>
    <p:sldId id="273" r:id="rId5"/>
    <p:sldId id="274" r:id="rId6"/>
    <p:sldId id="275" r:id="rId7"/>
    <p:sldId id="276" r:id="rId8"/>
    <p:sldId id="277" r:id="rId9"/>
    <p:sldId id="289" r:id="rId10"/>
    <p:sldId id="279" r:id="rId11"/>
    <p:sldId id="285" r:id="rId12"/>
    <p:sldId id="278" r:id="rId13"/>
    <p:sldId id="280" r:id="rId14"/>
    <p:sldId id="286" r:id="rId15"/>
    <p:sldId id="281" r:id="rId16"/>
    <p:sldId id="283" r:id="rId17"/>
    <p:sldId id="282" r:id="rId18"/>
    <p:sldId id="284" r:id="rId19"/>
    <p:sldId id="288" r:id="rId20"/>
    <p:sldId id="287" r:id="rId21"/>
    <p:sldId id="293" r:id="rId22"/>
  </p:sldIdLst>
  <p:sldSz cx="9144000" cy="6858000" type="screen4x3"/>
  <p:notesSz cx="6669088" cy="989647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2" autoAdjust="0"/>
    <p:restoredTop sz="94660"/>
  </p:normalViewPr>
  <p:slideViewPr>
    <p:cSldViewPr>
      <p:cViewPr varScale="1">
        <p:scale>
          <a:sx n="88" d="100"/>
          <a:sy n="88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2988" y="-126"/>
      </p:cViewPr>
      <p:guideLst>
        <p:guide orient="horz" pos="3117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A0565-2005-4D7D-B96F-580F7F1BD47B}" type="datetimeFigureOut">
              <a:rPr lang="fr-FR" smtClean="0"/>
              <a:pPr/>
              <a:t>25/09/2013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60425" y="742950"/>
            <a:ext cx="4948238" cy="3709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00826"/>
            <a:ext cx="5335270" cy="44534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99933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399933"/>
            <a:ext cx="2889938" cy="49482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D93DB-1EC8-4D32-9177-8004B0D9D6A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smtClean="0"/>
              <a:t>Logos bailleurs et FTDA</a:t>
            </a:r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626F1E9-990F-4098-ACFD-C237E4EEF101}" type="slidenum">
              <a:rPr lang="fr-FR" smtClean="0">
                <a:latin typeface="Arial" pitchFamily="34" charset="0"/>
              </a:rPr>
              <a:pPr/>
              <a:t>1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A8286E6-AF01-435F-8C4E-04DA7F1ABCCC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6E3B-ACE5-4CC6-B318-3552936DEF3A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F6130B-BE3E-42E4-8538-1F06214A3504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CC5AE6B-7A99-4AC3-AAA3-4DEEB3C1DE20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FF98050-15EF-4F40-B4B9-0A1B04C976AB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B3B1-EAB6-4BE5-A518-F8FE8293BF89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50DB1-7D62-44AD-8D41-0A3AA08A8EE3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C97698-1DA4-4DA8-BC44-B8F36383DBA5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2F922B-5CC6-4B71-8DCC-CE8967C6344F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7D1F9255-6780-4D4A-A052-26E44DAD7FC6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2428C8D-F09C-4921-AD32-601B0A2E95E2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419A751-CE14-41A9-8BAC-34CCDDA429D3}" type="datetime1">
              <a:rPr lang="fr-FR" smtClean="0"/>
              <a:pPr/>
              <a:t>25/09/2013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7" Type="http://schemas.openxmlformats.org/officeDocument/2006/relationships/image" Target="../media/image32.gif"/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hyperlink" Target="//upload.wikimedia.org/wikipedia/fr/4/4c/Action_logement-logo.jpg" TargetMode="Externa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268538" y="2492375"/>
            <a:ext cx="6400800" cy="7207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defRPr/>
            </a:pPr>
            <a:r>
              <a:rPr lang="fr-FR" sz="2400" b="1">
                <a:latin typeface="+mn-lt"/>
              </a:rPr>
              <a:t>BIENVENUE À L’ATELIER LOGEMENT</a:t>
            </a:r>
            <a:endParaRPr lang="fr-FR" sz="2400" b="1" dirty="0">
              <a:latin typeface="+mn-l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1371600" y="3716338"/>
            <a:ext cx="7772400" cy="1470025"/>
          </a:xfrm>
        </p:spPr>
        <p:txBody>
          <a:bodyPr anchor="ctr" anchorCtr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  </a:t>
            </a:r>
            <a:r>
              <a:rPr lang="fr-FR" sz="4800" dirty="0" smtClean="0"/>
              <a:t>Je cherche un logement dans le </a:t>
            </a:r>
            <a:r>
              <a:rPr lang="fr-FR" sz="4800" smtClean="0"/>
              <a:t>parc </a:t>
            </a:r>
            <a:r>
              <a:rPr lang="fr-FR" sz="4800" smtClean="0"/>
              <a:t>privé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317565" y="5794206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11" name="Image 10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04919"/>
            <a:ext cx="1584176" cy="864096"/>
          </a:xfrm>
          <a:prstGeom prst="rect">
            <a:avLst/>
          </a:prstGeom>
        </p:spPr>
      </p:pic>
      <p:pic>
        <p:nvPicPr>
          <p:cNvPr id="12" name="Image 11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7741"/>
            <a:ext cx="1296145" cy="959148"/>
          </a:xfrm>
          <a:prstGeom prst="rect">
            <a:avLst/>
          </a:prstGeom>
        </p:spPr>
      </p:pic>
      <p:pic>
        <p:nvPicPr>
          <p:cNvPr id="13" name="Image 12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38884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Je prépare mon dossier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Préparer mon dossier</a:t>
            </a:r>
            <a:endParaRPr lang="fr-FR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Je soigne la présentation du dossier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Je fais un dossier complet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Mon dossier doit me mettre en valeur</a:t>
            </a:r>
            <a:endParaRPr lang="fr-FR" dirty="0"/>
          </a:p>
        </p:txBody>
      </p:sp>
      <p:pic>
        <p:nvPicPr>
          <p:cNvPr id="5" name="Image 4" descr="questi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31840" y="5157192"/>
            <a:ext cx="2160240" cy="1542013"/>
          </a:xfrm>
          <a:prstGeom prst="rect">
            <a:avLst/>
          </a:prstGeom>
        </p:spPr>
      </p:pic>
      <p:pic>
        <p:nvPicPr>
          <p:cNvPr id="6" name="Image 5" descr="documents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228184" y="1412776"/>
            <a:ext cx="1907830" cy="2030612"/>
          </a:xfrm>
          <a:prstGeom prst="rect">
            <a:avLst/>
          </a:prstGeom>
        </p:spPr>
      </p:pic>
      <p:pic>
        <p:nvPicPr>
          <p:cNvPr id="7" name="Image 6" descr="dossi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3356992"/>
            <a:ext cx="1828572" cy="182857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7884368" y="2996952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b="1" dirty="0" smtClean="0"/>
              <a:t>+</a:t>
            </a:r>
            <a:endParaRPr lang="fr-FR" sz="6600" b="1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titre de séjou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1456581"/>
            <a:ext cx="1194464" cy="752211"/>
          </a:xfrm>
          <a:prstGeom prst="rect">
            <a:avLst/>
          </a:prstGeom>
        </p:spPr>
      </p:pic>
      <p:pic>
        <p:nvPicPr>
          <p:cNvPr id="5" name="Image 4" descr="logo ca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96336" y="5128989"/>
            <a:ext cx="676275" cy="676275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707088" cy="4873752"/>
          </a:xfrm>
        </p:spPr>
        <p:txBody>
          <a:bodyPr>
            <a:normAutofit fontScale="92500"/>
          </a:bodyPr>
          <a:lstStyle/>
          <a:p>
            <a:pPr lvl="0"/>
            <a:r>
              <a:rPr lang="fr-FR" dirty="0" smtClean="0"/>
              <a:t>Papiers d’identité ;</a:t>
            </a:r>
          </a:p>
          <a:p>
            <a:pPr lvl="0"/>
            <a:r>
              <a:rPr lang="fr-FR" dirty="0" smtClean="0"/>
              <a:t>Contrat de travail ;</a:t>
            </a:r>
          </a:p>
          <a:p>
            <a:pPr lvl="0"/>
            <a:r>
              <a:rPr lang="fr-FR" dirty="0" smtClean="0">
                <a:solidFill>
                  <a:schemeClr val="bg1">
                    <a:lumMod val="65000"/>
                  </a:schemeClr>
                </a:solidFill>
              </a:rPr>
              <a:t>Les trois dernières fiches de paie OU une attestation de l'employeur (si le locataire ne peut fournir que l'un des deux documents précédents) </a:t>
            </a:r>
            <a:r>
              <a:rPr lang="fr-FR" dirty="0" smtClean="0"/>
              <a:t>;</a:t>
            </a:r>
          </a:p>
          <a:p>
            <a:pPr lvl="0"/>
            <a:r>
              <a:rPr lang="fr-FR" dirty="0" smtClean="0"/>
              <a:t>Dernier avis d’imposition ou de non imposition ;</a:t>
            </a:r>
          </a:p>
          <a:p>
            <a:pPr lvl="0"/>
            <a:r>
              <a:rPr lang="fr-FR" dirty="0" smtClean="0"/>
              <a:t>Un RIB ;</a:t>
            </a:r>
          </a:p>
          <a:p>
            <a:pPr lvl="0"/>
            <a:r>
              <a:rPr lang="fr-FR" dirty="0" smtClean="0"/>
              <a:t>Quittances de loyers ou de participation aux frais d’hébergement;</a:t>
            </a:r>
          </a:p>
          <a:p>
            <a:pPr lvl="0"/>
            <a:r>
              <a:rPr lang="fr-FR" dirty="0" smtClean="0"/>
              <a:t>La simulation des aides au logement CAF.</a:t>
            </a:r>
          </a:p>
          <a:p>
            <a:pPr lvl="0"/>
            <a:r>
              <a:rPr lang="fr-FR" dirty="0" smtClean="0"/>
              <a:t>Documents relatifs aux garanties et aides financières sollicitées.</a:t>
            </a:r>
          </a:p>
        </p:txBody>
      </p:sp>
      <p:pic>
        <p:nvPicPr>
          <p:cNvPr id="4104" name="Picture 8" descr="http://www.lesclesdelabanque.com/web/Cles/Content.nsf/DocumentsByIDWeb/F74A207A8C366341C125723D0057AD11/$File/specimen_RIB_bi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748997">
            <a:off x="7187787" y="4574432"/>
            <a:ext cx="1114006" cy="679872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fr-FR" dirty="0" smtClean="0"/>
              <a:t>Connaître les documents nécessaires</a:t>
            </a:r>
            <a:endParaRPr lang="fr-FR" dirty="0"/>
          </a:p>
        </p:txBody>
      </p:sp>
      <p:pic>
        <p:nvPicPr>
          <p:cNvPr id="4098" name="Image 1" descr="http://fiscalnews.fr/wp-content/uploads/2011/02/bulletin-de-paye-taux-2011.jpg"/>
          <p:cNvPicPr>
            <a:picLocks noChangeAspect="1" noChangeArrowheads="1"/>
          </p:cNvPicPr>
          <p:nvPr/>
        </p:nvPicPr>
        <p:blipFill>
          <a:blip r:embed="rId5" cstate="print"/>
          <a:srcRect l="3020" r="3020" b="45769"/>
          <a:stretch>
            <a:fillRect/>
          </a:stretch>
        </p:blipFill>
        <p:spPr bwMode="auto">
          <a:xfrm>
            <a:off x="7236296" y="2680717"/>
            <a:ext cx="1187624" cy="74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http://www.impots-economie.com/images-impots-economie/2012/01/avis-d-imposition-revenu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030197">
            <a:off x="7146940" y="3975427"/>
            <a:ext cx="1485162" cy="648071"/>
          </a:xfrm>
          <a:prstGeom prst="rect">
            <a:avLst/>
          </a:prstGeom>
          <a:noFill/>
        </p:spPr>
      </p:pic>
      <p:pic>
        <p:nvPicPr>
          <p:cNvPr id="8" name="Image 7" descr="contrat de travail.WMF"/>
          <p:cNvPicPr>
            <a:picLocks noChangeAspect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078854">
            <a:off x="7652225" y="2019713"/>
            <a:ext cx="721594" cy="674699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atten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836712"/>
            <a:ext cx="1260000" cy="1260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fr-FR" dirty="0" smtClean="0"/>
              <a:t>Ce qu’on ne doit </a:t>
            </a:r>
            <a:r>
              <a:rPr lang="fr-FR" b="1" dirty="0" smtClean="0"/>
              <a:t>pas</a:t>
            </a:r>
            <a:r>
              <a:rPr lang="fr-FR" dirty="0" smtClean="0"/>
              <a:t> me demander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lvl="0" algn="ctr"/>
            <a:r>
              <a:rPr lang="fr-FR" dirty="0" smtClean="0"/>
              <a:t>Photographie,</a:t>
            </a:r>
          </a:p>
          <a:p>
            <a:pPr lvl="0" algn="ctr"/>
            <a:r>
              <a:rPr lang="fr-FR" dirty="0" smtClean="0"/>
              <a:t>Un relevé de compte bancaire ou postal ;</a:t>
            </a:r>
          </a:p>
          <a:p>
            <a:pPr lvl="0" algn="ctr"/>
            <a:r>
              <a:rPr lang="fr-FR" dirty="0" smtClean="0"/>
              <a:t>Une attestation de bonne tenue de comptes ;</a:t>
            </a:r>
          </a:p>
          <a:p>
            <a:pPr lvl="0" algn="ctr"/>
            <a:r>
              <a:rPr lang="fr-FR" dirty="0" smtClean="0"/>
              <a:t>Votre contrat de mariage ou certificat de concubinage, un jugement de divorce ;</a:t>
            </a:r>
          </a:p>
          <a:p>
            <a:pPr lvl="0" algn="ctr"/>
            <a:r>
              <a:rPr lang="fr-FR" dirty="0" smtClean="0">
                <a:solidFill>
                  <a:schemeClr val="bg1">
                    <a:lumMod val="65000"/>
                  </a:schemeClr>
                </a:solidFill>
              </a:rPr>
              <a:t>Une attestation de votre employeur (si vous avez donné votre contrat de travail et vos bulletins de paie)</a:t>
            </a:r>
            <a:r>
              <a:rPr lang="fr-FR" dirty="0" smtClean="0"/>
              <a:t> ;</a:t>
            </a:r>
          </a:p>
          <a:p>
            <a:pPr lvl="0" algn="ctr"/>
            <a:r>
              <a:rPr lang="fr-FR" dirty="0" smtClean="0"/>
              <a:t>Un chèque pour réserver le logement ;</a:t>
            </a:r>
          </a:p>
          <a:p>
            <a:pPr lvl="0" algn="ctr"/>
            <a:r>
              <a:rPr lang="fr-FR" dirty="0" smtClean="0"/>
              <a:t>Votre dossier médical ;</a:t>
            </a:r>
          </a:p>
          <a:p>
            <a:pPr lvl="0" algn="ctr"/>
            <a:r>
              <a:rPr lang="fr-FR" dirty="0" smtClean="0"/>
              <a:t>Un extrait de casier judiciaire ;</a:t>
            </a:r>
          </a:p>
          <a:p>
            <a:pPr lvl="0" algn="ctr"/>
            <a:r>
              <a:rPr lang="fr-FR" dirty="0" smtClean="0"/>
              <a:t>Exiger que le garant soit de nationalité française ni poser des questions sur la vie privée du futur locataire,</a:t>
            </a:r>
          </a:p>
          <a:p>
            <a:pPr lvl="0" algn="ctr"/>
            <a:r>
              <a:rPr lang="fr-FR" dirty="0" smtClean="0"/>
              <a:t>Exiger ou imposer le prélèvement automatique du loyer</a:t>
            </a:r>
          </a:p>
          <a:p>
            <a:endParaRPr lang="fr-FR" dirty="0"/>
          </a:p>
        </p:txBody>
      </p:sp>
      <p:pic>
        <p:nvPicPr>
          <p:cNvPr id="4" name="Image 3" descr="interdit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80312" y="908720"/>
            <a:ext cx="1260000" cy="126000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 dossier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211144" cy="4873752"/>
          </a:xfrm>
        </p:spPr>
        <p:txBody>
          <a:bodyPr/>
          <a:lstStyle/>
          <a:p>
            <a:r>
              <a:rPr lang="fr-FR" b="1" u="sng" dirty="0" smtClean="0"/>
              <a:t>Je donne donc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Les documents qui prouvent mon </a:t>
            </a:r>
            <a:r>
              <a:rPr lang="fr-FR" b="1" dirty="0" smtClean="0"/>
              <a:t>identité </a:t>
            </a:r>
          </a:p>
          <a:p>
            <a:pPr lvl="1"/>
            <a:r>
              <a:rPr lang="fr-FR" dirty="0" smtClean="0"/>
              <a:t>Les documents qui prouvent ma </a:t>
            </a:r>
            <a:r>
              <a:rPr lang="fr-FR" b="1" dirty="0" smtClean="0"/>
              <a:t>stabilité</a:t>
            </a:r>
            <a:r>
              <a:rPr lang="fr-FR" dirty="0" smtClean="0"/>
              <a:t> </a:t>
            </a:r>
            <a:r>
              <a:rPr lang="fr-FR" b="1" dirty="0" smtClean="0"/>
              <a:t>financière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r>
              <a:rPr lang="fr-FR" b="1" u="sng" dirty="0" smtClean="0"/>
              <a:t>Je garde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Les documents qui portent sur ma </a:t>
            </a:r>
            <a:r>
              <a:rPr lang="fr-FR" b="1" dirty="0" smtClean="0"/>
              <a:t>vie privée </a:t>
            </a:r>
            <a:r>
              <a:rPr lang="fr-FR" dirty="0" smtClean="0"/>
              <a:t>ou qui peuvent être </a:t>
            </a:r>
            <a:r>
              <a:rPr lang="fr-FR" b="1" dirty="0" smtClean="0"/>
              <a:t>utilisé contre moi</a:t>
            </a:r>
          </a:p>
        </p:txBody>
      </p:sp>
      <p:pic>
        <p:nvPicPr>
          <p:cNvPr id="4" name="Image 3" descr="dépôt des documents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563888" y="2996952"/>
            <a:ext cx="1958645" cy="1313078"/>
          </a:xfrm>
          <a:prstGeom prst="rect">
            <a:avLst/>
          </a:prstGeom>
        </p:spPr>
      </p:pic>
      <p:pic>
        <p:nvPicPr>
          <p:cNvPr id="5" name="Image 4" descr="interdit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60232" y="5229200"/>
            <a:ext cx="1296144" cy="1296144"/>
          </a:xfrm>
          <a:prstGeom prst="rect">
            <a:avLst/>
          </a:prstGeom>
        </p:spPr>
      </p:pic>
      <p:pic>
        <p:nvPicPr>
          <p:cNvPr id="6" name="Image 5" descr="checklist kaba et sergeï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692696"/>
            <a:ext cx="1783351" cy="186033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Savoir qu’il existe des aides financières et des garanties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3340968"/>
          </a:xfrm>
        </p:spPr>
        <p:txBody>
          <a:bodyPr anchor="ctr" anchorCtr="0"/>
          <a:lstStyle/>
          <a:p>
            <a:pPr algn="ctr"/>
            <a:r>
              <a:rPr lang="fr-FR" dirty="0" smtClean="0"/>
              <a:t>Si mes ressources sont faibles, je peux recevoir des aides </a:t>
            </a:r>
          </a:p>
          <a:p>
            <a:endParaRPr lang="fr-FR" dirty="0" smtClean="0"/>
          </a:p>
          <a:p>
            <a:pPr algn="ctr"/>
            <a:r>
              <a:rPr lang="fr-FR" dirty="0" smtClean="0"/>
              <a:t>Je parle de ces aides aux propriétaires</a:t>
            </a:r>
            <a:endParaRPr lang="fr-FR" dirty="0"/>
          </a:p>
        </p:txBody>
      </p:sp>
      <p:pic>
        <p:nvPicPr>
          <p:cNvPr id="5" name="Image 4" descr="euro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483768" y="4437112"/>
            <a:ext cx="3096344" cy="2210943"/>
          </a:xfrm>
          <a:prstGeom prst="rect">
            <a:avLst/>
          </a:prstGeom>
        </p:spPr>
      </p:pic>
      <p:pic>
        <p:nvPicPr>
          <p:cNvPr id="6" name="Image 5" descr="LOGO-GRLCOU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44397" y="5733256"/>
            <a:ext cx="1067363" cy="1053852"/>
          </a:xfrm>
          <a:prstGeom prst="rect">
            <a:avLst/>
          </a:prstGeom>
        </p:spPr>
      </p:pic>
      <p:pic>
        <p:nvPicPr>
          <p:cNvPr id="7" name="Image 6" descr="logo ca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5645646"/>
            <a:ext cx="936104" cy="936104"/>
          </a:xfrm>
          <a:prstGeom prst="rect">
            <a:avLst/>
          </a:prstGeom>
        </p:spPr>
      </p:pic>
      <p:pic>
        <p:nvPicPr>
          <p:cNvPr id="26626" name="Picture 2" descr="Fichier:Action logement-logo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60232" y="5933652"/>
            <a:ext cx="1427312" cy="663700"/>
          </a:xfrm>
          <a:prstGeom prst="rect">
            <a:avLst/>
          </a:prstGeom>
          <a:noFill/>
        </p:spPr>
      </p:pic>
      <p:pic>
        <p:nvPicPr>
          <p:cNvPr id="26628" name="Picture 4" descr="http://www.logevie.fr/images/img476f871a5ad39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7504" y="5661248"/>
            <a:ext cx="1143000" cy="1133476"/>
          </a:xfrm>
          <a:prstGeom prst="rect">
            <a:avLst/>
          </a:prstGeom>
          <a:noFill/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Je visite un appartement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Prendre rendez-vous avec le propriétaire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4760" cy="3917032"/>
          </a:xfrm>
        </p:spPr>
        <p:txBody>
          <a:bodyPr anchor="ctr" anchorCtr="0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dirty="0" smtClean="0"/>
              <a:t> Je présente les bons côtés de mon dossier</a:t>
            </a:r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Je suis curieux sur l’appartement</a:t>
            </a:r>
          </a:p>
        </p:txBody>
      </p:sp>
      <p:pic>
        <p:nvPicPr>
          <p:cNvPr id="4" name="Image 3" descr="téléphon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2492896"/>
            <a:ext cx="1828572" cy="1828572"/>
          </a:xfrm>
          <a:prstGeom prst="rect">
            <a:avLst/>
          </a:prstGeom>
        </p:spPr>
      </p:pic>
      <p:pic>
        <p:nvPicPr>
          <p:cNvPr id="5" name="Image 4" descr="discution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03848" y="2348880"/>
            <a:ext cx="4759175" cy="4208794"/>
          </a:xfrm>
          <a:prstGeom prst="rect">
            <a:avLst/>
          </a:prstGeom>
        </p:spPr>
      </p:pic>
      <p:pic>
        <p:nvPicPr>
          <p:cNvPr id="6" name="Image 5" descr="documents.png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156176" y="1412776"/>
            <a:ext cx="1368152" cy="1456202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7308304" y="952852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b="1" dirty="0" smtClean="0"/>
              <a:t>+</a:t>
            </a:r>
            <a:endParaRPr lang="fr-FR" sz="6600" b="1" dirty="0"/>
          </a:p>
        </p:txBody>
      </p:sp>
      <p:pic>
        <p:nvPicPr>
          <p:cNvPr id="8" name="Image 7" descr="picto maison loupe.png"/>
          <p:cNvPicPr>
            <a:picLocks noChangeAspect="1"/>
          </p:cNvPicPr>
          <p:nvPr/>
        </p:nvPicPr>
        <p:blipFill>
          <a:blip r:embed="rId5" cstate="print">
            <a:grayscl/>
          </a:blip>
          <a:stretch>
            <a:fillRect/>
          </a:stretch>
        </p:blipFill>
        <p:spPr>
          <a:xfrm flipH="1">
            <a:off x="7380312" y="1700808"/>
            <a:ext cx="1377582" cy="1511683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 jour de la visite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698976" cy="3340968"/>
          </a:xfrm>
        </p:spPr>
        <p:txBody>
          <a:bodyPr anchor="ctr" anchorCtr="0"/>
          <a:lstStyle/>
          <a:p>
            <a:r>
              <a:rPr lang="fr-FR" dirty="0" smtClean="0"/>
              <a:t>Je prépare ma visite</a:t>
            </a:r>
          </a:p>
          <a:p>
            <a:endParaRPr lang="fr-FR" dirty="0" smtClean="0"/>
          </a:p>
          <a:p>
            <a:r>
              <a:rPr lang="fr-FR" dirty="0" smtClean="0"/>
              <a:t>Je fais attention à ma présentation</a:t>
            </a:r>
          </a:p>
          <a:p>
            <a:endParaRPr lang="fr-FR" dirty="0" smtClean="0"/>
          </a:p>
          <a:p>
            <a:r>
              <a:rPr lang="fr-FR" dirty="0" smtClean="0"/>
              <a:t>Je donne mon dossier si l’appartement m’intéresse.</a:t>
            </a:r>
            <a:endParaRPr lang="fr-FR" dirty="0"/>
          </a:p>
        </p:txBody>
      </p:sp>
      <p:pic>
        <p:nvPicPr>
          <p:cNvPr id="4" name="Image 3" descr="dépôt des documents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00192" y="3645024"/>
            <a:ext cx="1872207" cy="1313078"/>
          </a:xfrm>
          <a:prstGeom prst="rect">
            <a:avLst/>
          </a:prstGeom>
        </p:spPr>
      </p:pic>
      <p:pic>
        <p:nvPicPr>
          <p:cNvPr id="7" name="Image 6" descr="agent immobilier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1556792"/>
            <a:ext cx="1888473" cy="1845692"/>
          </a:xfrm>
          <a:prstGeom prst="rect">
            <a:avLst/>
          </a:prstGeom>
        </p:spPr>
      </p:pic>
      <p:pic>
        <p:nvPicPr>
          <p:cNvPr id="8" name="Image 7" descr="question.WM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475656" y="4941168"/>
            <a:ext cx="2333910" cy="1665982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625"/>
          </a:xfrm>
        </p:spPr>
        <p:txBody>
          <a:bodyPr anchor="ctr"/>
          <a:lstStyle/>
          <a:p>
            <a:pPr eaLnBrk="1" hangingPunct="1"/>
            <a:r>
              <a:rPr lang="fr-FR" dirty="0" smtClean="0"/>
              <a:t>Accueil des participants</a:t>
            </a:r>
          </a:p>
          <a:p>
            <a:pPr eaLnBrk="1" hangingPunct="1">
              <a:buFont typeface="Wingdings" pitchFamily="2" charset="2"/>
              <a:buNone/>
            </a:pPr>
            <a:endParaRPr lang="fr-FR" dirty="0" smtClean="0"/>
          </a:p>
          <a:p>
            <a:pPr eaLnBrk="1" hangingPunct="1">
              <a:buFont typeface="Wingdings" pitchFamily="2" charset="2"/>
              <a:buNone/>
            </a:pPr>
            <a:r>
              <a:rPr lang="fr-FR" dirty="0" smtClean="0"/>
              <a:t>Aujourd’hui nous allons parler de :</a:t>
            </a:r>
          </a:p>
          <a:p>
            <a:pPr lvl="1"/>
            <a:r>
              <a:rPr lang="fr-FR" dirty="0" smtClean="0"/>
              <a:t>Je sais comment chercher un logement dans le parc privé</a:t>
            </a:r>
          </a:p>
          <a:p>
            <a:pPr lvl="1"/>
            <a:r>
              <a:rPr lang="fr-FR" dirty="0" smtClean="0"/>
              <a:t>Je prépare mon dossier</a:t>
            </a:r>
          </a:p>
          <a:p>
            <a:pPr lvl="1"/>
            <a:r>
              <a:rPr lang="fr-FR" dirty="0" smtClean="0"/>
              <a:t>Je visite un appartement</a:t>
            </a:r>
          </a:p>
          <a:p>
            <a:pPr eaLnBrk="1" hangingPunct="1"/>
            <a:endParaRPr lang="fr-FR" dirty="0" smtClean="0"/>
          </a:p>
          <a:p>
            <a:pPr eaLnBrk="1" hangingPunct="1"/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/>
          </a:p>
        </p:txBody>
      </p:sp>
      <p:grpSp>
        <p:nvGrpSpPr>
          <p:cNvPr id="5" name="Groupe 4"/>
          <p:cNvGrpSpPr/>
          <p:nvPr/>
        </p:nvGrpSpPr>
        <p:grpSpPr>
          <a:xfrm>
            <a:off x="4283968" y="5517232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Accéder à un logement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 jour de la </a:t>
            </a:r>
            <a:r>
              <a:rPr lang="fr-FR" b="1" dirty="0" smtClean="0"/>
              <a:t>signature du bail</a:t>
            </a:r>
            <a:r>
              <a:rPr lang="fr-FR" dirty="0" smtClean="0"/>
              <a:t>, je donne :</a:t>
            </a:r>
          </a:p>
          <a:p>
            <a:pPr lvl="2" algn="ctr"/>
            <a:r>
              <a:rPr lang="fr-FR" dirty="0" smtClean="0"/>
              <a:t>Un chèque pour le premier mois de loyer</a:t>
            </a:r>
          </a:p>
          <a:p>
            <a:pPr lvl="2" algn="ctr"/>
            <a:r>
              <a:rPr lang="fr-FR" dirty="0" smtClean="0"/>
              <a:t>Un chèque pour le dépôt de garantie (1 mois de loyer HC)</a:t>
            </a:r>
          </a:p>
          <a:p>
            <a:pPr lvl="2" algn="ctr"/>
            <a:r>
              <a:rPr lang="fr-FR" dirty="0" smtClean="0"/>
              <a:t>(Eventuellement) un chèque pour les frais d’agence.</a:t>
            </a:r>
          </a:p>
          <a:p>
            <a:pPr lvl="2"/>
            <a:endParaRPr lang="fr-FR" dirty="0" smtClean="0"/>
          </a:p>
          <a:p>
            <a:r>
              <a:rPr lang="fr-FR" dirty="0" smtClean="0"/>
              <a:t>Je fais « </a:t>
            </a:r>
            <a:r>
              <a:rPr lang="fr-FR" b="1" dirty="0" smtClean="0"/>
              <a:t>l’état des lieux entrant</a:t>
            </a:r>
            <a:r>
              <a:rPr lang="fr-FR" dirty="0" smtClean="0"/>
              <a:t> ».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Je fais les </a:t>
            </a:r>
            <a:r>
              <a:rPr lang="fr-FR" b="1" dirty="0" smtClean="0"/>
              <a:t>démarches complémentaires pour obtenir des garanties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4" name="Image 3" descr="signature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991283">
            <a:off x="7052858" y="764704"/>
            <a:ext cx="1469777" cy="1320398"/>
          </a:xfrm>
          <a:prstGeom prst="rect">
            <a:avLst/>
          </a:prstGeom>
        </p:spPr>
      </p:pic>
      <p:pic>
        <p:nvPicPr>
          <p:cNvPr id="5" name="Image 4" descr="j'ai un appartement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51920" y="4797152"/>
            <a:ext cx="1438351" cy="1806854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Qu’est-ce que la location dans le parc privé?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3995936" y="227687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Appartement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51520" y="1916832"/>
            <a:ext cx="23042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Propriétaires</a:t>
            </a:r>
          </a:p>
          <a:p>
            <a:pPr algn="ctr"/>
            <a:r>
              <a:rPr lang="fr-FR" sz="2800" dirty="0" smtClean="0"/>
              <a:t>ou</a:t>
            </a:r>
          </a:p>
          <a:p>
            <a:pPr algn="ctr"/>
            <a:r>
              <a:rPr lang="fr-FR" sz="2800" dirty="0" smtClean="0"/>
              <a:t>agences immobilières</a:t>
            </a:r>
            <a:endParaRPr lang="fr-FR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6948264" y="2564904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Locataire</a:t>
            </a:r>
            <a:endParaRPr lang="fr-FR" sz="28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55776" y="2564904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10" descr="logement privé.WMF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987824" y="4248472"/>
            <a:ext cx="3024669" cy="2420888"/>
          </a:xfrm>
          <a:prstGeom prst="rect">
            <a:avLst/>
          </a:prstGeom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Je sais comment chercher un logement dans le parc privé 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Où chercher?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394720" cy="4873752"/>
          </a:xfrm>
        </p:spPr>
        <p:txBody>
          <a:bodyPr anchor="ctr" anchorCtr="0"/>
          <a:lstStyle/>
          <a:p>
            <a:r>
              <a:rPr lang="fr-FR" dirty="0" smtClean="0"/>
              <a:t>Réseau</a:t>
            </a:r>
          </a:p>
          <a:p>
            <a:endParaRPr lang="fr-FR" dirty="0" smtClean="0"/>
          </a:p>
          <a:p>
            <a:r>
              <a:rPr lang="fr-FR" dirty="0" smtClean="0"/>
              <a:t>Internet</a:t>
            </a:r>
          </a:p>
          <a:p>
            <a:endParaRPr lang="fr-FR" dirty="0" smtClean="0"/>
          </a:p>
          <a:p>
            <a:r>
              <a:rPr lang="fr-FR" dirty="0" smtClean="0"/>
              <a:t>Journaux</a:t>
            </a:r>
          </a:p>
          <a:p>
            <a:endParaRPr lang="fr-FR" dirty="0" smtClean="0"/>
          </a:p>
          <a:p>
            <a:r>
              <a:rPr lang="fr-FR" dirty="0" smtClean="0"/>
              <a:t>Agences immobilières</a:t>
            </a:r>
            <a:endParaRPr lang="fr-FR" dirty="0"/>
          </a:p>
        </p:txBody>
      </p:sp>
      <p:pic>
        <p:nvPicPr>
          <p:cNvPr id="4" name="Image 3" descr="réseau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851920" y="3573016"/>
            <a:ext cx="4794449" cy="2952328"/>
          </a:xfrm>
          <a:prstGeom prst="rect">
            <a:avLst/>
          </a:prstGeom>
        </p:spPr>
      </p:pic>
      <p:pic>
        <p:nvPicPr>
          <p:cNvPr id="8" name="Image 7" descr="agence immobilièr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2204864"/>
            <a:ext cx="1804111" cy="1353312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3932460"/>
            <a:ext cx="1368152" cy="194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11"/>
          <p:cNvCxnSpPr>
            <a:stCxn id="8" idx="2"/>
            <a:endCxn id="2051" idx="0"/>
          </p:cNvCxnSpPr>
          <p:nvPr/>
        </p:nvCxnSpPr>
        <p:spPr>
          <a:xfrm flipH="1">
            <a:off x="6264188" y="3558176"/>
            <a:ext cx="1956" cy="374284"/>
          </a:xfrm>
          <a:prstGeom prst="lin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412" name="AutoShape 4" descr="data:image/jpeg;base64,/9j/4AAQSkZJRgABAQAAAQABAAD/2wCEAAkGBhAPERIQDxEQEBIQFQ8PFRAQFQ8QEBAQFBQVFRQYFRIXHCcfFxsjGRYUHy8gIycpLC0sFh4xNTAqNSYrLCkBCQoKDgwOGg8PGiwlHyUsLCkvKi0sLDUwLS4pNSwsLDAvKSwuKSk2KjUpLSksNSwpLCwsNSwwLCwwLCwsLyw0LP/AABEIAOEA4QMBIgACEQEDEQH/xAAbAAEAAgMBAQAAAAAAAAAAAAAABQYBAwQCB//EAEIQAAIBAwEFAwcICAYDAAAAAAABAgMEEQUSITFBUQZhcQcTIjKBkdEVFlOSsbLB4TVCUmJydKHxFCODorPCMzSC/8QAGwEBAAIDAQEAAAAAAAAAAAAAAAMFAQIEBwb/xAAxEQACAgIABAQEBQUBAQAAAAAAAQIDBBEFEiExE0FRYSJx4fAVMpHB0VJTgaGxYhT/2gAMAwEAAhEDEQA/APuIAAAAAAAAAAAAAAAAAAAAAAAAAAAAAAAAAAAAAAAAAAAAAAAAAAAAAAAAAAAAAAAAAAAAAAAAAAAAAAAAAAAAAAAAAAAAAAAAAAAAAAMZILWdb406T6qUuncvicmXl14tfPY/kvUkrrc3pG3VNe829iniTXFvel3eJw/OWt0h7n8SJB8JdxjKsm5Rk0vRFnHHglpolvnLW6Q9z+I+ctbpD3P4kSCH8UzP7jNvAr9CW+ctbpD3P4j5y1ukPc/iRIQ/FMz+4x4FfoS3zkrdIe5/E7rPWpNpVVFJ845WPEhqNDG98fsNpiPGsuE0+dvXr5mHj1tdi2JmSB07Utj0Z+r938idUs8D7zh/EK82vmh3816fQrLanW9MyACxIgAAAAAAAAAAAAAAAAAAAAAYyGyvazrWc06T3cJSXPuXccWZm14lfPP/AAvUkrrdj0jOs63nNOk93BzXPuXxIMA86zMyzLs57H8l6FtXWoLSAAOQkAASzwACWTro0dne+P2GaNHZ8TYQyl5IyAARmQd+naj5t7MvV+7+RwA6cXKsxbFZW+q++ppOCmtMtkZJrK3p8zJAafqLp+jLLj90nYTTWU8p8z0vh3Ea82vmj0ku69PoVFtTremegAWZCAAAAAAAAAAAAAAADDYcsb3uwVrWdZ85mnTfoc5ftfkcOdnV4dfPPv5L1Ja63Y9I9azrW1mnTfo8HJfrdy7iGAPOsvLsyrHZY/oW0K1BaQABym4AMxi3uQBiKzuR2UaOz4ijS2fE2EMpb6IyAARmQAAAAAAdlhqDpvD3xfLmvA4wdGPkWY9isremjScFNaZa4TUkmnlPfk9FesL90nh74viuneifp1FJJp5T5o9L4bxKvOr2ukl3X35FRdS637HoAFoQgAAAAAAAAAxKWN73ISkksvclzKxq+surmEN0OvOX5HBnZ9eHXzS7+S9foS1VOx6RnWNZ85mFPdDm/wBv8iJAPOsrKsybHZY+v/C2hBQWkAAcxuADMYN7kAIxb3I7KVJR8eopUlFfieyGUtmQACMyAAAAAAAAAAAADrsL90nv3xfFfijkBPj5FmPYrK3po1lFSWmWqlVUknF5TPZXLG+dJ9YvivgWCjWU0pReUz0nhnFK86HpJd1+69ioupdb9j2AC3IAAAAeZzUU23hLe2+QqVFFOUnhLe2+SKrq2rOs9mOVBcFzl3sreIcQrw4bfWT7L78iaqp2Mzq2sOq9mGVBe+XiRoB55kZFmRN2WPbLWEFBaQABzm4AMwg28IAQg28I7adJRX4inTUVuPRBKWzJpvLnzUJVNmc9hOWzTSlNpccLmyp0fKrZTzsU7yeOOxRlLHjh7i31/Vl/DL7GfMfI7e06cbvzlSnTzOljbnCGd0uGXvLXCx6rMe22cW3Hl0k9d+noyCyclJJPuWSPlMtG4p0ryO1KMNqdCcYpyaSy3w3s6tW7eWtpXVvcKtTlLGJuGaTi3jaUk/Vz7iVpajb3MqlCM4VvNqEppYnBKWXHetzfo5KN2/7Pu/1GhbqWxJ2lacZP1duNSTSl3MkxacW27ksg4LTb6+20+yNZynGO09n0aMk0mmmnvTW9NPoyI1jtTRtKlOlVhXcqz2afm6cqiqS3eimue9bijdhe2NSzq/Juo5hsyVOnOWP8t8FCT5we7Evw4WDtt/7mkfzNT7sTX8N8HJ8K3rFptNeaSbTTM+LzQ2u5cIvKTw1nfh8V4nNX1SlTq0qEppVK6qOEeclBZl9p0VKiinKTSjFOTb4JLe2z492jld18a5TbVOlWUaEHxjbwliE8dJS2sr94g4fhLKm1J8q7J/8Ap/lX35G9tnIuh9jIftH2oo6fGM68KzhN7O3ThtxjLkpPO5vl4HToWrwvLelcU90asc45xkt0ovwaaKz5Xv0f/rUP+xph4ynlxotXd6ZmyeoOUSet+09Kpau8jCu6KTl/45bcoLe5Rhxce809nu2lpqEpwt5ScoJScZxcG4t4ys8Tk0D9C0v5N/8AHI+WaTVqaVWsb1ZdK4pRnLvg3s1oeKwpL2Fpj8MpyFdGO1KLaj17630/0QSulHlfk+597K9rfbuzs6yt60qjqNRezTg542vVTxwb6ErqOq06FvO5k804QdXK/WjjMceOUvafDdcoVpV7a8uH6d/NXCh+xTVWMaa+rj2YOfhPDoZU27tpLovd99fp3N77nBfCffKU9pJ4lHKT2ZLEl3NcmddleypPrF8Y/DvOeXF+LMFVVfOmxWVvTRO4qS0y00aynFSjvTNhWrO8lSeVvT4rqWGhXjNKUXlM9H4XxWGbDT6TXdfuvYqLqXW/Y2AAuSA03drGrBwmsqXvXeij6rpc7eWHlxfqz5Nfgy/Gm7tIVYuE1lP+neu8q+I8Ohlx32kuz/Zk1VrrfsfOdp9WNp9Wd2raTO3lh74v1Z8n3PozgPg7apVTcJrTRZqSktoztPqxtPqzAIjY9bb6s3W124PqnxRzgNJ9GCep1FJZTyj0Q1tdOD6p8US9OopLK4M4rK3EkT2Yr+rL+GX2M+T+Sns/a3cbp3NCnWcJ01FzWdlNSzg+qX9KpOnKNKapzkmlOUfOKOd2dnKyVvsb2InpkqmzcqrTq4coOkovaXqtS2njwLPDyY04l0VPUpcuu++nfqiCyDlOL10JfSOzVtZzqTtqapKqqalCPqZhtYaXJ+lvIa//AE5afydz9+RbSu3vZmvO+hfRuYxdKDpRpOjtR81LfJOW1lttveQY1/NOcrZdXFrb2+60vU2nHSSivM0duew8NRp7UcQuKaexPdia47E+7o+WT59pOsXUrzT7K8jJVLO5wnPPnNmUcbMuuMbn0Z9qIjVezFG4rULlrZrW84zjUS3yiv1ZdV9h2YPE1XW6bluOnyvzi2mv06mllO3zRK95S9WqShHTrWE6te5W1OFPfONvF5lu/exjwTOarrVzK1dn8i3SpOl5jG3DdHZwn6vHn4k/pPZapRvKt7WrxrTrR83jzex5uKxhQe08LcixGjy6aYQqhFS18W9yXxPv2126JBVyk3JvX8HyjyV6zUtbipp1ypU9tuUY1PRlCsksxx+9Hf7O8sPle/R/+tQ/7HrtH5O5Xl3/AIuNyqE4+b2dikm04eq3La9J559yJHtP2Xq6hbwt6lxCCTjOco0supOPBpOforjuOyzKxp5lWWpJdnNafRr/AAaKE1XKGvkauz/6Fpfyb/45ELQ7Nq/0G2pxX+bClGrSfPbjtej/APSyvcWO07O16Vj/AIKNxHKg6Ma3mt8aTTWNjaw5YeMnT2Y0adlbwt5VVWjS9GEtjzbUOj3vPicksqNfPOuXxeJzLv26+3ubqDek15aPmXZzUa+p07XSpxl5ujN1K83zt6bThB9N+Y7+7odvlZgo3dgkkklFJLcklVgkkfQdI7N0LWrcVaUcSuZqpL93d6q7traftITtX2CnqFeFZ3KpKkkqcFSUsYak25bW/ejvq4lQ81WL4YJN+f5pLr2359PkiJ0y8PXd/wAFxlxfizB4oqWyttqUselKK2U3zajl495uo0XNqMVls+YUHKXLHqzt3pbZinTcniKy2WCwslSj1b4sWNiqS6yfF/A6z0Hg/B1irxbfz/8APqVeRfz/AArsAAfRnIAAAabq1jVi4TWYvl8CkavpE7eWHvg/Vn17n3l9NVzbRqRcJpOL3NMrOIcPhlx9JLs/2fsTVWut+x83BI6xo8reXWD9WX4PvI4+DupnTNwmtNFnGSktoAAiNgbra5cHu4PiuppBhrfRgnqVVSWVwPRC29w4PK4c1yZL0qymsr+xxWVuPyN09nsAERsAAAAAAAAAAAAADZQoSm9mKy/6Jd5vCErJKMVtsw2ktsUaMpvZist/0LBZ2UaS3b2+L6izs40lhb3zlzZ0nonCODxxI+JZ1m/9fL39yqvvdnRdgAD6A5QAAAAAAAADXXoRqRcZpNPc0yk6zo0reWVvpv1ZdO595ejxWoxnFxklJPc0+DK7PwIZcNPpJdn9+RNVa637HzUEprWiSt5ZWXTb3S6d0iLPgr6J0TcJrTRZxkpLaAAITYG23uHB5XtXU1Aw1voCdo1lNZX9j2QlCu4PK9q5NEvQrqayvd0Zx2V8vVdjdPZsABCbAAAAAAAA3W1rKo8R9r5JEldcrJKEFtvyMNpLbMW1vKpLZj7+SRYLS0jTWFx5vmz1a2sacdmPtfNs3HovCeEQw488+s35+nsv5Km+92PS7AAF8cwAAAAAAAAAAAAAAB4rUYzTjJJp7mnwaKVreiSt3tR305Pc+ce5l4PFWkpJxkk09zT5or8/Ahlw0+kl2f35EtVrrZ81BLa5ojoPajl03wfOL6MiT4G+idE3Ca00WkZKS2gACE2BsoVnB5Xu5NGsyY7gm6FwprK9q5o2EHRrODyv7kvb3Cmsr2rocdlfL1XY3T2bQAQmwAN9pZyqvC4c30Jaqp3TUILbZrKSitsWtrKo8L2vkkWC2to047Mffzb7zNvbxgtmKx9r8Taej8K4TDCjzS6zfd+nsipuvdj0uwABdnOAAAAAAAAAAAAAAAAAAAAAealNSTTSae5p70yma7oToPbhl03/ALO593eXU8zgpJppNPc096aODOwYZcOWXfyfoS12Ot9D5oCc1rs7KnLaoxcoS/VWXKD+BG/Jlb6Kp9WR8LdhXVTcJRfT0RZRsjJbTOUHV8mVvoqn1ZD5MrfRVPqyIvAt/pf6M25o+pynulVcXlG/5MrfRVPqyHyZW+iqfVkY/wDnt/pf6Mcy9SRtrlTWVx5robSLpWNxF5VKpn+GROadZTqv0oSp447Sa93U5/w++U1GEH19jbxYpbbFnZSqvC3JcZdCw0KEYJRisJf1FGjGCUYrCRsPv+F8Lhgw2+s33f7L2Ku652P2AALggAAAAAAAAAAAAAAAAAAAAAAAAAAAAAAAAAAAAAAAAAAAAAAAAAAAAAAAAAAAAAAAAAAAAAAAAAAAAAAAAAAAAAAAAAAAAAAAAAAAAAAAAAAAAAAAAAAAAAAAAAAAAAAAAAAAAAAAAAAAAAAAAAAAP//Z"/>
          <p:cNvSpPr>
            <a:spLocks noChangeAspect="1" noChangeArrowheads="1"/>
          </p:cNvSpPr>
          <p:nvPr/>
        </p:nvSpPr>
        <p:spPr bwMode="auto">
          <a:xfrm>
            <a:off x="0" y="-857250"/>
            <a:ext cx="1762125" cy="1762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7414" name="Picture 6" descr="http://www.slc-immobilier.fr/uploads/Image/slcimmobilier/fnaim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1340768"/>
            <a:ext cx="1417428" cy="1417428"/>
          </a:xfrm>
          <a:prstGeom prst="rect">
            <a:avLst/>
          </a:prstGeom>
          <a:noFill/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Attention!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4221088"/>
            <a:ext cx="3600400" cy="2044824"/>
          </a:xfrm>
        </p:spPr>
        <p:txBody>
          <a:bodyPr anchor="ctr" anchorCtr="0">
            <a:normAutofit/>
          </a:bodyPr>
          <a:lstStyle/>
          <a:p>
            <a:pPr algn="ctr">
              <a:buNone/>
            </a:pPr>
            <a:r>
              <a:rPr lang="fr-FR" sz="2800" dirty="0" smtClean="0"/>
              <a:t>Les </a:t>
            </a:r>
            <a:r>
              <a:rPr lang="fr-FR" sz="2800" b="1" dirty="0" smtClean="0"/>
              <a:t>listes de logements </a:t>
            </a:r>
            <a:r>
              <a:rPr lang="fr-FR" sz="2800" dirty="0" smtClean="0"/>
              <a:t>à louer</a:t>
            </a:r>
          </a:p>
          <a:p>
            <a:pPr algn="ctr">
              <a:buNone/>
            </a:pPr>
            <a:r>
              <a:rPr lang="fr-FR" sz="2800" dirty="0" smtClean="0"/>
              <a:t> sont souvent des </a:t>
            </a:r>
            <a:r>
              <a:rPr lang="fr-FR" sz="2800" b="1" dirty="0" smtClean="0">
                <a:solidFill>
                  <a:srgbClr val="FF0000"/>
                </a:solidFill>
              </a:rPr>
              <a:t>arnaques</a:t>
            </a:r>
            <a:r>
              <a:rPr lang="fr-FR" sz="2800" dirty="0" smtClean="0"/>
              <a:t>!</a:t>
            </a:r>
            <a:endParaRPr lang="fr-FR" sz="2800" dirty="0"/>
          </a:p>
        </p:txBody>
      </p:sp>
      <p:pic>
        <p:nvPicPr>
          <p:cNvPr id="4" name="Picture 2" descr="dang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2024" y="1672451"/>
            <a:ext cx="1997968" cy="1997969"/>
          </a:xfrm>
          <a:prstGeom prst="rect">
            <a:avLst/>
          </a:prstGeom>
          <a:noFill/>
        </p:spPr>
      </p:pic>
      <p:pic>
        <p:nvPicPr>
          <p:cNvPr id="5" name="Image 4" descr="discution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763688" y="1340768"/>
            <a:ext cx="5899348" cy="521711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Les principales informations sur les annonces de logement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4760" cy="4873752"/>
          </a:xfrm>
        </p:spPr>
        <p:txBody>
          <a:bodyPr anchor="ctr" anchorCtr="0"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fr-FR" dirty="0" smtClean="0"/>
              <a:t>Type de logement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Pièces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Emplacement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Prix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Surface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Etat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Disponibilité</a:t>
            </a:r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Etiquette énergétique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280915">
            <a:off x="3445014" y="2702290"/>
            <a:ext cx="5084329" cy="2611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 rot="1234692">
            <a:off x="6931354" y="5804003"/>
            <a:ext cx="883216" cy="6411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fr-FR" dirty="0" smtClean="0"/>
              <a:t>Lire les abréviations des annonces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Abréviation = mot plus court</a:t>
            </a:r>
          </a:p>
          <a:p>
            <a:pPr algn="ctr">
              <a:buNone/>
            </a:pPr>
            <a:r>
              <a:rPr lang="fr-FR" dirty="0" smtClean="0"/>
              <a:t>Abréviation </a:t>
            </a:r>
            <a:r>
              <a:rPr lang="fr-FR" dirty="0" smtClean="0">
                <a:sym typeface="Wingdings" pitchFamily="2" charset="2"/>
              </a:rPr>
              <a:t> « abrév. »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 algn="r">
              <a:buNone/>
            </a:pPr>
            <a:r>
              <a:rPr lang="fr-FR" dirty="0" smtClean="0"/>
              <a:t>					</a:t>
            </a:r>
          </a:p>
          <a:p>
            <a:pPr algn="r">
              <a:buNone/>
            </a:pPr>
            <a:endParaRPr lang="fr-FR" dirty="0" smtClean="0"/>
          </a:p>
          <a:p>
            <a:pPr algn="r">
              <a:buNone/>
            </a:pPr>
            <a:r>
              <a:rPr lang="fr-FR" dirty="0" smtClean="0"/>
              <a:t>					</a:t>
            </a:r>
            <a:r>
              <a:rPr lang="fr-FR" b="1" dirty="0" smtClean="0"/>
              <a:t>Relier les abréviations aux mots en toutes lettres</a:t>
            </a:r>
            <a:r>
              <a:rPr lang="fr-FR" dirty="0" smtClean="0"/>
              <a:t>.</a:t>
            </a:r>
            <a:endParaRPr lang="fr-FR" dirty="0"/>
          </a:p>
        </p:txBody>
      </p:sp>
      <p:pic>
        <p:nvPicPr>
          <p:cNvPr id="4" name="Image 3" descr="bonhomme jeu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645024"/>
            <a:ext cx="3240360" cy="2849109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Exemple d’annonce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611560" y="2132856"/>
            <a:ext cx="7467600" cy="3484984"/>
          </a:xfrm>
          <a:ln w="76200">
            <a:solidFill>
              <a:schemeClr val="tx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fr-FR" b="1" dirty="0" smtClean="0"/>
              <a:t>420 € /mois </a:t>
            </a:r>
            <a:br>
              <a:rPr lang="fr-FR" b="1" dirty="0" smtClean="0"/>
            </a:br>
            <a:r>
              <a:rPr lang="fr-FR" b="1" dirty="0" smtClean="0"/>
              <a:t>Location Maison 4 p. 60 m² - 79000 NIORT </a:t>
            </a:r>
          </a:p>
          <a:p>
            <a:pPr>
              <a:buNone/>
            </a:pPr>
            <a:r>
              <a:rPr lang="fr-FR" dirty="0" smtClean="0"/>
              <a:t>Description:</a:t>
            </a:r>
          </a:p>
          <a:p>
            <a:pPr>
              <a:buFontTx/>
              <a:buChar char="-"/>
            </a:pPr>
            <a:r>
              <a:rPr lang="fr-FR" dirty="0" smtClean="0"/>
              <a:t>Au </a:t>
            </a:r>
            <a:r>
              <a:rPr lang="fr-FR" dirty="0" err="1" smtClean="0"/>
              <a:t>rdc</a:t>
            </a:r>
            <a:r>
              <a:rPr lang="fr-FR" dirty="0" smtClean="0"/>
              <a:t> : un séjour, une cuis. </a:t>
            </a:r>
            <a:r>
              <a:rPr lang="fr-FR" dirty="0" err="1" smtClean="0"/>
              <a:t>sép</a:t>
            </a:r>
            <a:r>
              <a:rPr lang="fr-FR" dirty="0" smtClean="0"/>
              <a:t>. équipée, </a:t>
            </a:r>
          </a:p>
          <a:p>
            <a:pPr>
              <a:buFontTx/>
              <a:buChar char="-"/>
            </a:pPr>
            <a:r>
              <a:rPr lang="fr-FR" dirty="0" smtClean="0"/>
              <a:t>A l'étage : deux </a:t>
            </a:r>
            <a:r>
              <a:rPr lang="fr-FR" dirty="0" err="1" smtClean="0"/>
              <a:t>chbr</a:t>
            </a:r>
            <a:r>
              <a:rPr lang="fr-FR" dirty="0" smtClean="0"/>
              <a:t>, </a:t>
            </a:r>
            <a:r>
              <a:rPr lang="fr-FR" dirty="0" err="1" smtClean="0"/>
              <a:t>sdb</a:t>
            </a:r>
            <a:r>
              <a:rPr lang="fr-FR" dirty="0" smtClean="0"/>
              <a:t> et </a:t>
            </a:r>
            <a:r>
              <a:rPr lang="fr-FR" dirty="0" err="1" smtClean="0"/>
              <a:t>wc</a:t>
            </a:r>
            <a:r>
              <a:rPr lang="fr-FR" dirty="0" smtClean="0"/>
              <a:t>. Cour et cave. Garage. Chauffage central gaz. Libre de suite. Loyer CC. Honoraires : 251 euro. Réf : AVENDREALOUER-450. Tél :xxx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850</TotalTime>
  <Words>400</Words>
  <Application>Microsoft Office PowerPoint</Application>
  <PresentationFormat>Affichage à l'écran (4:3)</PresentationFormat>
  <Paragraphs>147</Paragraphs>
  <Slides>21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2" baseType="lpstr">
      <vt:lpstr>Oriel</vt:lpstr>
      <vt:lpstr>  Je cherche un logement dans le parc privé</vt:lpstr>
      <vt:lpstr>Déroulement de l’atelier</vt:lpstr>
      <vt:lpstr>Qu’est-ce que la location dans le parc privé?</vt:lpstr>
      <vt:lpstr>Je sais comment chercher un logement dans le parc privé </vt:lpstr>
      <vt:lpstr>Où chercher?</vt:lpstr>
      <vt:lpstr>Attention!</vt:lpstr>
      <vt:lpstr>Les principales informations sur les annonces de logement</vt:lpstr>
      <vt:lpstr>Lire les abréviations des annonces</vt:lpstr>
      <vt:lpstr>Exemple d’annonce</vt:lpstr>
      <vt:lpstr>Je prépare mon dossier</vt:lpstr>
      <vt:lpstr>Préparer mon dossier</vt:lpstr>
      <vt:lpstr>Connaître les documents nécessaires</vt:lpstr>
      <vt:lpstr>Ce qu’on ne doit pas me demander</vt:lpstr>
      <vt:lpstr>Le dossier</vt:lpstr>
      <vt:lpstr>Savoir qu’il existe des aides financières et des garanties</vt:lpstr>
      <vt:lpstr>Je visite un appartement</vt:lpstr>
      <vt:lpstr>Prendre rendez-vous avec le propriétaire</vt:lpstr>
      <vt:lpstr>Le jour de la visite</vt:lpstr>
      <vt:lpstr>Conclusion</vt:lpstr>
      <vt:lpstr>Accéder à un logement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</dc:title>
  <cp:lastModifiedBy>abouvier</cp:lastModifiedBy>
  <cp:revision>106</cp:revision>
  <dcterms:modified xsi:type="dcterms:W3CDTF">2013-09-25T14:39:31Z</dcterms:modified>
</cp:coreProperties>
</file>