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71" r:id="rId4"/>
    <p:sldId id="286" r:id="rId5"/>
    <p:sldId id="287" r:id="rId6"/>
    <p:sldId id="288" r:id="rId7"/>
    <p:sldId id="298" r:id="rId8"/>
    <p:sldId id="289" r:id="rId9"/>
    <p:sldId id="299" r:id="rId10"/>
    <p:sldId id="290" r:id="rId11"/>
    <p:sldId id="291" r:id="rId12"/>
    <p:sldId id="292" r:id="rId13"/>
    <p:sldId id="293" r:id="rId14"/>
    <p:sldId id="300" r:id="rId15"/>
    <p:sldId id="294" r:id="rId16"/>
    <p:sldId id="295" r:id="rId17"/>
    <p:sldId id="301" r:id="rId18"/>
    <p:sldId id="296" r:id="rId19"/>
    <p:sldId id="302" r:id="rId20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ombourieu" initials="c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2" autoAdjust="0"/>
    <p:restoredTop sz="94660"/>
  </p:normalViewPr>
  <p:slideViewPr>
    <p:cSldViewPr>
      <p:cViewPr varScale="1">
        <p:scale>
          <a:sx n="84" d="100"/>
          <a:sy n="84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2988" y="-126"/>
      </p:cViewPr>
      <p:guideLst>
        <p:guide orient="horz" pos="3126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A0565-2005-4D7D-B96F-580F7F1BD47B}" type="datetimeFigureOut">
              <a:rPr lang="fr-FR" smtClean="0"/>
              <a:pPr/>
              <a:t>05/12/2012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D93DB-1EC8-4D32-9177-8004B0D9D6A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Logos</a:t>
            </a:r>
            <a:r>
              <a:rPr lang="fr-FR" baseline="0" dirty="0" smtClean="0"/>
              <a:t> bailleurs et FTDA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D93DB-1EC8-4D32-9177-8004B0D9D6A0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1017046-71EF-4D75-BA01-DFE5CCC775FD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0665E-E943-467F-9AB3-98C672873CA5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972DA-64C4-4D4A-A811-D7E04D2FC36A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F62A5E1-264F-4B72-9D22-E01CB44E88C5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6F04598-ECB6-4DF0-A023-A51425958A14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C2757-6205-45B3-85E6-E8D53537A5D9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922FC-B0EB-4E78-BD5D-473C8D2B0CE3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9B7E2B4-8233-479E-B734-D17F913BEF36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0DC0C-3773-41E4-9639-52746D2333A4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35784AA-F50B-4AA6-8950-C163DAB32A1B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3B02DA3-69EF-4ECD-84CA-C4C1F3B35D3E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FF3A9F6-FC2C-4282-B44D-C069036D14E6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wmf"/><Relationship Id="rId5" Type="http://schemas.openxmlformats.org/officeDocument/2006/relationships/image" Target="../media/image25.png"/><Relationship Id="rId4" Type="http://schemas.openxmlformats.org/officeDocument/2006/relationships/image" Target="../media/image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w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4.wmf"/><Relationship Id="rId7" Type="http://schemas.openxmlformats.org/officeDocument/2006/relationships/image" Target="../media/image17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5" Type="http://schemas.openxmlformats.org/officeDocument/2006/relationships/image" Target="../media/image16.wmf"/><Relationship Id="rId4" Type="http://schemas.openxmlformats.org/officeDocument/2006/relationships/image" Target="../media/image15.png"/><Relationship Id="rId9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3717032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  </a:t>
            </a:r>
            <a:r>
              <a:rPr lang="fr-FR" sz="5400" dirty="0" smtClean="0">
                <a:solidFill>
                  <a:schemeClr val="tx1"/>
                </a:solidFill>
              </a:rPr>
              <a:t>Je connais les codes socioculturels en entreprise</a:t>
            </a:r>
            <a:endParaRPr lang="fr-FR" sz="5400" dirty="0">
              <a:solidFill>
                <a:schemeClr val="tx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67744" y="1772816"/>
            <a:ext cx="6400800" cy="720080"/>
          </a:xfrm>
        </p:spPr>
        <p:txBody>
          <a:bodyPr>
            <a:normAutofit/>
          </a:bodyPr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BIENVENUE À L’ATELIER EMPLOI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endParaRPr lang="fr-BE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317565" y="5817113"/>
            <a:ext cx="2364854" cy="72008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support pédagogique a été élaboré dans le cadre du projet national Reloref qui bénéficie du </a:t>
            </a:r>
            <a:r>
              <a:rPr lang="fr-FR" sz="1000" b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soutien du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:</a:t>
            </a:r>
            <a:endParaRPr lang="fr-FR" sz="1000" dirty="0"/>
          </a:p>
        </p:txBody>
      </p:sp>
      <p:pic>
        <p:nvPicPr>
          <p:cNvPr id="17" name="Image 16" descr="Visuel-Reloref.png"/>
          <p:cNvPicPr>
            <a:picLocks noChangeAspect="1"/>
          </p:cNvPicPr>
          <p:nvPr/>
        </p:nvPicPr>
        <p:blipFill>
          <a:blip r:embed="rId3" cstate="print"/>
          <a:srcRect l="14399" t="14532" r="15098" b="20115"/>
          <a:stretch>
            <a:fillRect/>
          </a:stretch>
        </p:blipFill>
        <p:spPr>
          <a:xfrm>
            <a:off x="107504" y="5627826"/>
            <a:ext cx="1584176" cy="864096"/>
          </a:xfrm>
          <a:prstGeom prst="rect">
            <a:avLst/>
          </a:prstGeom>
        </p:spPr>
      </p:pic>
      <p:pic>
        <p:nvPicPr>
          <p:cNvPr id="18" name="Image 17" descr="FTDA-DI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60648"/>
            <a:ext cx="1296145" cy="959148"/>
          </a:xfrm>
          <a:prstGeom prst="rect">
            <a:avLst/>
          </a:prstGeom>
        </p:spPr>
      </p:pic>
      <p:pic>
        <p:nvPicPr>
          <p:cNvPr id="19" name="Image 18" descr="Logos-partenaires-Reloref.png"/>
          <p:cNvPicPr>
            <a:picLocks noChangeAspect="1"/>
          </p:cNvPicPr>
          <p:nvPr/>
        </p:nvPicPr>
        <p:blipFill>
          <a:blip r:embed="rId5" cstate="print"/>
          <a:srcRect r="40259"/>
          <a:stretch>
            <a:fillRect/>
          </a:stretch>
        </p:blipFill>
        <p:spPr>
          <a:xfrm>
            <a:off x="6804248" y="5661791"/>
            <a:ext cx="2232248" cy="9813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calendrier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1124744"/>
            <a:ext cx="1714500" cy="17145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Avoir un comportement adapté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/>
              <a:t>J’arrive à l’heure</a:t>
            </a:r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J’évite d’être absent</a:t>
            </a:r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Je respecte les pauses</a:t>
            </a:r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Je téléphone discrètement</a:t>
            </a:r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Je parle français</a:t>
            </a:r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Je suis dynamique et prends des initiatives</a:t>
            </a:r>
          </a:p>
          <a:p>
            <a:pPr>
              <a:buFont typeface="Wingdings" pitchFamily="2" charset="2"/>
              <a:buChar char="Ø"/>
            </a:pPr>
            <a:endParaRPr lang="fr-FR" dirty="0"/>
          </a:p>
        </p:txBody>
      </p:sp>
      <p:pic>
        <p:nvPicPr>
          <p:cNvPr id="4" name="Image 3" descr="temp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340769"/>
            <a:ext cx="1512168" cy="1922999"/>
          </a:xfrm>
          <a:prstGeom prst="rect">
            <a:avLst/>
          </a:prstGeom>
        </p:spPr>
      </p:pic>
      <p:pic>
        <p:nvPicPr>
          <p:cNvPr id="6" name="Image 5" descr="téléphoner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6516216" y="3068960"/>
            <a:ext cx="1643680" cy="2565369"/>
          </a:xfrm>
          <a:prstGeom prst="rect">
            <a:avLst/>
          </a:prstGeom>
        </p:spPr>
      </p:pic>
      <p:pic>
        <p:nvPicPr>
          <p:cNvPr id="8" name="Image 7" descr="pause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044148">
            <a:off x="4641251" y="3822745"/>
            <a:ext cx="1772915" cy="1565337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10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llipse 16"/>
          <p:cNvSpPr/>
          <p:nvPr/>
        </p:nvSpPr>
        <p:spPr>
          <a:xfrm>
            <a:off x="323528" y="3933056"/>
            <a:ext cx="2592288" cy="25202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5364088" y="3861048"/>
            <a:ext cx="2592288" cy="25202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5076056" y="1124744"/>
            <a:ext cx="2592288" cy="25202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1259632" y="1268760"/>
            <a:ext cx="2592288" cy="252028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Des conseils pour arriver à l’heure</a:t>
            </a:r>
            <a:endParaRPr lang="fr-FR" dirty="0"/>
          </a:p>
        </p:txBody>
      </p:sp>
      <p:pic>
        <p:nvPicPr>
          <p:cNvPr id="4" name="Image 3" descr="bonhomme ampoule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3501008"/>
            <a:ext cx="2305666" cy="321534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83568" y="4077072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Calculer son temps de trajet</a:t>
            </a:r>
            <a:endParaRPr lang="fr-FR" sz="20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5940152" y="1916832"/>
            <a:ext cx="20162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Prévoir d’arriver en avance</a:t>
            </a:r>
            <a:endParaRPr lang="fr-FR" sz="20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5724128" y="4005064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Mettre un réveil</a:t>
            </a:r>
            <a:endParaRPr lang="fr-FR" sz="20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2045028" y="1916832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Noter ses rendez-vous</a:t>
            </a:r>
            <a:endParaRPr lang="fr-FR" sz="2000" b="1" dirty="0"/>
          </a:p>
        </p:txBody>
      </p:sp>
      <p:pic>
        <p:nvPicPr>
          <p:cNvPr id="10" name="Image 9" descr="signature.WMF"/>
          <p:cNvPicPr>
            <a:picLocks noChangeAspect="1"/>
          </p:cNvPicPr>
          <p:nvPr/>
        </p:nvPicPr>
        <p:blipFill>
          <a:blip r:embed="rId3" cstate="print">
            <a:biLevel thresh="50000"/>
          </a:blip>
          <a:stretch>
            <a:fillRect/>
          </a:stretch>
        </p:blipFill>
        <p:spPr>
          <a:xfrm>
            <a:off x="1187624" y="1628800"/>
            <a:ext cx="1790395" cy="1608430"/>
          </a:xfrm>
          <a:prstGeom prst="rect">
            <a:avLst/>
          </a:prstGeom>
        </p:spPr>
      </p:pic>
      <p:pic>
        <p:nvPicPr>
          <p:cNvPr id="11" name="Image 10" descr="temps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1556792"/>
            <a:ext cx="1008112" cy="1281999"/>
          </a:xfrm>
          <a:prstGeom prst="rect">
            <a:avLst/>
          </a:prstGeom>
        </p:spPr>
      </p:pic>
      <p:pic>
        <p:nvPicPr>
          <p:cNvPr id="12" name="Image 11" descr="révei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67764" y="4509120"/>
            <a:ext cx="1828572" cy="1828572"/>
          </a:xfrm>
          <a:prstGeom prst="rect">
            <a:avLst/>
          </a:prstGeom>
        </p:spPr>
      </p:pic>
      <p:pic>
        <p:nvPicPr>
          <p:cNvPr id="13" name="Image 12" descr="itinéraire.W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5576" y="4797152"/>
            <a:ext cx="1841500" cy="1301750"/>
          </a:xfrm>
          <a:prstGeom prst="rect">
            <a:avLst/>
          </a:prstGeom>
        </p:spPr>
      </p:pic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11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llipse 11"/>
          <p:cNvSpPr/>
          <p:nvPr/>
        </p:nvSpPr>
        <p:spPr>
          <a:xfrm rot="20248807">
            <a:off x="4045415" y="1169949"/>
            <a:ext cx="792088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latin typeface="Comic Sans MS" pitchFamily="66" charset="0"/>
              </a:rPr>
              <a:t>2</a:t>
            </a:r>
            <a:endParaRPr lang="fr-FR" sz="2400" b="1" dirty="0">
              <a:latin typeface="Comic Sans MS" pitchFamily="66" charset="0"/>
            </a:endParaRPr>
          </a:p>
        </p:txBody>
      </p:sp>
      <p:sp>
        <p:nvSpPr>
          <p:cNvPr id="11" name="Ellipse 10"/>
          <p:cNvSpPr/>
          <p:nvPr/>
        </p:nvSpPr>
        <p:spPr>
          <a:xfrm rot="20248807">
            <a:off x="121487" y="1174223"/>
            <a:ext cx="792088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latin typeface="Comic Sans MS" pitchFamily="66" charset="0"/>
              </a:rPr>
              <a:t>1</a:t>
            </a:r>
            <a:endParaRPr lang="fr-FR" sz="2400" b="1" dirty="0">
              <a:latin typeface="Comic Sans MS" pitchFamily="66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Que faire en cas d’absence?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23928" y="1484784"/>
            <a:ext cx="4072880" cy="516178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fr-FR" b="1" u="sng" dirty="0" smtClean="0"/>
              <a:t>Je suis malade </a:t>
            </a:r>
          </a:p>
          <a:p>
            <a:pPr algn="ctr">
              <a:buFont typeface="Wingdings"/>
              <a:buChar char="è"/>
            </a:pPr>
            <a:r>
              <a:rPr lang="fr-FR" dirty="0" smtClean="0"/>
              <a:t>certificat médical</a:t>
            </a:r>
          </a:p>
          <a:p>
            <a:pPr algn="ctr">
              <a:buFont typeface="Wingdings"/>
              <a:buChar char="è"/>
            </a:pPr>
            <a:r>
              <a:rPr lang="fr-FR" dirty="0" smtClean="0"/>
              <a:t>Je suis payé</a:t>
            </a:r>
          </a:p>
          <a:p>
            <a:pPr algn="ctr">
              <a:buFont typeface="Wingdings"/>
              <a:buChar char="è"/>
            </a:pPr>
            <a:endParaRPr lang="fr-FR" dirty="0" smtClean="0"/>
          </a:p>
          <a:p>
            <a:pPr algn="ctr">
              <a:buFont typeface="Wingdings"/>
              <a:buChar char="è"/>
            </a:pPr>
            <a:endParaRPr lang="fr-FR" dirty="0" smtClean="0"/>
          </a:p>
          <a:p>
            <a:pPr algn="ctr">
              <a:buFont typeface="Wingdings"/>
              <a:buChar char="è"/>
            </a:pPr>
            <a:endParaRPr lang="fr-FR" dirty="0" smtClean="0"/>
          </a:p>
          <a:p>
            <a:pPr algn="ctr">
              <a:buFont typeface="Wingdings"/>
              <a:buChar char="è"/>
            </a:pPr>
            <a:endParaRPr lang="fr-FR" dirty="0" smtClean="0"/>
          </a:p>
          <a:p>
            <a:pPr algn="ctr">
              <a:buFont typeface="Wingdings"/>
              <a:buChar char="è"/>
            </a:pPr>
            <a:endParaRPr lang="fr-FR" dirty="0" smtClean="0"/>
          </a:p>
          <a:p>
            <a:pPr algn="ctr">
              <a:buNone/>
            </a:pPr>
            <a:r>
              <a:rPr lang="fr-FR" b="1" u="sng" dirty="0" smtClean="0"/>
              <a:t>Je n’ai pas de certificat médical</a:t>
            </a:r>
          </a:p>
          <a:p>
            <a:pPr algn="ctr">
              <a:buFont typeface="Wingdings"/>
              <a:buChar char="è"/>
            </a:pPr>
            <a:r>
              <a:rPr lang="fr-FR" dirty="0" smtClean="0"/>
              <a:t>Je ne suis pas payé</a:t>
            </a:r>
          </a:p>
          <a:p>
            <a:pPr algn="ctr">
              <a:buFont typeface="Wingdings"/>
              <a:buChar char="è"/>
            </a:pPr>
            <a:r>
              <a:rPr lang="fr-FR" dirty="0" smtClean="0"/>
              <a:t>OU je pose un jour de congé ou de RTT</a:t>
            </a:r>
          </a:p>
        </p:txBody>
      </p:sp>
      <p:pic>
        <p:nvPicPr>
          <p:cNvPr id="4" name="Image 3" descr="téléphoner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241591"/>
            <a:ext cx="2957819" cy="461640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 rot="20746946">
            <a:off x="426820" y="1460071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Je téléphone à mon employeur le plus tôt possible</a:t>
            </a:r>
            <a:endParaRPr lang="fr-FR" sz="2400" b="1" dirty="0"/>
          </a:p>
        </p:txBody>
      </p:sp>
      <p:pic>
        <p:nvPicPr>
          <p:cNvPr id="6" name="Image 5" descr="docteur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708920"/>
            <a:ext cx="864096" cy="1855237"/>
          </a:xfrm>
          <a:prstGeom prst="rect">
            <a:avLst/>
          </a:prstGeom>
        </p:spPr>
      </p:pic>
      <p:pic>
        <p:nvPicPr>
          <p:cNvPr id="8" name="Image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2132856"/>
            <a:ext cx="969268" cy="793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328" y="5085184"/>
            <a:ext cx="720080" cy="577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Multiplier 9"/>
          <p:cNvSpPr/>
          <p:nvPr/>
        </p:nvSpPr>
        <p:spPr>
          <a:xfrm>
            <a:off x="7596336" y="5204236"/>
            <a:ext cx="695442" cy="818590"/>
          </a:xfrm>
          <a:prstGeom prst="mathMultiply">
            <a:avLst>
              <a:gd name="adj1" fmla="val 1305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12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J’ai de bonnes relations de travail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13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 smtClean="0"/>
              <a:t>Discussion</a:t>
            </a:r>
            <a:endParaRPr lang="fr-FR" dirty="0"/>
          </a:p>
        </p:txBody>
      </p:sp>
      <p:pic>
        <p:nvPicPr>
          <p:cNvPr id="6" name="Image 5" descr="question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995936" y="3284984"/>
            <a:ext cx="4683507" cy="3343161"/>
          </a:xfrm>
          <a:prstGeom prst="rect">
            <a:avLst/>
          </a:prstGeom>
        </p:spPr>
      </p:pic>
      <p:sp>
        <p:nvSpPr>
          <p:cNvPr id="7" name="Pensées 6"/>
          <p:cNvSpPr/>
          <p:nvPr/>
        </p:nvSpPr>
        <p:spPr>
          <a:xfrm>
            <a:off x="179512" y="692696"/>
            <a:ext cx="4248472" cy="3384376"/>
          </a:xfrm>
          <a:prstGeom prst="cloudCallout">
            <a:avLst>
              <a:gd name="adj1" fmla="val 45530"/>
              <a:gd name="adj2" fmla="val 727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Quelles relations avoir avec ses collègues?</a:t>
            </a:r>
            <a:endParaRPr lang="fr-FR" sz="2400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14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Avec mes collègues</a:t>
            </a:r>
            <a:endParaRPr lang="fr-FR" dirty="0"/>
          </a:p>
        </p:txBody>
      </p:sp>
      <p:pic>
        <p:nvPicPr>
          <p:cNvPr id="4" name="Image 3" descr="personnes autour d'une table rose.jp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979712" y="3829464"/>
            <a:ext cx="5009822" cy="3028536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>
            <a:off x="395536" y="1844824"/>
            <a:ext cx="1944216" cy="1296144"/>
          </a:xfrm>
          <a:prstGeom prst="wedgeRoundRectCallout">
            <a:avLst>
              <a:gd name="adj1" fmla="val 74422"/>
              <a:gd name="adj2" fmla="val 12213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Je sais me présenter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2195736" y="1340768"/>
            <a:ext cx="2088232" cy="1296144"/>
          </a:xfrm>
          <a:prstGeom prst="wedgeRoundRectCallout">
            <a:avLst>
              <a:gd name="adj1" fmla="val 40830"/>
              <a:gd name="adj2" fmla="val 148165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J’ai des relations professionnelles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4932040" y="1340768"/>
            <a:ext cx="1944216" cy="1296144"/>
          </a:xfrm>
          <a:prstGeom prst="wedgeRoundRectCallout">
            <a:avLst>
              <a:gd name="adj1" fmla="val -54590"/>
              <a:gd name="adj2" fmla="val 15236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Je gère les situations conflictuelles</a:t>
            </a:r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6660232" y="2204864"/>
            <a:ext cx="1944216" cy="1296144"/>
          </a:xfrm>
          <a:prstGeom prst="wedgeRoundRectCallout">
            <a:avLst>
              <a:gd name="adj1" fmla="val -83433"/>
              <a:gd name="adj2" fmla="val 111212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Je respecte les distances</a:t>
            </a:r>
            <a:endParaRPr lang="fr-FR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179512" y="3356992"/>
            <a:ext cx="1944216" cy="1296144"/>
          </a:xfrm>
          <a:prstGeom prst="wedgeRoundRectCallout">
            <a:avLst>
              <a:gd name="adj1" fmla="val 84500"/>
              <a:gd name="adj2" fmla="val 4066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Je sais que dire « tu » est familier</a:t>
            </a:r>
            <a:endParaRPr lang="fr-FR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15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979712" y="2060848"/>
            <a:ext cx="43148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99592" y="2788965"/>
            <a:ext cx="702945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distances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7624" y="3861048"/>
            <a:ext cx="7467600" cy="271351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fr-FR" b="1" dirty="0" smtClean="0"/>
              <a:t>Intime</a:t>
            </a:r>
            <a:r>
              <a:rPr lang="fr-FR" dirty="0" smtClean="0"/>
              <a:t> 		</a:t>
            </a:r>
            <a:r>
              <a:rPr lang="fr-FR" sz="1900" dirty="0" smtClean="0"/>
              <a:t>de 15 cm à 45 cm</a:t>
            </a:r>
            <a:r>
              <a:rPr lang="fr-FR" dirty="0" smtClean="0"/>
              <a:t> </a:t>
            </a:r>
          </a:p>
          <a:p>
            <a:pPr lvl="0">
              <a:buNone/>
            </a:pPr>
            <a:r>
              <a:rPr lang="fr-FR" dirty="0" smtClean="0"/>
              <a:t>				Pour embrasser, chuchoter</a:t>
            </a:r>
          </a:p>
          <a:p>
            <a:pPr lvl="0"/>
            <a:r>
              <a:rPr lang="fr-FR" b="1" dirty="0" smtClean="0"/>
              <a:t>Personnelle</a:t>
            </a:r>
            <a:r>
              <a:rPr lang="fr-FR" dirty="0" smtClean="0"/>
              <a:t>            </a:t>
            </a:r>
            <a:r>
              <a:rPr lang="fr-FR" sz="1900" dirty="0" smtClean="0"/>
              <a:t>de 45 cm à 1,2 m</a:t>
            </a:r>
          </a:p>
          <a:p>
            <a:pPr lvl="0">
              <a:buNone/>
            </a:pPr>
            <a:r>
              <a:rPr lang="fr-FR" dirty="0" smtClean="0"/>
              <a:t>				Pour les amis</a:t>
            </a:r>
          </a:p>
          <a:p>
            <a:pPr lvl="0">
              <a:buFont typeface="Courier New" pitchFamily="49" charset="0"/>
              <a:buChar char="o"/>
            </a:pPr>
            <a:r>
              <a:rPr lang="fr-FR" dirty="0" smtClean="0"/>
              <a:t> </a:t>
            </a:r>
            <a:r>
              <a:rPr lang="fr-FR" b="1" dirty="0" smtClean="0">
                <a:solidFill>
                  <a:srgbClr val="00B050"/>
                </a:solidFill>
              </a:rPr>
              <a:t>Sociale 		</a:t>
            </a:r>
            <a:r>
              <a:rPr lang="fr-FR" sz="1900" b="1" dirty="0" smtClean="0">
                <a:solidFill>
                  <a:srgbClr val="00B050"/>
                </a:solidFill>
              </a:rPr>
              <a:t>de 1,2 m à 3,6 m</a:t>
            </a:r>
            <a:r>
              <a:rPr lang="fr-FR" b="1" dirty="0" smtClean="0">
                <a:solidFill>
                  <a:srgbClr val="00B050"/>
                </a:solidFill>
              </a:rPr>
              <a:t> </a:t>
            </a:r>
          </a:p>
          <a:p>
            <a:pPr lvl="0">
              <a:buNone/>
            </a:pPr>
            <a:r>
              <a:rPr lang="fr-FR" b="1" dirty="0" smtClean="0">
                <a:solidFill>
                  <a:srgbClr val="00B050"/>
                </a:solidFill>
              </a:rPr>
              <a:t>				Dans le monde du travail</a:t>
            </a:r>
          </a:p>
          <a:p>
            <a:pPr lvl="0"/>
            <a:r>
              <a:rPr lang="fr-FR" b="1" dirty="0" smtClean="0"/>
              <a:t>Publique</a:t>
            </a:r>
            <a:r>
              <a:rPr lang="fr-FR" dirty="0" smtClean="0"/>
              <a:t> 		</a:t>
            </a:r>
            <a:r>
              <a:rPr lang="fr-FR" sz="1900" dirty="0" smtClean="0"/>
              <a:t>plus de 3,6 m</a:t>
            </a:r>
          </a:p>
        </p:txBody>
      </p:sp>
      <p:pic>
        <p:nvPicPr>
          <p:cNvPr id="4" name="Image 3" descr="flèche dans les deux sens.WMF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59832" y="1340768"/>
            <a:ext cx="1889125" cy="720725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16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 smtClean="0"/>
              <a:t>Discussion</a:t>
            </a:r>
            <a:endParaRPr lang="fr-FR" dirty="0"/>
          </a:p>
        </p:txBody>
      </p:sp>
      <p:pic>
        <p:nvPicPr>
          <p:cNvPr id="6" name="Image 5" descr="question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995936" y="3284984"/>
            <a:ext cx="4683507" cy="3343161"/>
          </a:xfrm>
          <a:prstGeom prst="rect">
            <a:avLst/>
          </a:prstGeom>
        </p:spPr>
      </p:pic>
      <p:sp>
        <p:nvSpPr>
          <p:cNvPr id="7" name="Pensées 6"/>
          <p:cNvSpPr/>
          <p:nvPr/>
        </p:nvSpPr>
        <p:spPr>
          <a:xfrm>
            <a:off x="179512" y="692696"/>
            <a:ext cx="4248472" cy="3384376"/>
          </a:xfrm>
          <a:prstGeom prst="cloudCallout">
            <a:avLst>
              <a:gd name="adj1" fmla="val 45530"/>
              <a:gd name="adj2" fmla="val 727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Et avec sa hiérarchie?</a:t>
            </a:r>
            <a:endParaRPr lang="fr-FR" sz="2400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Respecter la hiérarchie</a:t>
            </a:r>
            <a:endParaRPr lang="fr-FR" dirty="0"/>
          </a:p>
        </p:txBody>
      </p:sp>
      <p:pic>
        <p:nvPicPr>
          <p:cNvPr id="4" name="Image 3" descr="discution communauté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27784" y="4149080"/>
            <a:ext cx="3168352" cy="2460003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4716016" y="1412776"/>
            <a:ext cx="2088232" cy="1296144"/>
          </a:xfrm>
          <a:prstGeom prst="wedgeRoundRectCallout">
            <a:avLst>
              <a:gd name="adj1" fmla="val -53002"/>
              <a:gd name="adj2" fmla="val 27666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Respecter les délais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179512" y="2204864"/>
            <a:ext cx="2088232" cy="1296144"/>
          </a:xfrm>
          <a:prstGeom prst="wedgeRoundRectCallout">
            <a:avLst>
              <a:gd name="adj1" fmla="val 84619"/>
              <a:gd name="adj2" fmla="val 21619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Respecter l’autorité </a:t>
            </a:r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2051720" y="1340768"/>
            <a:ext cx="2088232" cy="1296144"/>
          </a:xfrm>
          <a:prstGeom prst="wedgeRoundRectCallout">
            <a:avLst>
              <a:gd name="adj1" fmla="val 26756"/>
              <a:gd name="adj2" fmla="val 26910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Dire« VOUS »</a:t>
            </a:r>
            <a:endParaRPr lang="fr-FR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6372200" y="2132856"/>
            <a:ext cx="2088232" cy="1296144"/>
          </a:xfrm>
          <a:prstGeom prst="wedgeRoundRectCallout">
            <a:avLst>
              <a:gd name="adj1" fmla="val -118163"/>
              <a:gd name="adj2" fmla="val 21703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Faire des demandes (congés, RTT)</a:t>
            </a:r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6660232" y="3933056"/>
            <a:ext cx="2088232" cy="1296144"/>
          </a:xfrm>
          <a:prstGeom prst="wedgeRoundRectCallout">
            <a:avLst>
              <a:gd name="adj1" fmla="val -108258"/>
              <a:gd name="adj2" fmla="val 8769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Communiquer et éviter les conflits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18</a:t>
            </a:fld>
            <a:endParaRPr lang="fr-BE"/>
          </a:p>
        </p:txBody>
      </p:sp>
      <p:sp>
        <p:nvSpPr>
          <p:cNvPr id="12" name="Rectangle à coins arrondis 11"/>
          <p:cNvSpPr/>
          <p:nvPr/>
        </p:nvSpPr>
        <p:spPr>
          <a:xfrm>
            <a:off x="179512" y="4077072"/>
            <a:ext cx="1908720" cy="1296144"/>
          </a:xfrm>
          <a:prstGeom prst="wedgeRoundRectCallout">
            <a:avLst>
              <a:gd name="adj1" fmla="val 94840"/>
              <a:gd name="adj2" fmla="val 7724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Accomplir ses missions</a:t>
            </a:r>
            <a:endParaRPr lang="fr-F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11560" y="1700808"/>
            <a:ext cx="7467600" cy="1143000"/>
          </a:xfrm>
        </p:spPr>
        <p:txBody>
          <a:bodyPr/>
          <a:lstStyle/>
          <a:p>
            <a:pPr algn="ctr"/>
            <a:r>
              <a:rPr lang="fr-FR" dirty="0" smtClean="0"/>
              <a:t>Merci pour votre participation!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19</a:t>
            </a:fld>
            <a:endParaRPr lang="fr-BE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292494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Nous allons maintenant faire un quiz !</a:t>
            </a: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3" descr="bonhomme jeu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52623" flipH="1">
            <a:off x="4612379" y="4043400"/>
            <a:ext cx="2519741" cy="221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Déroulement de l’atelier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r>
              <a:rPr lang="fr-FR" dirty="0" smtClean="0"/>
              <a:t>Accueil des participants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Aujourd’hui nous allons parler de:</a:t>
            </a:r>
          </a:p>
          <a:p>
            <a:pPr lvl="1"/>
            <a:r>
              <a:rPr lang="fr-FR" dirty="0" smtClean="0"/>
              <a:t>L’apparence et les comportements adaptés au marché du travail</a:t>
            </a:r>
          </a:p>
          <a:p>
            <a:pPr lvl="1"/>
            <a:r>
              <a:rPr lang="fr-FR" dirty="0" smtClean="0"/>
              <a:t>Comment avoir de bonnes relations au travail</a:t>
            </a:r>
          </a:p>
          <a:p>
            <a:endParaRPr lang="fr-FR" dirty="0" smtClean="0"/>
          </a:p>
          <a:p>
            <a:r>
              <a:rPr lang="fr-FR" dirty="0" smtClean="0"/>
              <a:t>Quiz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endParaRPr lang="fr-BE"/>
          </a:p>
        </p:txBody>
      </p:sp>
      <p:grpSp>
        <p:nvGrpSpPr>
          <p:cNvPr id="5" name="Groupe 4"/>
          <p:cNvGrpSpPr/>
          <p:nvPr/>
        </p:nvGrpSpPr>
        <p:grpSpPr>
          <a:xfrm>
            <a:off x="3995936" y="5589240"/>
            <a:ext cx="3168351" cy="911657"/>
            <a:chOff x="4139952" y="5733256"/>
            <a:chExt cx="3168351" cy="911657"/>
          </a:xfrm>
        </p:grpSpPr>
        <p:sp>
          <p:nvSpPr>
            <p:cNvPr id="6" name="ZoneTexte 4"/>
            <p:cNvSpPr txBox="1"/>
            <p:nvPr/>
          </p:nvSpPr>
          <p:spPr>
            <a:xfrm>
              <a:off x="5076056" y="5877272"/>
              <a:ext cx="2232247" cy="702588"/>
            </a:xfrm>
            <a:prstGeom prst="snip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b="1" dirty="0" smtClean="0"/>
                <a:t>Durée de l’atelier </a:t>
              </a:r>
              <a:r>
                <a:rPr lang="fr-FR" dirty="0" smtClean="0"/>
                <a:t>: 2 heures</a:t>
              </a:r>
              <a:endParaRPr lang="fr-FR" dirty="0"/>
            </a:p>
          </p:txBody>
        </p:sp>
        <p:pic>
          <p:nvPicPr>
            <p:cNvPr id="7" name="Image 6" descr="temps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39952" y="5733256"/>
              <a:ext cx="716890" cy="91165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/>
            </a:r>
            <a:br>
              <a:rPr lang="fr-FR" dirty="0" smtClean="0">
                <a:solidFill>
                  <a:schemeClr val="tx1"/>
                </a:solidFill>
              </a:rPr>
            </a:br>
            <a:r>
              <a:rPr lang="fr-FR" dirty="0" smtClean="0">
                <a:solidFill>
                  <a:schemeClr val="tx1"/>
                </a:solidFill>
              </a:rPr>
              <a:t>Pourquoi maîtriser les codes socioculturels?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/>
            <a:r>
              <a:rPr lang="fr-FR" dirty="0" smtClean="0"/>
              <a:t>Qu’est-ce qu’un code socioculturel?</a:t>
            </a:r>
            <a:endParaRPr lang="fr-FR" dirty="0"/>
          </a:p>
        </p:txBody>
      </p:sp>
      <p:pic>
        <p:nvPicPr>
          <p:cNvPr id="6" name="Image 5" descr="diversité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4005064"/>
            <a:ext cx="1804111" cy="1646834"/>
          </a:xfrm>
          <a:prstGeom prst="rect">
            <a:avLst/>
          </a:prstGeom>
        </p:spPr>
      </p:pic>
      <p:pic>
        <p:nvPicPr>
          <p:cNvPr id="7" name="Image 6" descr="accolade.WMF"/>
          <p:cNvPicPr>
            <a:picLocks noChangeAspect="1"/>
          </p:cNvPicPr>
          <p:nvPr/>
        </p:nvPicPr>
        <p:blipFill>
          <a:blip r:embed="rId3" cstate="print"/>
          <a:srcRect l="7875" t="19687" r="13376"/>
          <a:stretch>
            <a:fillRect/>
          </a:stretch>
        </p:blipFill>
        <p:spPr>
          <a:xfrm>
            <a:off x="899592" y="4077072"/>
            <a:ext cx="1440160" cy="1468760"/>
          </a:xfrm>
          <a:prstGeom prst="rect">
            <a:avLst/>
          </a:prstGeom>
        </p:spPr>
      </p:pic>
      <p:pic>
        <p:nvPicPr>
          <p:cNvPr id="8" name="Image 7" descr="bise.WMF"/>
          <p:cNvPicPr>
            <a:picLocks noChangeAspect="1"/>
          </p:cNvPicPr>
          <p:nvPr/>
        </p:nvPicPr>
        <p:blipFill>
          <a:blip r:embed="rId4" cstate="print"/>
          <a:srcRect r="13146"/>
          <a:stretch>
            <a:fillRect/>
          </a:stretch>
        </p:blipFill>
        <p:spPr>
          <a:xfrm>
            <a:off x="3707904" y="2204864"/>
            <a:ext cx="1368152" cy="1523501"/>
          </a:xfrm>
          <a:prstGeom prst="rect">
            <a:avLst/>
          </a:prstGeom>
        </p:spPr>
      </p:pic>
      <p:pic>
        <p:nvPicPr>
          <p:cNvPr id="9" name="Image 8" descr="poignée de main diversité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5085184"/>
            <a:ext cx="1847850" cy="1419225"/>
          </a:xfrm>
          <a:prstGeom prst="rect">
            <a:avLst/>
          </a:prstGeom>
        </p:spPr>
      </p:pic>
      <p:sp>
        <p:nvSpPr>
          <p:cNvPr id="12" name="Rectangle à coins arrondis 11"/>
          <p:cNvSpPr/>
          <p:nvPr/>
        </p:nvSpPr>
        <p:spPr>
          <a:xfrm>
            <a:off x="395536" y="1484784"/>
            <a:ext cx="2664296" cy="14904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Habitudes communes à l’ensemble des membres d’une société</a:t>
            </a:r>
            <a:endParaRPr lang="fr-FR" dirty="0"/>
          </a:p>
        </p:txBody>
      </p:sp>
      <p:sp>
        <p:nvSpPr>
          <p:cNvPr id="13" name="Cadre 12"/>
          <p:cNvSpPr/>
          <p:nvPr/>
        </p:nvSpPr>
        <p:spPr>
          <a:xfrm>
            <a:off x="5724128" y="1412776"/>
            <a:ext cx="2664296" cy="149046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Les codes sont différents dans tous les pays!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4" name="Flèche angle droit à deux pointes 13"/>
          <p:cNvSpPr/>
          <p:nvPr/>
        </p:nvSpPr>
        <p:spPr>
          <a:xfrm rot="10800000">
            <a:off x="1835696" y="2924944"/>
            <a:ext cx="1800200" cy="936104"/>
          </a:xfrm>
          <a:prstGeom prst="leftUpArrow">
            <a:avLst>
              <a:gd name="adj1" fmla="val 12958"/>
              <a:gd name="adj2" fmla="val 20349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angle droit à deux pointes 14"/>
          <p:cNvSpPr/>
          <p:nvPr/>
        </p:nvSpPr>
        <p:spPr>
          <a:xfrm rot="16720255">
            <a:off x="5652120" y="3068960"/>
            <a:ext cx="1728192" cy="1656184"/>
          </a:xfrm>
          <a:prstGeom prst="leftUpArrow">
            <a:avLst>
              <a:gd name="adj1" fmla="val 7291"/>
              <a:gd name="adj2" fmla="val 13056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angle droit à deux pointes 15"/>
          <p:cNvSpPr/>
          <p:nvPr/>
        </p:nvSpPr>
        <p:spPr>
          <a:xfrm rot="1765242">
            <a:off x="2443939" y="5628458"/>
            <a:ext cx="2811881" cy="576064"/>
          </a:xfrm>
          <a:prstGeom prst="leftUpArrow">
            <a:avLst>
              <a:gd name="adj1" fmla="val 21078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251520" y="6021288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Exemple</a:t>
            </a:r>
            <a:r>
              <a:rPr lang="fr-FR" dirty="0" smtClean="0"/>
              <a:t> : saluer à travers le monde…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Pourquoi est-ce important?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39952" y="1600200"/>
            <a:ext cx="3784848" cy="146876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 De l’attention d’un interlocuteur est captée par l’apparence</a:t>
            </a:r>
          </a:p>
          <a:p>
            <a:endParaRPr lang="fr-FR" dirty="0" smtClean="0"/>
          </a:p>
          <a:p>
            <a:pPr>
              <a:buNone/>
            </a:pPr>
            <a:endParaRPr lang="fr-FR" dirty="0" smtClean="0"/>
          </a:p>
        </p:txBody>
      </p:sp>
      <p:pic>
        <p:nvPicPr>
          <p:cNvPr id="4" name="Image 3" descr="observer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3068960"/>
            <a:ext cx="3576410" cy="3479604"/>
          </a:xfrm>
          <a:prstGeom prst="rect">
            <a:avLst/>
          </a:prstGeom>
        </p:spPr>
      </p:pic>
      <p:sp>
        <p:nvSpPr>
          <p:cNvPr id="5" name="Explosion 1 4"/>
          <p:cNvSpPr/>
          <p:nvPr/>
        </p:nvSpPr>
        <p:spPr>
          <a:xfrm>
            <a:off x="2843808" y="1700808"/>
            <a:ext cx="1584176" cy="115212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55% </a:t>
            </a:r>
            <a:endParaRPr lang="fr-FR" sz="24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5364088" y="5085184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Au travail, je suis aussi jugé sur ma maîtrise des codes.</a:t>
            </a:r>
          </a:p>
          <a:p>
            <a:endParaRPr lang="fr-FR" dirty="0"/>
          </a:p>
        </p:txBody>
      </p:sp>
      <p:pic>
        <p:nvPicPr>
          <p:cNvPr id="7" name="Image 6" descr="atten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3645024"/>
            <a:ext cx="1507624" cy="1507624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J’adapte mon apparence et mon comportement au marché du travail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 smtClean="0"/>
              <a:t>Discussion</a:t>
            </a:r>
            <a:endParaRPr lang="fr-FR" dirty="0"/>
          </a:p>
        </p:txBody>
      </p:sp>
      <p:pic>
        <p:nvPicPr>
          <p:cNvPr id="6" name="Image 5" descr="question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995936" y="3326199"/>
            <a:ext cx="4683507" cy="3343161"/>
          </a:xfrm>
          <a:prstGeom prst="rect">
            <a:avLst/>
          </a:prstGeom>
        </p:spPr>
      </p:pic>
      <p:sp>
        <p:nvSpPr>
          <p:cNvPr id="7" name="Pensées 6"/>
          <p:cNvSpPr/>
          <p:nvPr/>
        </p:nvSpPr>
        <p:spPr>
          <a:xfrm>
            <a:off x="179512" y="692696"/>
            <a:ext cx="4248472" cy="3384376"/>
          </a:xfrm>
          <a:prstGeom prst="cloudCallout">
            <a:avLst>
              <a:gd name="adj1" fmla="val 45530"/>
              <a:gd name="adj2" fmla="val 727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Une apparence qui respecte les codes socioculturels du travail, c’est quoi?</a:t>
            </a:r>
            <a:endParaRPr lang="fr-FR" sz="2400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…C’est soigner son apparence physique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457200" y="2636912"/>
            <a:ext cx="1800000" cy="604664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fr-FR" b="1" dirty="0" smtClean="0"/>
              <a:t>Hygiène</a:t>
            </a:r>
          </a:p>
          <a:p>
            <a:pPr algn="ctr">
              <a:buFont typeface="Wingdings" pitchFamily="2" charset="2"/>
              <a:buChar char="Ø"/>
            </a:pPr>
            <a:endParaRPr lang="fr-FR" dirty="0" smtClean="0"/>
          </a:p>
        </p:txBody>
      </p:sp>
      <p:pic>
        <p:nvPicPr>
          <p:cNvPr id="5" name="Image 4" descr="costume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3429000"/>
            <a:ext cx="587269" cy="2844000"/>
          </a:xfrm>
          <a:prstGeom prst="rect">
            <a:avLst/>
          </a:prstGeom>
        </p:spPr>
      </p:pic>
      <p:grpSp>
        <p:nvGrpSpPr>
          <p:cNvPr id="12" name="Groupe 11"/>
          <p:cNvGrpSpPr/>
          <p:nvPr/>
        </p:nvGrpSpPr>
        <p:grpSpPr>
          <a:xfrm>
            <a:off x="4139952" y="3717032"/>
            <a:ext cx="1584176" cy="2601799"/>
            <a:chOff x="5724128" y="3717032"/>
            <a:chExt cx="1584176" cy="2601799"/>
          </a:xfrm>
        </p:grpSpPr>
        <p:pic>
          <p:nvPicPr>
            <p:cNvPr id="6" name="Image 5" descr="jean.WM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44818" y="4869159"/>
              <a:ext cx="1044000" cy="1449672"/>
            </a:xfrm>
            <a:prstGeom prst="rect">
              <a:avLst/>
            </a:prstGeom>
          </p:spPr>
        </p:pic>
        <p:pic>
          <p:nvPicPr>
            <p:cNvPr id="7" name="Image 6" descr="t shirt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724128" y="3717032"/>
              <a:ext cx="1584176" cy="1368152"/>
            </a:xfrm>
            <a:prstGeom prst="rect">
              <a:avLst/>
            </a:prstGeom>
          </p:spPr>
        </p:pic>
      </p:grpSp>
      <p:sp>
        <p:nvSpPr>
          <p:cNvPr id="8" name="ZoneTexte 7"/>
          <p:cNvSpPr txBox="1"/>
          <p:nvPr/>
        </p:nvSpPr>
        <p:spPr>
          <a:xfrm>
            <a:off x="3707904" y="4725144"/>
            <a:ext cx="80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/>
              <a:t>OU</a:t>
            </a:r>
            <a:endParaRPr lang="fr-FR" sz="3200" b="1" dirty="0"/>
          </a:p>
        </p:txBody>
      </p:sp>
      <p:pic>
        <p:nvPicPr>
          <p:cNvPr id="10" name="Image 9" descr="baignoire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4581128"/>
            <a:ext cx="1656184" cy="1560702"/>
          </a:xfrm>
          <a:prstGeom prst="rect">
            <a:avLst/>
          </a:prstGeom>
        </p:spPr>
      </p:pic>
      <p:pic>
        <p:nvPicPr>
          <p:cNvPr id="11" name="Image 10" descr="observer.W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020272" y="1196752"/>
            <a:ext cx="1728192" cy="168141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595192" y="4725144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/>
              <a:t>?</a:t>
            </a:r>
            <a:endParaRPr lang="fr-FR" sz="3200" dirty="0"/>
          </a:p>
        </p:txBody>
      </p:sp>
      <p:sp>
        <p:nvSpPr>
          <p:cNvPr id="14" name="Espace réservé du contenu 3"/>
          <p:cNvSpPr txBox="1">
            <a:spLocks/>
          </p:cNvSpPr>
          <p:nvPr/>
        </p:nvSpPr>
        <p:spPr>
          <a:xfrm>
            <a:off x="2699792" y="2636912"/>
            <a:ext cx="1872208" cy="648072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Vêtements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Espace réservé du contenu 3"/>
          <p:cNvSpPr txBox="1">
            <a:spLocks/>
          </p:cNvSpPr>
          <p:nvPr/>
        </p:nvSpPr>
        <p:spPr>
          <a:xfrm>
            <a:off x="4932040" y="2636912"/>
            <a:ext cx="1800000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Posture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" name="Image 16" descr="bailler.WM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20094" y="4797152"/>
            <a:ext cx="1239180" cy="1598941"/>
          </a:xfrm>
          <a:prstGeom prst="rect">
            <a:avLst/>
          </a:prstGeom>
        </p:spPr>
      </p:pic>
      <p:pic>
        <p:nvPicPr>
          <p:cNvPr id="18" name="Image 17" descr="chewing gum.WM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7622584" y="3356992"/>
            <a:ext cx="1342371" cy="1699873"/>
          </a:xfrm>
          <a:prstGeom prst="rect">
            <a:avLst/>
          </a:prstGeom>
        </p:spPr>
      </p:pic>
      <p:pic>
        <p:nvPicPr>
          <p:cNvPr id="19" name="Image 18" descr="se moucher.WM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660232" y="3789040"/>
            <a:ext cx="1258167" cy="1567928"/>
          </a:xfrm>
          <a:prstGeom prst="rect">
            <a:avLst/>
          </a:prstGeom>
        </p:spPr>
      </p:pic>
      <p:sp>
        <p:nvSpPr>
          <p:cNvPr id="20" name="Multiplier 19"/>
          <p:cNvSpPr/>
          <p:nvPr/>
        </p:nvSpPr>
        <p:spPr>
          <a:xfrm>
            <a:off x="6372200" y="3861048"/>
            <a:ext cx="2483768" cy="2376264"/>
          </a:xfrm>
          <a:prstGeom prst="mathMultiply">
            <a:avLst>
              <a:gd name="adj1" fmla="val 8403"/>
            </a:avLst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space réservé du numéro de diapositive 2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8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 smtClean="0"/>
              <a:t>Discussion</a:t>
            </a:r>
            <a:endParaRPr lang="fr-FR" dirty="0"/>
          </a:p>
        </p:txBody>
      </p:sp>
      <p:pic>
        <p:nvPicPr>
          <p:cNvPr id="6" name="Image 5" descr="question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995936" y="3284984"/>
            <a:ext cx="4683507" cy="3343161"/>
          </a:xfrm>
          <a:prstGeom prst="rect">
            <a:avLst/>
          </a:prstGeom>
        </p:spPr>
      </p:pic>
      <p:sp>
        <p:nvSpPr>
          <p:cNvPr id="7" name="Pensées 6"/>
          <p:cNvSpPr/>
          <p:nvPr/>
        </p:nvSpPr>
        <p:spPr>
          <a:xfrm>
            <a:off x="179512" y="692696"/>
            <a:ext cx="4248472" cy="3384376"/>
          </a:xfrm>
          <a:prstGeom prst="cloudCallout">
            <a:avLst>
              <a:gd name="adj1" fmla="val 45530"/>
              <a:gd name="adj2" fmla="val 727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Quels sont les bons comportements à adopter au travail?</a:t>
            </a:r>
            <a:endParaRPr lang="fr-FR" sz="2400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lnDef>
      <a:spPr>
        <a:ln w="31750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1279</TotalTime>
  <Words>375</Words>
  <Application>Microsoft Office PowerPoint</Application>
  <PresentationFormat>Affichage à l'écran (4:3)</PresentationFormat>
  <Paragraphs>113</Paragraphs>
  <Slides>19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0" baseType="lpstr">
      <vt:lpstr>Oriel</vt:lpstr>
      <vt:lpstr>  Je connais les codes socioculturels en entreprise</vt:lpstr>
      <vt:lpstr>Déroulement de l’atelier</vt:lpstr>
      <vt:lpstr> Pourquoi maîtriser les codes socioculturels?</vt:lpstr>
      <vt:lpstr>Qu’est-ce qu’un code socioculturel?</vt:lpstr>
      <vt:lpstr>Pourquoi est-ce important?</vt:lpstr>
      <vt:lpstr>J’adapte mon apparence et mon comportement au marché du travail</vt:lpstr>
      <vt:lpstr>Discussion</vt:lpstr>
      <vt:lpstr>…C’est soigner son apparence physique</vt:lpstr>
      <vt:lpstr>Discussion</vt:lpstr>
      <vt:lpstr>Avoir un comportement adapté</vt:lpstr>
      <vt:lpstr>Des conseils pour arriver à l’heure</vt:lpstr>
      <vt:lpstr>Que faire en cas d’absence?</vt:lpstr>
      <vt:lpstr>J’ai de bonnes relations de travail</vt:lpstr>
      <vt:lpstr>Discussion</vt:lpstr>
      <vt:lpstr>Avec mes collègues</vt:lpstr>
      <vt:lpstr>Les distances</vt:lpstr>
      <vt:lpstr>Discussion</vt:lpstr>
      <vt:lpstr>Respecter la hiérarchie</vt:lpstr>
      <vt:lpstr>Merci pour votre participation!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Bienvenue</dc:title>
  <cp:lastModifiedBy>abouvier</cp:lastModifiedBy>
  <cp:revision>141</cp:revision>
  <dcterms:modified xsi:type="dcterms:W3CDTF">2012-12-05T13:41:58Z</dcterms:modified>
</cp:coreProperties>
</file>