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6" r:id="rId8"/>
    <p:sldId id="264" r:id="rId9"/>
    <p:sldId id="267" r:id="rId10"/>
    <p:sldId id="265" r:id="rId11"/>
    <p:sldId id="268" r:id="rId12"/>
    <p:sldId id="262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Ellipse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22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4E6BCB-BF0F-4EA6-A505-BCE321117140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3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BE7CBA-D2DB-4ED1-9FE1-544EAEC3084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AC76E-1F13-4DED-A4E9-825FE34AD8F7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D7916-E14D-496E-8A9F-484F33A7781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CD6CF-43BC-4998-AF6B-CB5B23891B28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3B73EB-7FD3-4714-B4A2-2C775A4A624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4E14C46-8B8D-4A3B-B61D-08E902204E58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A4184E1-3291-4889-B266-D8359D99520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Ellipse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Ellipse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Ellipse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BE72F1-9056-42EB-BB7F-738658DA19F5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5C45A-F4F5-490A-8D06-EBE17F6213E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E952E-7471-4F59-80F2-1E38C21EF631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1DB9C-0BD6-4D5C-94C1-E7F6B2D9C4D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DF62B-D1F2-4587-91C7-9EC7A4B52205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C9D88E-38EE-4CDB-8494-62CCFC0290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7D3EC82-499F-4678-9357-A55A4716E7B9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4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64E8EEB-7820-4EAF-9F7C-B2763C39503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3A8C6-AF27-419A-9436-8C9ECD93352D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33F97-F48A-49CA-8B5D-46398A3235E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6" name="Connecteur droit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C13051F-8673-4BE0-BD19-FC29E135A65B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85BEE66-9893-45C0-90F3-10E12638E23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4D7742B-FC0E-4F2C-B3B7-19F36E247D16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68D3BF9-A8E8-4048-83ED-800A563F5DA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028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26947812-12A6-4CB9-BB57-E44292E4E707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AC2344F9-A7D3-4D3A-9207-46ABF994DC5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14" r:id="rId4"/>
    <p:sldLayoutId id="2147483815" r:id="rId5"/>
    <p:sldLayoutId id="2147483822" r:id="rId6"/>
    <p:sldLayoutId id="2147483816" r:id="rId7"/>
    <p:sldLayoutId id="2147483823" r:id="rId8"/>
    <p:sldLayoutId id="2147483824" r:id="rId9"/>
    <p:sldLayoutId id="2147483817" r:id="rId10"/>
    <p:sldLayoutId id="214748381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268EA8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ADCEDC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EAABAC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ous-titre 2"/>
          <p:cNvSpPr>
            <a:spLocks noGrp="1"/>
          </p:cNvSpPr>
          <p:nvPr>
            <p:ph type="subTitle" idx="1"/>
          </p:nvPr>
        </p:nvSpPr>
        <p:spPr>
          <a:xfrm>
            <a:off x="2268538" y="4652963"/>
            <a:ext cx="6462712" cy="13716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fr-FR" sz="2800" smtClean="0"/>
              <a:t>J’ACHÈTE MON LOGEMENT</a:t>
            </a:r>
            <a:r>
              <a:rPr lang="fr-FR" sz="2400" smtClean="0"/>
              <a:t> </a:t>
            </a:r>
          </a:p>
        </p:txBody>
      </p:sp>
      <p:pic>
        <p:nvPicPr>
          <p:cNvPr id="8195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4529138" y="646113"/>
            <a:ext cx="4083050" cy="358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/>
        </p:nvSpPr>
        <p:spPr>
          <a:xfrm>
            <a:off x="1619250" y="620713"/>
            <a:ext cx="3889375" cy="94138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5400" dirty="0" smtClean="0"/>
              <a:t>Quiz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425825" y="5827713"/>
            <a:ext cx="2365375" cy="72072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quiz a été élaboré dans le cadre du projet national Reloref qui bénéficie du soutien du :</a:t>
            </a:r>
            <a:endParaRPr lang="fr-FR" sz="1000" dirty="0"/>
          </a:p>
        </p:txBody>
      </p:sp>
      <p:pic>
        <p:nvPicPr>
          <p:cNvPr id="8198" name="Image 6" descr="Visuel-Reloref.png"/>
          <p:cNvPicPr>
            <a:picLocks noChangeAspect="1"/>
          </p:cNvPicPr>
          <p:nvPr/>
        </p:nvPicPr>
        <p:blipFill>
          <a:blip r:embed="rId3"/>
          <a:srcRect l="14400" t="14532" r="15099" b="20116"/>
          <a:stretch>
            <a:fillRect/>
          </a:stretch>
        </p:blipFill>
        <p:spPr bwMode="auto">
          <a:xfrm>
            <a:off x="215900" y="5638800"/>
            <a:ext cx="15843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Image 7" descr="FTDA-DIE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6550" y="238125"/>
            <a:ext cx="129698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Image 8" descr="Logos-partenaires-Reloref.png"/>
          <p:cNvPicPr>
            <a:picLocks noChangeAspect="1"/>
          </p:cNvPicPr>
          <p:nvPr/>
        </p:nvPicPr>
        <p:blipFill>
          <a:blip r:embed="rId5"/>
          <a:srcRect r="40259"/>
          <a:stretch>
            <a:fillRect/>
          </a:stretch>
        </p:blipFill>
        <p:spPr bwMode="auto">
          <a:xfrm>
            <a:off x="6696075" y="5638800"/>
            <a:ext cx="22320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5</a:t>
            </a:r>
          </a:p>
        </p:txBody>
      </p:sp>
      <p:sp>
        <p:nvSpPr>
          <p:cNvPr id="1741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 dispositif particulier est financé par le PSLA?</a:t>
            </a:r>
          </a:p>
        </p:txBody>
      </p:sp>
      <p:pic>
        <p:nvPicPr>
          <p:cNvPr id="1741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5</a:t>
            </a:r>
          </a:p>
        </p:txBody>
      </p:sp>
      <p:sp>
        <p:nvSpPr>
          <p:cNvPr id="1843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PSLA signifie Prêt Social de Location Accession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La location-accession permet à une personne d’acheter son logement après l’avoir loué pendant une période déterminée.</a:t>
            </a:r>
          </a:p>
        </p:txBody>
      </p:sp>
      <p:pic>
        <p:nvPicPr>
          <p:cNvPr id="1843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6</a:t>
            </a:r>
          </a:p>
        </p:txBody>
      </p:sp>
      <p:sp>
        <p:nvSpPr>
          <p:cNvPr id="1945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b="1" u="sng" smtClean="0"/>
              <a:t>Parmi ces éléments lesquels constituent des frais annexes: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taxe foncière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frais de notaire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ouverture d’un dossier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taxe d’habitation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frais de notaire</a:t>
            </a:r>
          </a:p>
        </p:txBody>
      </p:sp>
      <p:pic>
        <p:nvPicPr>
          <p:cNvPr id="1946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6</a:t>
            </a:r>
          </a:p>
        </p:txBody>
      </p:sp>
      <p:sp>
        <p:nvSpPr>
          <p:cNvPr id="2048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Tous!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Il est important de bien prendre en compte les frais annexes dans le calcul de ses échéances pour éviter de futures difficultés financières.</a:t>
            </a:r>
          </a:p>
        </p:txBody>
      </p:sp>
      <p:pic>
        <p:nvPicPr>
          <p:cNvPr id="2048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</a:p>
        </p:txBody>
      </p:sp>
      <p:sp>
        <p:nvSpPr>
          <p:cNvPr id="2150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Action logement n’aide que les locataires.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FAUX?</a:t>
            </a:r>
          </a:p>
        </p:txBody>
      </p:sp>
      <p:pic>
        <p:nvPicPr>
          <p:cNvPr id="2150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7</a:t>
            </a:r>
          </a:p>
        </p:txBody>
      </p:sp>
      <p:sp>
        <p:nvSpPr>
          <p:cNvPr id="2253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Action logement aide également les accédants,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dans le neuf et dans l’ancien.</a:t>
            </a:r>
          </a:p>
          <a:p>
            <a:pPr lvl="2" algn="ctr" eaLnBrk="1" hangingPunct="1">
              <a:buFont typeface="Wingdings" pitchFamily="2" charset="2"/>
              <a:buNone/>
            </a:pPr>
            <a:endParaRPr lang="fr-FR" smtClean="0"/>
          </a:p>
        </p:txBody>
      </p:sp>
      <p:pic>
        <p:nvPicPr>
          <p:cNvPr id="2253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</a:p>
        </p:txBody>
      </p:sp>
      <p:sp>
        <p:nvSpPr>
          <p:cNvPr id="2355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Qu’est-ce qu’un logement neuf?</a:t>
            </a:r>
          </a:p>
        </p:txBody>
      </p:sp>
      <p:pic>
        <p:nvPicPr>
          <p:cNvPr id="2355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8</a:t>
            </a:r>
          </a:p>
        </p:txBody>
      </p:sp>
      <p:sp>
        <p:nvSpPr>
          <p:cNvPr id="2457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Un logement dont la construction date de moins de cinq ans et qui n’a pas fait l'objet d'une vente.</a:t>
            </a:r>
          </a:p>
        </p:txBody>
      </p:sp>
      <p:pic>
        <p:nvPicPr>
          <p:cNvPr id="2458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</a:p>
        </p:txBody>
      </p:sp>
      <p:sp>
        <p:nvSpPr>
          <p:cNvPr id="2560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souhaite faire un emprunt, qui peut me renseigner?</a:t>
            </a:r>
          </a:p>
        </p:txBody>
      </p:sp>
      <p:pic>
        <p:nvPicPr>
          <p:cNvPr id="2560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9</a:t>
            </a:r>
          </a:p>
        </p:txBody>
      </p:sp>
      <p:sp>
        <p:nvSpPr>
          <p:cNvPr id="2662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/>
            <a:r>
              <a:rPr lang="fr-FR" smtClean="0"/>
              <a:t>L’ADIL </a:t>
            </a:r>
            <a:r>
              <a:rPr lang="fr-FR" sz="1800" smtClean="0"/>
              <a:t>(Agence départementale d’information sur le logement)</a:t>
            </a:r>
          </a:p>
          <a:p>
            <a:pPr algn="ctr" eaLnBrk="1" hangingPunct="1"/>
            <a:r>
              <a:rPr lang="fr-FR" smtClean="0"/>
              <a:t>La préfecture</a:t>
            </a:r>
          </a:p>
          <a:p>
            <a:pPr algn="ctr" eaLnBrk="1" hangingPunct="1"/>
            <a:r>
              <a:rPr lang="fr-FR" smtClean="0"/>
              <a:t>Les mairies</a:t>
            </a:r>
          </a:p>
          <a:p>
            <a:pPr algn="ctr" eaLnBrk="1" hangingPunct="1"/>
            <a:r>
              <a:rPr lang="fr-FR" smtClean="0"/>
              <a:t>Les CIL (sur l’Action Logement)</a:t>
            </a:r>
          </a:p>
          <a:p>
            <a:pPr algn="ctr" eaLnBrk="1" hangingPunct="1"/>
            <a:r>
              <a:rPr lang="fr-FR" smtClean="0"/>
              <a:t>Les opérateurs de logement social (PSLA)</a:t>
            </a:r>
          </a:p>
        </p:txBody>
      </p:sp>
      <p:pic>
        <p:nvPicPr>
          <p:cNvPr id="2662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 </a:t>
            </a:r>
          </a:p>
        </p:txBody>
      </p:sp>
      <p:sp>
        <p:nvSpPr>
          <p:cNvPr id="921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Est-il possible de négocier le coût d’un prêt?</a:t>
            </a:r>
          </a:p>
        </p:txBody>
      </p:sp>
      <p:pic>
        <p:nvPicPr>
          <p:cNvPr id="922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</a:p>
        </p:txBody>
      </p:sp>
      <p:sp>
        <p:nvSpPr>
          <p:cNvPr id="2765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veux acheter un logement ancien, puis-je obtenir:</a:t>
            </a:r>
          </a:p>
          <a:p>
            <a:pPr lvl="1" eaLnBrk="1" hangingPunct="1"/>
            <a:r>
              <a:rPr lang="fr-FR" smtClean="0"/>
              <a:t>Un PTZ+?</a:t>
            </a:r>
          </a:p>
          <a:p>
            <a:pPr lvl="1" eaLnBrk="1" hangingPunct="1"/>
            <a:r>
              <a:rPr lang="fr-FR" smtClean="0"/>
              <a:t>Un PAS?</a:t>
            </a:r>
          </a:p>
          <a:p>
            <a:pPr lvl="1" eaLnBrk="1" hangingPunct="1"/>
            <a:r>
              <a:rPr lang="fr-FR" smtClean="0"/>
              <a:t>Un PSLA?</a:t>
            </a:r>
          </a:p>
          <a:p>
            <a:pPr lvl="1" eaLnBrk="1" hangingPunct="1"/>
            <a:r>
              <a:rPr lang="fr-FR" smtClean="0"/>
              <a:t>Une aide d’Action logement</a:t>
            </a:r>
          </a:p>
          <a:p>
            <a:pPr eaLnBrk="1" hangingPunct="1"/>
            <a:endParaRPr lang="fr-FR" smtClean="0"/>
          </a:p>
        </p:txBody>
      </p:sp>
      <p:pic>
        <p:nvPicPr>
          <p:cNvPr id="2765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10</a:t>
            </a:r>
          </a:p>
        </p:txBody>
      </p:sp>
      <p:sp>
        <p:nvSpPr>
          <p:cNvPr id="2867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lvl="1" eaLnBrk="1" hangingPunct="1"/>
            <a:r>
              <a:rPr lang="fr-FR" smtClean="0"/>
              <a:t>PTZ+			NON, sauf logement social</a:t>
            </a:r>
          </a:p>
          <a:p>
            <a:pPr lvl="1" eaLnBrk="1" hangingPunct="1"/>
            <a:endParaRPr lang="fr-FR" smtClean="0"/>
          </a:p>
          <a:p>
            <a:pPr lvl="1" eaLnBrk="1" hangingPunct="1"/>
            <a:r>
              <a:rPr lang="fr-FR" smtClean="0"/>
              <a:t>PAS			OUI</a:t>
            </a:r>
          </a:p>
          <a:p>
            <a:pPr lvl="1" eaLnBrk="1" hangingPunct="1"/>
            <a:endParaRPr lang="fr-FR" smtClean="0"/>
          </a:p>
          <a:p>
            <a:pPr lvl="1" eaLnBrk="1" hangingPunct="1"/>
            <a:r>
              <a:rPr lang="fr-FR" smtClean="0"/>
              <a:t>PSLA			OUI</a:t>
            </a:r>
          </a:p>
          <a:p>
            <a:pPr lvl="1" eaLnBrk="1" hangingPunct="1"/>
            <a:endParaRPr lang="fr-FR" smtClean="0"/>
          </a:p>
          <a:p>
            <a:pPr lvl="1" eaLnBrk="1" hangingPunct="1"/>
            <a:r>
              <a:rPr lang="fr-FR" smtClean="0"/>
              <a:t>Action logement       	OUI</a:t>
            </a:r>
          </a:p>
        </p:txBody>
      </p:sp>
      <p:pic>
        <p:nvPicPr>
          <p:cNvPr id="2867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</a:t>
            </a:r>
          </a:p>
        </p:txBody>
      </p:sp>
      <p:sp>
        <p:nvSpPr>
          <p:cNvPr id="10243" name="Espace réservé du contenu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Oui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Cela est fortement recommandé.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Arguments à mettre en avant : CDI, stabilité familiale, apport personnel.</a:t>
            </a:r>
          </a:p>
        </p:txBody>
      </p:sp>
      <p:pic>
        <p:nvPicPr>
          <p:cNvPr id="1024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</a:p>
        </p:txBody>
      </p:sp>
      <p:sp>
        <p:nvSpPr>
          <p:cNvPr id="1126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 PTZ+ permet-il de financer la totalité d’un projet?</a:t>
            </a:r>
          </a:p>
        </p:txBody>
      </p:sp>
      <p:pic>
        <p:nvPicPr>
          <p:cNvPr id="1126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rtlCol="0" anchor="ctr"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fr-FR" dirty="0" smtClean="0"/>
              <a:t>NON</a:t>
            </a:r>
          </a:p>
          <a:p>
            <a:pPr algn="ctr" eaLnBrk="1" hangingPunct="1">
              <a:defRPr/>
            </a:pPr>
            <a:endParaRPr lang="fr-FR" dirty="0" smtClean="0"/>
          </a:p>
          <a:p>
            <a:pPr algn="ctr" eaLnBrk="1" hangingPunct="1">
              <a:buFont typeface="Arial" pitchFamily="34" charset="0"/>
              <a:buNone/>
              <a:defRPr/>
            </a:pPr>
            <a:r>
              <a:rPr lang="fr-FR" dirty="0" smtClean="0"/>
              <a:t>Ce prêt à taux zéro ne finance qu’une partie du logement, en fonction de sa localisation, de ses performances énergétiques et des revenus du ménage.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</p:txBody>
      </p:sp>
      <p:pic>
        <p:nvPicPr>
          <p:cNvPr id="1229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</a:p>
        </p:txBody>
      </p:sp>
      <p:sp>
        <p:nvSpPr>
          <p:cNvPr id="1331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Avoir un apport personnel augmente le prix d’un emprunt. 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FAUX?</a:t>
            </a:r>
          </a:p>
        </p:txBody>
      </p:sp>
      <p:pic>
        <p:nvPicPr>
          <p:cNvPr id="1331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3</a:t>
            </a:r>
          </a:p>
        </p:txBody>
      </p:sp>
      <p:sp>
        <p:nvSpPr>
          <p:cNvPr id="1433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Il diminue la durée de l’emprunt et donc des intérêts à payer.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Il permet de négocier de meilleures conditions d’emprunt.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</p:txBody>
      </p:sp>
      <p:pic>
        <p:nvPicPr>
          <p:cNvPr id="1434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</a:p>
        </p:txBody>
      </p:sp>
      <p:sp>
        <p:nvSpPr>
          <p:cNvPr id="1536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Être en CDI et marié facilite l’obtention d’un emprunt.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FAUX?</a:t>
            </a:r>
          </a:p>
          <a:p>
            <a:pPr algn="ctr" eaLnBrk="1" hangingPunct="1"/>
            <a:endParaRPr lang="fr-FR" smtClean="0"/>
          </a:p>
        </p:txBody>
      </p:sp>
      <p:pic>
        <p:nvPicPr>
          <p:cNvPr id="1536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4</a:t>
            </a:r>
          </a:p>
        </p:txBody>
      </p:sp>
      <p:sp>
        <p:nvSpPr>
          <p:cNvPr id="1638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</a:t>
            </a:r>
          </a:p>
          <a:p>
            <a:pPr algn="ctr" eaLnBrk="1" hangingPunct="1"/>
            <a:endParaRPr lang="fr-FR" smtClean="0"/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Toutes les preuves de stabilité financière encouragent les banques à faire confiance à l’emprunteur.</a:t>
            </a:r>
          </a:p>
        </p:txBody>
      </p:sp>
      <p:pic>
        <p:nvPicPr>
          <p:cNvPr id="1638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Rotond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74</TotalTime>
  <Words>396</Words>
  <Application>Microsoft Office PowerPoint</Application>
  <PresentationFormat>Affichage à l'écran (4:3)</PresentationFormat>
  <Paragraphs>90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Century Schoolbook</vt:lpstr>
      <vt:lpstr>Wingdings</vt:lpstr>
      <vt:lpstr>Wingdings 2</vt:lpstr>
      <vt:lpstr>Calibri</vt:lpstr>
      <vt:lpstr>Oriel</vt:lpstr>
      <vt:lpstr>Diapositive 1</vt:lpstr>
      <vt:lpstr>Question 1 </vt:lpstr>
      <vt:lpstr>Réponse 1</vt:lpstr>
      <vt:lpstr>Question 2</vt:lpstr>
      <vt:lpstr>Réponse 2</vt:lpstr>
      <vt:lpstr>Question 3</vt:lpstr>
      <vt:lpstr>Réponse 3</vt:lpstr>
      <vt:lpstr>Question 4</vt:lpstr>
      <vt:lpstr>Réponse 4</vt:lpstr>
      <vt:lpstr>Question 5</vt:lpstr>
      <vt:lpstr>Réponse 5</vt:lpstr>
      <vt:lpstr>Question 6</vt:lpstr>
      <vt:lpstr>Réponse 6</vt:lpstr>
      <vt:lpstr>Question 7</vt:lpstr>
      <vt:lpstr>Réponse 7</vt:lpstr>
      <vt:lpstr>Question 8</vt:lpstr>
      <vt:lpstr>Réponse 8</vt:lpstr>
      <vt:lpstr>Question 9</vt:lpstr>
      <vt:lpstr>Réponse 9</vt:lpstr>
      <vt:lpstr>Question 10</vt:lpstr>
      <vt:lpstr>Réponse 10</vt:lpstr>
    </vt:vector>
  </TitlesOfParts>
  <Company>France Terre d'Asile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Quizz</dc:title>
  <dc:creator>abouvier</dc:creator>
  <cp:lastModifiedBy>cledoux</cp:lastModifiedBy>
  <cp:revision>15</cp:revision>
  <dcterms:created xsi:type="dcterms:W3CDTF">2012-06-11T07:44:20Z</dcterms:created>
  <dcterms:modified xsi:type="dcterms:W3CDTF">2016-01-20T15:30:27Z</dcterms:modified>
</cp:coreProperties>
</file>