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72" r:id="rId2"/>
    <p:sldId id="273" r:id="rId3"/>
    <p:sldId id="256" r:id="rId4"/>
    <p:sldId id="257" r:id="rId5"/>
    <p:sldId id="258" r:id="rId6"/>
    <p:sldId id="259" r:id="rId7"/>
    <p:sldId id="275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7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mbourieu" initials="cc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0" autoAdjust="0"/>
    <p:restoredTop sz="94707" autoAdjust="0"/>
  </p:normalViewPr>
  <p:slideViewPr>
    <p:cSldViewPr>
      <p:cViewPr varScale="1">
        <p:scale>
          <a:sx n="84" d="100"/>
          <a:sy n="84" d="100"/>
        </p:scale>
        <p:origin x="-105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CF7A78-8403-472D-AA93-07DD7292858F}" type="datetimeFigureOut">
              <a:rPr lang="fr-FR" smtClean="0"/>
              <a:pPr/>
              <a:t>11/12/2012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451BA-3F73-4F85-9679-B5A002872405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ED9C676-7FEA-4A7F-A553-7852F519A31D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D1D752-CDA8-4200-8362-DDB932B37E1A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1AFDB-D122-4B58-92FE-F7DC698780E5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44883ED8-9727-4534-8271-23A14727E1AF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0B3CCDA0-D9CB-4C72-878B-7718BF520355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11726E-B844-4A1D-B828-3F0B472492D9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75D27-AF13-41E9-A710-88216771668B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36C52A-5DBE-4CC2-B638-55C1D068B600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8A48FA-E19C-45ED-9F88-5D50FB0EB7A5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6D14872-EAFE-4EDD-A842-E281EF898674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528C1A-2D53-4EC0-8A62-F296820AD902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9A46474-52A6-4E0F-8333-6B7BC08814A0}" type="datetime1">
              <a:rPr lang="fr-FR" smtClean="0"/>
              <a:pPr/>
              <a:t>11/12/2012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wmf"/><Relationship Id="rId3" Type="http://schemas.openxmlformats.org/officeDocument/2006/relationships/image" Target="../media/image24.wmf"/><Relationship Id="rId7" Type="http://schemas.openxmlformats.org/officeDocument/2006/relationships/image" Target="../media/image27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9.wmf"/><Relationship Id="rId10" Type="http://schemas.openxmlformats.org/officeDocument/2006/relationships/image" Target="../media/image30.wmf"/><Relationship Id="rId4" Type="http://schemas.openxmlformats.org/officeDocument/2006/relationships/image" Target="../media/image25.png"/><Relationship Id="rId9" Type="http://schemas.openxmlformats.org/officeDocument/2006/relationships/image" Target="../media/image29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wmf"/><Relationship Id="rId4" Type="http://schemas.openxmlformats.org/officeDocument/2006/relationships/image" Target="../media/image29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w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34.wmf"/><Relationship Id="rId7" Type="http://schemas.openxmlformats.org/officeDocument/2006/relationships/image" Target="../media/image9.wm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36.wmf"/><Relationship Id="rId4" Type="http://schemas.openxmlformats.org/officeDocument/2006/relationships/image" Target="../media/image35.png"/><Relationship Id="rId9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wmf"/><Relationship Id="rId5" Type="http://schemas.openxmlformats.org/officeDocument/2006/relationships/image" Target="../media/image39.wmf"/><Relationship Id="rId4" Type="http://schemas.openxmlformats.org/officeDocument/2006/relationships/image" Target="../media/image28.w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wmf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wmf"/><Relationship Id="rId5" Type="http://schemas.openxmlformats.org/officeDocument/2006/relationships/image" Target="../media/image5.wmf"/><Relationship Id="rId4" Type="http://schemas.openxmlformats.org/officeDocument/2006/relationships/image" Target="../media/image13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3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3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ous-titre 2"/>
          <p:cNvSpPr txBox="1">
            <a:spLocks/>
          </p:cNvSpPr>
          <p:nvPr/>
        </p:nvSpPr>
        <p:spPr>
          <a:xfrm>
            <a:off x="2339752" y="1340768"/>
            <a:ext cx="6400800" cy="7200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BIENVENUE À L’ATELIER LOGEMENT</a:t>
            </a:r>
            <a:endParaRPr kumimoji="0" lang="fr-FR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re 1"/>
          <p:cNvSpPr>
            <a:spLocks noGrp="1"/>
          </p:cNvSpPr>
          <p:nvPr>
            <p:ph type="ctrTitle"/>
          </p:nvPr>
        </p:nvSpPr>
        <p:spPr>
          <a:xfrm>
            <a:off x="2195736" y="3212976"/>
            <a:ext cx="6948264" cy="1470025"/>
          </a:xfrm>
        </p:spPr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Je connais les droits et les devoirs du locataire et du propriétaire</a:t>
            </a:r>
            <a:endParaRPr lang="fr-FR" sz="4800" dirty="0">
              <a:solidFill>
                <a:schemeClr val="tx1"/>
              </a:solidFill>
            </a:endParaRPr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à coins arrondis 20"/>
          <p:cNvSpPr/>
          <p:nvPr/>
        </p:nvSpPr>
        <p:spPr>
          <a:xfrm>
            <a:off x="611560" y="1628800"/>
            <a:ext cx="3240360" cy="2088232"/>
          </a:xfrm>
          <a:prstGeom prst="round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à coins arrondis 19"/>
          <p:cNvSpPr/>
          <p:nvPr/>
        </p:nvSpPr>
        <p:spPr>
          <a:xfrm>
            <a:off x="611560" y="4149080"/>
            <a:ext cx="5760640" cy="252028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Le propriétaire veut récupérer son logement</a:t>
            </a:r>
            <a:endParaRPr lang="fr-FR" dirty="0"/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204864"/>
            <a:ext cx="2603961" cy="16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 descr="interdit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63688" y="2636912"/>
            <a:ext cx="903427" cy="903427"/>
          </a:xfrm>
          <a:prstGeom prst="rect">
            <a:avLst/>
          </a:prstGeom>
        </p:spPr>
      </p:pic>
      <p:sp>
        <p:nvSpPr>
          <p:cNvPr id="6" name="ZoneTexte 5"/>
          <p:cNvSpPr txBox="1"/>
          <p:nvPr/>
        </p:nvSpPr>
        <p:spPr>
          <a:xfrm>
            <a:off x="755576" y="1772816"/>
            <a:ext cx="307468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Avant la fin du bail  </a:t>
            </a:r>
          </a:p>
          <a:p>
            <a:pPr algn="ctr"/>
            <a:r>
              <a:rPr lang="fr-FR" sz="2400" b="1" dirty="0" smtClean="0"/>
              <a:t>(3 ou 1 an)</a:t>
            </a:r>
          </a:p>
          <a:p>
            <a:endParaRPr lang="fr-FR" dirty="0"/>
          </a:p>
        </p:txBody>
      </p:sp>
      <p:sp>
        <p:nvSpPr>
          <p:cNvPr id="7" name="ZoneTexte 6"/>
          <p:cNvSpPr txBox="1"/>
          <p:nvPr/>
        </p:nvSpPr>
        <p:spPr>
          <a:xfrm>
            <a:off x="611560" y="4221088"/>
            <a:ext cx="6912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 smtClean="0"/>
              <a:t>Après la fin du bail, uniquement pour :  </a:t>
            </a:r>
          </a:p>
        </p:txBody>
      </p:sp>
      <p:pic>
        <p:nvPicPr>
          <p:cNvPr id="8" name="Image 7" descr="valeur travai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4725144"/>
            <a:ext cx="507504" cy="507504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1619672" y="4869160"/>
            <a:ext cx="44422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fr-FR" sz="2000" dirty="0" smtClean="0"/>
              <a:t>Occuper son logement (ou sa famille)</a:t>
            </a:r>
            <a:endParaRPr lang="fr-FR" sz="2000" dirty="0"/>
          </a:p>
        </p:txBody>
      </p:sp>
      <p:pic>
        <p:nvPicPr>
          <p:cNvPr id="12" name="Image 11" descr="valeur travai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5409220"/>
            <a:ext cx="507504" cy="507504"/>
          </a:xfrm>
          <a:prstGeom prst="rect">
            <a:avLst/>
          </a:prstGeom>
        </p:spPr>
      </p:pic>
      <p:sp>
        <p:nvSpPr>
          <p:cNvPr id="13" name="ZoneTexte 12"/>
          <p:cNvSpPr txBox="1"/>
          <p:nvPr/>
        </p:nvSpPr>
        <p:spPr>
          <a:xfrm>
            <a:off x="1619672" y="5488768"/>
            <a:ext cx="9976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fr-FR" sz="2000" dirty="0" smtClean="0"/>
              <a:t>Vendre</a:t>
            </a:r>
            <a:endParaRPr lang="fr-FR" sz="2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1619672" y="6169498"/>
            <a:ext cx="3302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fr-FR" sz="2000" dirty="0" smtClean="0"/>
              <a:t>Motif « sérieux et légitime »</a:t>
            </a:r>
            <a:endParaRPr lang="fr-FR" sz="2000" dirty="0"/>
          </a:p>
        </p:txBody>
      </p:sp>
      <p:pic>
        <p:nvPicPr>
          <p:cNvPr id="16" name="Image 15" descr="valeur travai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6093296"/>
            <a:ext cx="507504" cy="507504"/>
          </a:xfrm>
          <a:prstGeom prst="rect">
            <a:avLst/>
          </a:prstGeom>
        </p:spPr>
      </p:pic>
      <p:sp>
        <p:nvSpPr>
          <p:cNvPr id="17" name="Espace réservé du numéro de diapositive 1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pratique.fr/sites/default/files/articles/bail-loc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68961">
            <a:off x="7226921" y="269676"/>
            <a:ext cx="1596004" cy="1016475"/>
          </a:xfrm>
          <a:prstGeom prst="rect">
            <a:avLst/>
          </a:prstGeom>
          <a:noFill/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Un bail ne peut pas: 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5141168"/>
          </a:xfrm>
        </p:spPr>
        <p:txBody>
          <a:bodyPr anchor="ctr" anchorCtr="1"/>
          <a:lstStyle/>
          <a:p>
            <a:pPr lvl="0" algn="ctr">
              <a:buFont typeface="Wingdings" pitchFamily="2" charset="2"/>
              <a:buChar char="q"/>
            </a:pPr>
            <a:r>
              <a:rPr lang="fr-FR" dirty="0" smtClean="0"/>
              <a:t>Prévoir la résiliation du contrat pour une raison autre que le non-paiement;</a:t>
            </a:r>
          </a:p>
          <a:p>
            <a:pPr lvl="0" algn="ctr">
              <a:buFont typeface="Wingdings" pitchFamily="2" charset="2"/>
              <a:buChar char="q"/>
            </a:pPr>
            <a:r>
              <a:rPr lang="fr-FR" dirty="0" smtClean="0"/>
              <a:t>Imposer le prélèvement automatique du loyer ;</a:t>
            </a:r>
          </a:p>
          <a:p>
            <a:pPr lvl="0" algn="ctr">
              <a:buFont typeface="Wingdings" pitchFamily="2" charset="2"/>
              <a:buChar char="q"/>
            </a:pPr>
            <a:r>
              <a:rPr lang="fr-FR" dirty="0" smtClean="0"/>
              <a:t>Imposer une compagnie d’assurance ;</a:t>
            </a:r>
          </a:p>
          <a:p>
            <a:pPr lvl="0" algn="ctr">
              <a:buFont typeface="Wingdings" pitchFamily="2" charset="2"/>
              <a:buChar char="q"/>
            </a:pPr>
            <a:r>
              <a:rPr lang="fr-FR" dirty="0" smtClean="0"/>
              <a:t>Prévoir le paiement d’une amende en cas de non respect du contrat de location ou du règlement intérieur de l’immeuble ;</a:t>
            </a:r>
          </a:p>
          <a:p>
            <a:pPr lvl="0" algn="ctr">
              <a:buFont typeface="Wingdings" pitchFamily="2" charset="2"/>
              <a:buChar char="q"/>
            </a:pPr>
            <a:r>
              <a:rPr lang="fr-FR" dirty="0" smtClean="0"/>
              <a:t>Interdire une activité politique, syndicale, associative ou religieuse ;</a:t>
            </a:r>
          </a:p>
          <a:p>
            <a:pPr lvl="0" algn="ctr">
              <a:buFont typeface="Wingdings" pitchFamily="2" charset="2"/>
              <a:buChar char="q"/>
            </a:pPr>
            <a:r>
              <a:rPr lang="fr-FR" dirty="0" smtClean="0"/>
              <a:t>Facturer au locataire l’état des lieux d’entrée ;</a:t>
            </a:r>
          </a:p>
          <a:p>
            <a:pPr algn="ctr">
              <a:buFont typeface="Wingdings" pitchFamily="2" charset="2"/>
              <a:buChar char="q"/>
            </a:pPr>
            <a:r>
              <a:rPr lang="fr-FR" dirty="0" smtClean="0"/>
              <a:t>Interdire d’héberger</a:t>
            </a:r>
            <a:endParaRPr lang="fr-FR" dirty="0"/>
          </a:p>
        </p:txBody>
      </p:sp>
      <p:pic>
        <p:nvPicPr>
          <p:cNvPr id="4" name="Image 3" descr="interdit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88224" y="476672"/>
            <a:ext cx="903427" cy="903427"/>
          </a:xfrm>
          <a:prstGeom prst="rect">
            <a:avLst/>
          </a:prstGeom>
        </p:spPr>
      </p:pic>
      <p:pic>
        <p:nvPicPr>
          <p:cNvPr id="5" name="Image 4" descr="interdit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476672"/>
            <a:ext cx="903427" cy="903427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Vivre dans un logement :</a:t>
            </a:r>
            <a:br>
              <a:rPr lang="fr-FR" dirty="0" smtClean="0"/>
            </a:br>
            <a:r>
              <a:rPr lang="fr-FR" dirty="0" smtClean="0"/>
              <a:t>droits et devoirs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fr-FR" dirty="0" smtClean="0"/>
              <a:t>Payer : </a:t>
            </a:r>
          </a:p>
          <a:p>
            <a:pPr lvl="2">
              <a:buNone/>
            </a:pPr>
            <a:r>
              <a:rPr lang="fr-FR" dirty="0" smtClean="0"/>
              <a:t>Loyer et charges</a:t>
            </a:r>
          </a:p>
          <a:p>
            <a:pPr lvl="2">
              <a:buNone/>
            </a:pPr>
            <a:r>
              <a:rPr lang="fr-FR" dirty="0" smtClean="0"/>
              <a:t>Assurance habitation</a:t>
            </a:r>
          </a:p>
          <a:p>
            <a:pPr lvl="2">
              <a:buNone/>
            </a:pPr>
            <a:r>
              <a:rPr lang="fr-FR" dirty="0" smtClean="0"/>
              <a:t>Taxe d’habitation</a:t>
            </a:r>
          </a:p>
          <a:p>
            <a:endParaRPr lang="fr-FR" dirty="0" smtClean="0"/>
          </a:p>
          <a:p>
            <a:r>
              <a:rPr lang="fr-FR" dirty="0" smtClean="0"/>
              <a:t>Entretenir et réparer: </a:t>
            </a:r>
          </a:p>
          <a:p>
            <a:pPr lvl="2">
              <a:buNone/>
            </a:pPr>
            <a:r>
              <a:rPr lang="fr-FR" dirty="0" smtClean="0"/>
              <a:t>Pas de transformation sans accord</a:t>
            </a:r>
          </a:p>
          <a:p>
            <a:pPr lvl="2">
              <a:buNone/>
            </a:pPr>
            <a:r>
              <a:rPr lang="fr-FR" dirty="0" smtClean="0"/>
              <a:t>Ne pas dégrader, garder propre</a:t>
            </a:r>
          </a:p>
          <a:p>
            <a:pPr lvl="2">
              <a:buNone/>
            </a:pPr>
            <a:r>
              <a:rPr lang="fr-FR" dirty="0" smtClean="0"/>
              <a:t>Ne pas s’opposer aux réparations</a:t>
            </a:r>
          </a:p>
          <a:p>
            <a:pPr lvl="2">
              <a:buNone/>
            </a:pPr>
            <a:endParaRPr lang="fr-FR" dirty="0" smtClean="0"/>
          </a:p>
          <a:p>
            <a:r>
              <a:rPr lang="fr-FR" dirty="0" smtClean="0"/>
              <a:t>Utiliser: </a:t>
            </a:r>
          </a:p>
          <a:p>
            <a:pPr lvl="2">
              <a:buNone/>
            </a:pPr>
            <a:r>
              <a:rPr lang="fr-FR" dirty="0" smtClean="0"/>
              <a:t>Paisiblement</a:t>
            </a:r>
          </a:p>
          <a:p>
            <a:pPr lvl="2">
              <a:buNone/>
            </a:pPr>
            <a:r>
              <a:rPr lang="fr-FR" dirty="0" smtClean="0"/>
              <a:t>En tant que logement (pas un commerce)</a:t>
            </a:r>
          </a:p>
        </p:txBody>
      </p:sp>
      <p:pic>
        <p:nvPicPr>
          <p:cNvPr id="9" name="Image 8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3768" y="1340768"/>
            <a:ext cx="1296144" cy="867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Image 15" descr="facture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1700808"/>
            <a:ext cx="1508385" cy="140818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devoirs du locataire	</a:t>
            </a:r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6732240" y="836712"/>
            <a:ext cx="1296144" cy="936104"/>
            <a:chOff x="5436096" y="2636912"/>
            <a:chExt cx="3096344" cy="3168352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5984" r="8244" b="5501"/>
            <a:stretch>
              <a:fillRect/>
            </a:stretch>
          </p:blipFill>
          <p:spPr bwMode="auto">
            <a:xfrm>
              <a:off x="5436096" y="2636912"/>
              <a:ext cx="3096344" cy="3168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Image 7" descr="logement privé 2.WM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16216" y="4797152"/>
              <a:ext cx="920801" cy="759866"/>
            </a:xfrm>
            <a:prstGeom prst="rect">
              <a:avLst/>
            </a:prstGeom>
          </p:spPr>
        </p:pic>
      </p:grpSp>
      <p:pic>
        <p:nvPicPr>
          <p:cNvPr id="10" name="Image 9" descr="produits d'entretie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76056" y="3645024"/>
            <a:ext cx="1442594" cy="1430158"/>
          </a:xfrm>
          <a:prstGeom prst="rect">
            <a:avLst/>
          </a:prstGeom>
        </p:spPr>
      </p:pic>
      <p:pic>
        <p:nvPicPr>
          <p:cNvPr id="11" name="Image 10" descr="tournevis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0047118">
            <a:off x="6012160" y="3933056"/>
            <a:ext cx="1231032" cy="1231032"/>
          </a:xfrm>
          <a:prstGeom prst="rect">
            <a:avLst/>
          </a:prstGeom>
        </p:spPr>
      </p:pic>
      <p:pic>
        <p:nvPicPr>
          <p:cNvPr id="12" name="Image 11" descr="bruit interdit.WM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516216" y="5517232"/>
            <a:ext cx="1024134" cy="1028314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>
            <a:off x="6084168" y="1340768"/>
            <a:ext cx="2688416" cy="1847850"/>
            <a:chOff x="4988314" y="1280939"/>
            <a:chExt cx="2688416" cy="1847850"/>
          </a:xfrm>
        </p:grpSpPr>
        <p:pic>
          <p:nvPicPr>
            <p:cNvPr id="13" name="Image 12" descr="cadenas.WMF"/>
            <p:cNvPicPr>
              <a:picLocks noChangeAspect="1"/>
            </p:cNvPicPr>
            <p:nvPr/>
          </p:nvPicPr>
          <p:blipFill>
            <a:blip r:embed="rId9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988314" y="1280939"/>
              <a:ext cx="1409700" cy="1847850"/>
            </a:xfrm>
            <a:prstGeom prst="rect">
              <a:avLst/>
            </a:prstGeom>
          </p:spPr>
        </p:pic>
        <p:pic>
          <p:nvPicPr>
            <p:cNvPr id="14" name="Image 13" descr="question.WMF"/>
            <p:cNvPicPr>
              <a:picLocks noChangeAspect="1"/>
            </p:cNvPicPr>
            <p:nvPr/>
          </p:nvPicPr>
          <p:blipFill>
            <a:blip r:embed="rId10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508104" y="1556792"/>
              <a:ext cx="2168626" cy="1548000"/>
            </a:xfrm>
            <a:prstGeom prst="rect">
              <a:avLst/>
            </a:prstGeom>
          </p:spPr>
        </p:pic>
      </p:grpSp>
      <p:sp>
        <p:nvSpPr>
          <p:cNvPr id="17" name="Espace réservé du numéro de diapositive 1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e 6"/>
          <p:cNvGrpSpPr/>
          <p:nvPr/>
        </p:nvGrpSpPr>
        <p:grpSpPr>
          <a:xfrm>
            <a:off x="6732240" y="836712"/>
            <a:ext cx="1296144" cy="936104"/>
            <a:chOff x="5436096" y="2636912"/>
            <a:chExt cx="3096344" cy="3168352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5984" r="8244" b="5501"/>
            <a:stretch>
              <a:fillRect/>
            </a:stretch>
          </p:blipFill>
          <p:spPr bwMode="auto">
            <a:xfrm>
              <a:off x="5436096" y="2636912"/>
              <a:ext cx="3096344" cy="3168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Image 8" descr="logement privé 2.WM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516216" y="4797152"/>
              <a:ext cx="920801" cy="759866"/>
            </a:xfrm>
            <a:prstGeom prst="rect">
              <a:avLst/>
            </a:prstGeom>
          </p:spPr>
        </p:pic>
      </p:grp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devoirs du propriétaire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Louer un logement décent</a:t>
            </a:r>
          </a:p>
          <a:p>
            <a:r>
              <a:rPr lang="fr-FR" dirty="0" smtClean="0"/>
              <a:t>Faire les grosses réparations</a:t>
            </a:r>
          </a:p>
          <a:p>
            <a:r>
              <a:rPr lang="fr-FR" dirty="0" smtClean="0"/>
              <a:t>Laisser le locataire faire de petits travaux</a:t>
            </a:r>
          </a:p>
          <a:p>
            <a:r>
              <a:rPr lang="fr-FR" dirty="0" smtClean="0"/>
              <a:t>Ne pas imposer de visite aux locataires sauf durant le préavis</a:t>
            </a:r>
          </a:p>
          <a:p>
            <a:r>
              <a:rPr lang="fr-FR" dirty="0" smtClean="0"/>
              <a:t>Permettre une location paisible</a:t>
            </a:r>
          </a:p>
          <a:p>
            <a:endParaRPr lang="fr-FR" dirty="0"/>
          </a:p>
        </p:txBody>
      </p:sp>
      <p:grpSp>
        <p:nvGrpSpPr>
          <p:cNvPr id="4" name="Groupe 3"/>
          <p:cNvGrpSpPr/>
          <p:nvPr/>
        </p:nvGrpSpPr>
        <p:grpSpPr>
          <a:xfrm>
            <a:off x="6084168" y="1340768"/>
            <a:ext cx="2688416" cy="1847850"/>
            <a:chOff x="4988314" y="1280939"/>
            <a:chExt cx="2688416" cy="1847850"/>
          </a:xfrm>
        </p:grpSpPr>
        <p:pic>
          <p:nvPicPr>
            <p:cNvPr id="5" name="Image 4" descr="cadenas.WMF"/>
            <p:cNvPicPr>
              <a:picLocks noChangeAspect="1"/>
            </p:cNvPicPr>
            <p:nvPr/>
          </p:nvPicPr>
          <p:blipFill>
            <a:blip r:embed="rId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988314" y="1280939"/>
              <a:ext cx="1409700" cy="1847850"/>
            </a:xfrm>
            <a:prstGeom prst="rect">
              <a:avLst/>
            </a:prstGeom>
          </p:spPr>
        </p:pic>
        <p:pic>
          <p:nvPicPr>
            <p:cNvPr id="6" name="Image 5" descr="question.WM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508104" y="1556792"/>
              <a:ext cx="2168626" cy="1548000"/>
            </a:xfrm>
            <a:prstGeom prst="rect">
              <a:avLst/>
            </a:prstGeom>
          </p:spPr>
        </p:pic>
      </p:grpSp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ensées 14"/>
          <p:cNvSpPr/>
          <p:nvPr/>
        </p:nvSpPr>
        <p:spPr>
          <a:xfrm>
            <a:off x="1259632" y="0"/>
            <a:ext cx="5904656" cy="1916832"/>
          </a:xfrm>
          <a:prstGeom prst="cloudCallout">
            <a:avLst>
              <a:gd name="adj1" fmla="val -1714"/>
              <a:gd name="adj2" fmla="val 1537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b="1" dirty="0" smtClean="0">
                <a:solidFill>
                  <a:schemeClr val="bg1"/>
                </a:solidFill>
              </a:rPr>
              <a:t>Entretien et réparations :</a:t>
            </a:r>
            <a:br>
              <a:rPr lang="fr-FR" b="1" dirty="0" smtClean="0">
                <a:solidFill>
                  <a:schemeClr val="bg1"/>
                </a:solidFill>
              </a:rPr>
            </a:br>
            <a:r>
              <a:rPr lang="fr-FR" b="1" dirty="0" smtClean="0">
                <a:solidFill>
                  <a:schemeClr val="bg1"/>
                </a:solidFill>
              </a:rPr>
              <a:t>Qui est responsable?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0" y="2132856"/>
            <a:ext cx="4210276" cy="67667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dirty="0" smtClean="0"/>
              <a:t> </a:t>
            </a:r>
            <a:r>
              <a:rPr lang="fr-FR" sz="3200" dirty="0" smtClean="0"/>
              <a:t> </a:t>
            </a:r>
            <a:r>
              <a:rPr lang="fr-FR" sz="4000" dirty="0" smtClean="0"/>
              <a:t>Grosses </a:t>
            </a:r>
            <a:r>
              <a:rPr lang="fr-FR" dirty="0" smtClean="0"/>
              <a:t>réparations</a:t>
            </a:r>
            <a:endParaRPr lang="fr-FR" dirty="0"/>
          </a:p>
        </p:txBody>
      </p:sp>
      <p:sp>
        <p:nvSpPr>
          <p:cNvPr id="5" name="Flèche vers le bas 4"/>
          <p:cNvSpPr/>
          <p:nvPr/>
        </p:nvSpPr>
        <p:spPr>
          <a:xfrm>
            <a:off x="2051720" y="2824336"/>
            <a:ext cx="216024" cy="22322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space réservé du contenu 2"/>
          <p:cNvSpPr txBox="1">
            <a:spLocks/>
          </p:cNvSpPr>
          <p:nvPr/>
        </p:nvSpPr>
        <p:spPr>
          <a:xfrm>
            <a:off x="323528" y="5200600"/>
            <a:ext cx="3682752" cy="11807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tabLst/>
              <a:defRPr/>
            </a:pPr>
            <a:r>
              <a:rPr lang="fr-FR" sz="2400" dirty="0" smtClean="0"/>
              <a:t>Propriétaire</a:t>
            </a:r>
          </a:p>
        </p:txBody>
      </p:sp>
      <p:grpSp>
        <p:nvGrpSpPr>
          <p:cNvPr id="10" name="Groupe 9"/>
          <p:cNvGrpSpPr/>
          <p:nvPr/>
        </p:nvGrpSpPr>
        <p:grpSpPr>
          <a:xfrm>
            <a:off x="4499992" y="2276872"/>
            <a:ext cx="4258816" cy="4161656"/>
            <a:chOff x="4211960" y="1528192"/>
            <a:chExt cx="4258816" cy="4161656"/>
          </a:xfrm>
        </p:grpSpPr>
        <p:sp>
          <p:nvSpPr>
            <p:cNvPr id="4" name="Espace réservé du contenu 2"/>
            <p:cNvSpPr txBox="1">
              <a:spLocks/>
            </p:cNvSpPr>
            <p:nvPr/>
          </p:nvSpPr>
          <p:spPr>
            <a:xfrm>
              <a:off x="4788024" y="1528192"/>
              <a:ext cx="3682752" cy="1180728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274320" marR="0" lvl="0" indent="-274320" algn="l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tabLst/>
                <a:defRPr/>
              </a:pPr>
              <a:r>
                <a:rPr kumimoji="0" lang="fr-F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  </a:t>
              </a:r>
              <a:r>
                <a:rPr kumimoji="0" lang="fr-FR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Petites</a:t>
              </a:r>
              <a:r>
                <a:rPr kumimoji="0" lang="fr-FR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</a:t>
              </a:r>
              <a:r>
                <a:rPr kumimoji="0" lang="fr-FR" sz="2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réparations</a:t>
              </a:r>
              <a:endPara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lèche vers le bas 6"/>
            <p:cNvSpPr/>
            <p:nvPr/>
          </p:nvSpPr>
          <p:spPr>
            <a:xfrm>
              <a:off x="5940152" y="2060848"/>
              <a:ext cx="216024" cy="2232248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Espace réservé du contenu 2"/>
            <p:cNvSpPr txBox="1">
              <a:spLocks/>
            </p:cNvSpPr>
            <p:nvPr/>
          </p:nvSpPr>
          <p:spPr>
            <a:xfrm>
              <a:off x="4211960" y="4509120"/>
              <a:ext cx="3682752" cy="1180728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274320" marR="0" lvl="0" indent="-274320" algn="ctr" defTabSz="914400" rtl="0" eaLnBrk="1" fontAlgn="auto" latinLnBrk="0" hangingPunct="1">
                <a:lnSpc>
                  <a:spcPct val="100000"/>
                </a:lnSpc>
                <a:spcBef>
                  <a:spcPts val="600"/>
                </a:spcBef>
                <a:spcAft>
                  <a:spcPts val="0"/>
                </a:spcAft>
                <a:buClr>
                  <a:schemeClr val="accent1"/>
                </a:buClr>
                <a:buSzPct val="70000"/>
                <a:tabLst/>
                <a:defRPr/>
              </a:pPr>
              <a:r>
                <a:rPr lang="fr-FR" sz="2400" dirty="0" smtClean="0"/>
                <a:t>   Locataire</a:t>
              </a:r>
            </a:p>
          </p:txBody>
        </p:sp>
      </p:grpSp>
      <p:pic>
        <p:nvPicPr>
          <p:cNvPr id="11" name="Image 10" descr="Sergeï et Kaba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3068960"/>
            <a:ext cx="1509655" cy="1445710"/>
          </a:xfrm>
          <a:prstGeom prst="rect">
            <a:avLst/>
          </a:prstGeom>
        </p:spPr>
      </p:pic>
      <p:pic>
        <p:nvPicPr>
          <p:cNvPr id="12" name="Image 11" descr="logement privé 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3212976"/>
            <a:ext cx="1512168" cy="1247876"/>
          </a:xfrm>
          <a:prstGeom prst="rect">
            <a:avLst/>
          </a:prstGeom>
        </p:spPr>
      </p:pic>
      <p:pic>
        <p:nvPicPr>
          <p:cNvPr id="14" name="Image 13" descr="bonhomme fil marteau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31840" y="4149080"/>
            <a:ext cx="2505075" cy="2371725"/>
          </a:xfrm>
          <a:prstGeom prst="rect">
            <a:avLst/>
          </a:prstGeom>
        </p:spPr>
      </p:pic>
      <p:sp>
        <p:nvSpPr>
          <p:cNvPr id="16" name="Espace réservé du numéro de diapositive 1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bouteilles produits d'entretiens.JPG"/>
          <p:cNvPicPr>
            <a:picLocks noChangeAspect="1"/>
          </p:cNvPicPr>
          <p:nvPr/>
        </p:nvPicPr>
        <p:blipFill>
          <a:blip r:embed="rId2" cstate="print"/>
          <a:srcRect l="16251" t="4242" r="17375" b="4242"/>
          <a:stretch>
            <a:fillRect/>
          </a:stretch>
        </p:blipFill>
        <p:spPr>
          <a:xfrm>
            <a:off x="6300192" y="2708920"/>
            <a:ext cx="1652183" cy="1512168"/>
          </a:xfrm>
          <a:prstGeom prst="rect">
            <a:avLst/>
          </a:prstGeom>
        </p:spPr>
      </p:pic>
      <p:pic>
        <p:nvPicPr>
          <p:cNvPr id="6" name="Image 5" descr="aérer.WMF"/>
          <p:cNvPicPr>
            <a:picLocks noChangeAspect="1"/>
          </p:cNvPicPr>
          <p:nvPr/>
        </p:nvPicPr>
        <p:blipFill>
          <a:blip r:embed="rId3" cstate="print"/>
          <a:srcRect l="21359" t="15557"/>
          <a:stretch>
            <a:fillRect/>
          </a:stretch>
        </p:blipFill>
        <p:spPr>
          <a:xfrm rot="1181499">
            <a:off x="7078984" y="3983995"/>
            <a:ext cx="1855881" cy="156340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55496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Quelques exemples de réparations :</a:t>
            </a:r>
            <a:br>
              <a:rPr lang="fr-FR" dirty="0" smtClean="0"/>
            </a:br>
            <a:r>
              <a:rPr lang="fr-FR" dirty="0" smtClean="0"/>
              <a:t>je suis responsable 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pPr lvl="0"/>
            <a:r>
              <a:rPr lang="fr-FR" dirty="0" smtClean="0"/>
              <a:t>Ménage </a:t>
            </a:r>
          </a:p>
          <a:p>
            <a:pPr lvl="0"/>
            <a:r>
              <a:rPr lang="fr-FR" dirty="0" smtClean="0"/>
              <a:t>Petites réparations des peintures</a:t>
            </a:r>
          </a:p>
          <a:p>
            <a:pPr lvl="0"/>
            <a:r>
              <a:rPr lang="fr-FR" dirty="0" smtClean="0"/>
              <a:t>Vitres</a:t>
            </a:r>
          </a:p>
          <a:p>
            <a:pPr lvl="0"/>
            <a:r>
              <a:rPr lang="fr-FR" dirty="0" smtClean="0"/>
              <a:t>Placards</a:t>
            </a:r>
          </a:p>
          <a:p>
            <a:pPr lvl="0"/>
            <a:r>
              <a:rPr lang="fr-FR" dirty="0" smtClean="0"/>
              <a:t>Débouchage des canalisations</a:t>
            </a:r>
          </a:p>
          <a:p>
            <a:pPr lvl="0"/>
            <a:r>
              <a:rPr lang="fr-FR" dirty="0" smtClean="0"/>
              <a:t>Remplacement des ampoules</a:t>
            </a:r>
          </a:p>
          <a:p>
            <a:r>
              <a:rPr lang="fr-FR" dirty="0" smtClean="0"/>
              <a:t>Entretien courant du jardin </a:t>
            </a:r>
          </a:p>
          <a:p>
            <a:endParaRPr lang="fr-FR" dirty="0" smtClean="0"/>
          </a:p>
          <a:p>
            <a:pPr lvl="0"/>
            <a:r>
              <a:rPr lang="fr-FR" b="1" dirty="0" smtClean="0"/>
              <a:t>…</a:t>
            </a:r>
            <a:endParaRPr lang="fr-FR" dirty="0" smtClean="0"/>
          </a:p>
        </p:txBody>
      </p:sp>
      <p:pic>
        <p:nvPicPr>
          <p:cNvPr id="5" name="Image 4" descr="ampoule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728873">
            <a:off x="5492093" y="3989052"/>
            <a:ext cx="1828572" cy="1828572"/>
          </a:xfrm>
          <a:prstGeom prst="rect">
            <a:avLst/>
          </a:prstGeom>
        </p:spPr>
      </p:pic>
      <p:pic>
        <p:nvPicPr>
          <p:cNvPr id="7" name="Image 6" descr="jardiner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948264" y="5301208"/>
            <a:ext cx="1157605" cy="1321086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>
            <a:off x="6228184" y="0"/>
            <a:ext cx="1296144" cy="936104"/>
            <a:chOff x="5436096" y="2636912"/>
            <a:chExt cx="3096344" cy="3168352"/>
          </a:xfrm>
        </p:grpSpPr>
        <p:pic>
          <p:nvPicPr>
            <p:cNvPr id="10" name="Picture 3"/>
            <p:cNvPicPr>
              <a:picLocks noChangeAspect="1" noChangeArrowheads="1"/>
            </p:cNvPicPr>
            <p:nvPr/>
          </p:nvPicPr>
          <p:blipFill>
            <a:blip r:embed="rId6" cstate="print"/>
            <a:srcRect l="5984" r="8244" b="5501"/>
            <a:stretch>
              <a:fillRect/>
            </a:stretch>
          </p:blipFill>
          <p:spPr bwMode="auto">
            <a:xfrm>
              <a:off x="5436096" y="2636912"/>
              <a:ext cx="3096344" cy="3168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Image 10" descr="logement privé 2.WMF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6516216" y="4797152"/>
              <a:ext cx="920801" cy="759866"/>
            </a:xfrm>
            <a:prstGeom prst="rect">
              <a:avLst/>
            </a:prstGeom>
          </p:spPr>
        </p:pic>
      </p:grpSp>
      <p:grpSp>
        <p:nvGrpSpPr>
          <p:cNvPr id="12" name="Groupe 11"/>
          <p:cNvGrpSpPr/>
          <p:nvPr/>
        </p:nvGrpSpPr>
        <p:grpSpPr>
          <a:xfrm>
            <a:off x="5580112" y="476672"/>
            <a:ext cx="2688416" cy="1847850"/>
            <a:chOff x="4988314" y="1280939"/>
            <a:chExt cx="2688416" cy="1847850"/>
          </a:xfrm>
        </p:grpSpPr>
        <p:pic>
          <p:nvPicPr>
            <p:cNvPr id="13" name="Image 12" descr="cadenas.WMF"/>
            <p:cNvPicPr>
              <a:picLocks noChangeAspect="1"/>
            </p:cNvPicPr>
            <p:nvPr/>
          </p:nvPicPr>
          <p:blipFill>
            <a:blip r:embed="rId8" cstate="print"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4988314" y="1280939"/>
              <a:ext cx="1409700" cy="1847850"/>
            </a:xfrm>
            <a:prstGeom prst="rect">
              <a:avLst/>
            </a:prstGeom>
          </p:spPr>
        </p:pic>
        <p:pic>
          <p:nvPicPr>
            <p:cNvPr id="14" name="Image 13" descr="question.WMF"/>
            <p:cNvPicPr>
              <a:picLocks noChangeAspect="1"/>
            </p:cNvPicPr>
            <p:nvPr/>
          </p:nvPicPr>
          <p:blipFill>
            <a:blip r:embed="rId9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5508104" y="1556792"/>
              <a:ext cx="2168626" cy="1548000"/>
            </a:xfrm>
            <a:prstGeom prst="rect">
              <a:avLst/>
            </a:prstGeom>
          </p:spPr>
        </p:pic>
      </p:grp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escali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4581128"/>
            <a:ext cx="1841221" cy="18448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Image 4" descr="chi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56176" y="2780928"/>
            <a:ext cx="2060848" cy="206084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Vivre en bons voisins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67544" y="1984248"/>
            <a:ext cx="7467600" cy="4873752"/>
          </a:xfrm>
        </p:spPr>
        <p:txBody>
          <a:bodyPr/>
          <a:lstStyle/>
          <a:p>
            <a:r>
              <a:rPr lang="fr-FR" b="1" dirty="0" smtClean="0"/>
              <a:t>Le bruit</a:t>
            </a:r>
          </a:p>
          <a:p>
            <a:pPr>
              <a:buNone/>
            </a:pPr>
            <a:r>
              <a:rPr lang="fr-FR" dirty="0" smtClean="0"/>
              <a:t>Après 22h, je fais encore plus attention</a:t>
            </a:r>
          </a:p>
          <a:p>
            <a:endParaRPr lang="fr-FR" dirty="0" smtClean="0"/>
          </a:p>
          <a:p>
            <a:r>
              <a:rPr lang="fr-FR" b="1" dirty="0" smtClean="0"/>
              <a:t>Animaux</a:t>
            </a:r>
          </a:p>
          <a:p>
            <a:pPr>
              <a:buNone/>
            </a:pPr>
            <a:r>
              <a:rPr lang="fr-FR" dirty="0" smtClean="0"/>
              <a:t>J’évite qu’ils fassent trop de bruit</a:t>
            </a:r>
          </a:p>
          <a:p>
            <a:endParaRPr lang="fr-FR" dirty="0" smtClean="0"/>
          </a:p>
          <a:p>
            <a:r>
              <a:rPr lang="fr-FR" b="1" dirty="0" smtClean="0"/>
              <a:t>Parties communes</a:t>
            </a:r>
          </a:p>
          <a:p>
            <a:pPr>
              <a:buNone/>
            </a:pPr>
            <a:r>
              <a:rPr lang="fr-FR" dirty="0" smtClean="0"/>
              <a:t>Je range et ne salis pas</a:t>
            </a:r>
            <a:endParaRPr lang="fr-FR" dirty="0"/>
          </a:p>
        </p:txBody>
      </p:sp>
      <p:pic>
        <p:nvPicPr>
          <p:cNvPr id="4" name="Image 3" descr="bruit interdit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1124744"/>
            <a:ext cx="1908350" cy="1916139"/>
          </a:xfrm>
          <a:prstGeom prst="rect">
            <a:avLst/>
          </a:prstGeom>
        </p:spPr>
      </p:pic>
      <p:grpSp>
        <p:nvGrpSpPr>
          <p:cNvPr id="9" name="Groupe 8"/>
          <p:cNvGrpSpPr/>
          <p:nvPr/>
        </p:nvGrpSpPr>
        <p:grpSpPr>
          <a:xfrm rot="20005253">
            <a:off x="208363" y="412562"/>
            <a:ext cx="1633932" cy="1317302"/>
            <a:chOff x="3656012" y="2534304"/>
            <a:chExt cx="1831975" cy="1605896"/>
          </a:xfrm>
        </p:grpSpPr>
        <p:pic>
          <p:nvPicPr>
            <p:cNvPr id="7" name="Image 6" descr="discution communauté.WMF"/>
            <p:cNvPicPr>
              <a:picLocks noChangeAspect="1"/>
            </p:cNvPicPr>
            <p:nvPr/>
          </p:nvPicPr>
          <p:blipFill>
            <a:blip r:embed="rId5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3656012" y="2717800"/>
              <a:ext cx="1831975" cy="1422400"/>
            </a:xfrm>
            <a:prstGeom prst="rect">
              <a:avLst/>
            </a:prstGeom>
          </p:spPr>
        </p:pic>
        <p:pic>
          <p:nvPicPr>
            <p:cNvPr id="8" name="Image 7" descr="maison.WMF"/>
            <p:cNvPicPr>
              <a:picLocks noChangeAspect="1"/>
            </p:cNvPicPr>
            <p:nvPr/>
          </p:nvPicPr>
          <p:blipFill>
            <a:blip r:embed="rId6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4139952" y="2534304"/>
              <a:ext cx="864096" cy="772295"/>
            </a:xfrm>
            <a:prstGeom prst="rect">
              <a:avLst/>
            </a:prstGeom>
          </p:spPr>
        </p:pic>
      </p:grpSp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Documents à conserver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ranger les documents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2160" y="188639"/>
            <a:ext cx="2713673" cy="2535051"/>
          </a:xfrm>
          <a:prstGeom prst="rect">
            <a:avLst/>
          </a:prstGeom>
        </p:spPr>
      </p:pic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Combien de temps?</a:t>
            </a:r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2961456"/>
            <a:ext cx="4546848" cy="4572000"/>
          </a:xfrm>
        </p:spPr>
        <p:txBody>
          <a:bodyPr>
            <a:normAutofit/>
          </a:bodyPr>
          <a:lstStyle/>
          <a:p>
            <a:r>
              <a:rPr lang="fr-FR" dirty="0" smtClean="0"/>
              <a:t>Le bail</a:t>
            </a:r>
          </a:p>
          <a:p>
            <a:r>
              <a:rPr lang="fr-FR" dirty="0" smtClean="0"/>
              <a:t>Les courriers importants</a:t>
            </a:r>
          </a:p>
          <a:p>
            <a:r>
              <a:rPr lang="fr-FR" dirty="0" smtClean="0"/>
              <a:t>L’état des lieux</a:t>
            </a:r>
          </a:p>
          <a:p>
            <a:r>
              <a:rPr lang="fr-FR" dirty="0" smtClean="0"/>
              <a:t>Les quittances</a:t>
            </a:r>
          </a:p>
          <a:p>
            <a:r>
              <a:rPr lang="fr-FR" dirty="0" smtClean="0"/>
              <a:t>Le contrat d’assurance</a:t>
            </a:r>
          </a:p>
          <a:p>
            <a:r>
              <a:rPr lang="fr-FR" dirty="0" smtClean="0"/>
              <a:t>Les factures EDF, GDF…</a:t>
            </a:r>
          </a:p>
          <a:p>
            <a:r>
              <a:rPr lang="fr-FR" dirty="0" smtClean="0"/>
              <a:t>Les factures de téléphone</a:t>
            </a:r>
          </a:p>
          <a:p>
            <a:r>
              <a:rPr lang="fr-FR" dirty="0" smtClean="0"/>
              <a:t>Le certificat de ramonage</a:t>
            </a:r>
          </a:p>
        </p:txBody>
      </p:sp>
      <p:sp>
        <p:nvSpPr>
          <p:cNvPr id="10" name="Espace réservé du contenu 9"/>
          <p:cNvSpPr>
            <a:spLocks noGrp="1"/>
          </p:cNvSpPr>
          <p:nvPr>
            <p:ph sz="quarter" idx="2"/>
          </p:nvPr>
        </p:nvSpPr>
        <p:spPr>
          <a:xfrm>
            <a:off x="4860032" y="3140968"/>
            <a:ext cx="3312368" cy="57606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fr-FR" dirty="0" smtClean="0"/>
              <a:t>5 ans après le départ</a:t>
            </a:r>
          </a:p>
        </p:txBody>
      </p:sp>
      <p:sp>
        <p:nvSpPr>
          <p:cNvPr id="11" name="Accolade fermante 10"/>
          <p:cNvSpPr/>
          <p:nvPr/>
        </p:nvSpPr>
        <p:spPr>
          <a:xfrm>
            <a:off x="4499992" y="3068960"/>
            <a:ext cx="360040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Accolade fermante 11"/>
          <p:cNvSpPr/>
          <p:nvPr/>
        </p:nvSpPr>
        <p:spPr>
          <a:xfrm>
            <a:off x="4499992" y="4437112"/>
            <a:ext cx="360040" cy="115212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fermante 12"/>
          <p:cNvSpPr/>
          <p:nvPr/>
        </p:nvSpPr>
        <p:spPr>
          <a:xfrm>
            <a:off x="4499992" y="5805264"/>
            <a:ext cx="360040" cy="72008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contenu 9"/>
          <p:cNvSpPr txBox="1">
            <a:spLocks/>
          </p:cNvSpPr>
          <p:nvPr/>
        </p:nvSpPr>
        <p:spPr>
          <a:xfrm>
            <a:off x="4932040" y="3861048"/>
            <a:ext cx="3240360" cy="576064"/>
          </a:xfrm>
          <a:prstGeom prst="rect">
            <a:avLst/>
          </a:prstGeom>
        </p:spPr>
        <p:txBody>
          <a:bodyPr vert="horz">
            <a:normAutofit fontScale="7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lang="fr-FR" sz="2400" dirty="0" smtClean="0"/>
              <a:t>Jusqu’à ce que je récupère mon dépôt de garantie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Espace réservé du contenu 9"/>
          <p:cNvSpPr txBox="1">
            <a:spLocks/>
          </p:cNvSpPr>
          <p:nvPr/>
        </p:nvSpPr>
        <p:spPr>
          <a:xfrm>
            <a:off x="4932040" y="4725144"/>
            <a:ext cx="3240360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 ans</a:t>
            </a:r>
          </a:p>
        </p:txBody>
      </p:sp>
      <p:sp>
        <p:nvSpPr>
          <p:cNvPr id="16" name="Espace réservé du contenu 9"/>
          <p:cNvSpPr txBox="1">
            <a:spLocks/>
          </p:cNvSpPr>
          <p:nvPr/>
        </p:nvSpPr>
        <p:spPr>
          <a:xfrm>
            <a:off x="4932040" y="5877272"/>
            <a:ext cx="3240360" cy="57606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"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 an</a:t>
            </a:r>
          </a:p>
        </p:txBody>
      </p:sp>
      <p:cxnSp>
        <p:nvCxnSpPr>
          <p:cNvPr id="20" name="Connecteur droit avec flèche 19"/>
          <p:cNvCxnSpPr/>
          <p:nvPr/>
        </p:nvCxnSpPr>
        <p:spPr>
          <a:xfrm>
            <a:off x="2987824" y="4149080"/>
            <a:ext cx="18002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Image 18" descr="calendr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539552" y="476672"/>
            <a:ext cx="1714500" cy="1714500"/>
          </a:xfrm>
          <a:prstGeom prst="rect">
            <a:avLst/>
          </a:prstGeom>
        </p:spPr>
      </p:pic>
      <p:sp>
        <p:nvSpPr>
          <p:cNvPr id="18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Accueil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allons parler de : </a:t>
            </a:r>
          </a:p>
          <a:p>
            <a:pPr lvl="1"/>
            <a:r>
              <a:rPr lang="fr-FR" dirty="0" smtClean="0"/>
              <a:t>Entrer et sortir du logement: droits et devoirs</a:t>
            </a:r>
          </a:p>
          <a:p>
            <a:pPr lvl="1"/>
            <a:r>
              <a:rPr lang="fr-FR" dirty="0" smtClean="0"/>
              <a:t>Vivre dans un logement : droits et devoirs</a:t>
            </a:r>
          </a:p>
          <a:p>
            <a:pPr lvl="1"/>
            <a:r>
              <a:rPr lang="fr-FR" dirty="0" smtClean="0"/>
              <a:t>Les documents à conserver</a:t>
            </a:r>
          </a:p>
          <a:p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 dirty="0"/>
          </a:p>
        </p:txBody>
      </p:sp>
      <p:grpSp>
        <p:nvGrpSpPr>
          <p:cNvPr id="5" name="Groupe 4"/>
          <p:cNvGrpSpPr/>
          <p:nvPr/>
        </p:nvGrpSpPr>
        <p:grpSpPr>
          <a:xfrm>
            <a:off x="3851920" y="5517232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18659" y="4365104"/>
            <a:ext cx="1080120" cy="1080120"/>
          </a:xfrm>
          <a:prstGeom prst="rect">
            <a:avLst/>
          </a:prstGeom>
        </p:spPr>
      </p:pic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 « bail » : définition</a:t>
            </a:r>
            <a:endParaRPr lang="fr-FR" dirty="0"/>
          </a:p>
        </p:txBody>
      </p:sp>
      <p:pic>
        <p:nvPicPr>
          <p:cNvPr id="6" name="Image 5" descr="contrat de travail.WMF"/>
          <p:cNvPicPr>
            <a:picLocks noChangeAspect="1"/>
          </p:cNvPicPr>
          <p:nvPr/>
        </p:nvPicPr>
        <p:blipFill>
          <a:blip r:embed="rId3" cstate="print">
            <a:grayscl/>
          </a:blip>
          <a:stretch>
            <a:fillRect/>
          </a:stretch>
        </p:blipFill>
        <p:spPr>
          <a:xfrm>
            <a:off x="2843808" y="3284984"/>
            <a:ext cx="3096344" cy="2895120"/>
          </a:xfrm>
          <a:prstGeom prst="rect">
            <a:avLst/>
          </a:prstGeom>
        </p:spPr>
      </p:pic>
      <p:grpSp>
        <p:nvGrpSpPr>
          <p:cNvPr id="7" name="Groupe 6"/>
          <p:cNvGrpSpPr/>
          <p:nvPr/>
        </p:nvGrpSpPr>
        <p:grpSpPr>
          <a:xfrm>
            <a:off x="6948264" y="332656"/>
            <a:ext cx="1800200" cy="1512168"/>
            <a:chOff x="5436096" y="2636912"/>
            <a:chExt cx="3096344" cy="3168352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5984" r="8244" b="5501"/>
            <a:stretch>
              <a:fillRect/>
            </a:stretch>
          </p:blipFill>
          <p:spPr bwMode="auto">
            <a:xfrm>
              <a:off x="5436096" y="2636912"/>
              <a:ext cx="3096344" cy="316835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" name="Image 8" descr="logement privé 2.WMF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6516216" y="4797152"/>
              <a:ext cx="920801" cy="759866"/>
            </a:xfrm>
            <a:prstGeom prst="rect">
              <a:avLst/>
            </a:prstGeom>
          </p:spPr>
        </p:pic>
      </p:grpSp>
      <p:sp>
        <p:nvSpPr>
          <p:cNvPr id="11" name="ZoneTexte 10"/>
          <p:cNvSpPr txBox="1"/>
          <p:nvPr/>
        </p:nvSpPr>
        <p:spPr>
          <a:xfrm>
            <a:off x="3491880" y="1916832"/>
            <a:ext cx="18790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Contrat entre: </a:t>
            </a:r>
            <a:endParaRPr lang="fr-FR" sz="2000" b="1" dirty="0"/>
          </a:p>
        </p:txBody>
      </p:sp>
      <p:sp>
        <p:nvSpPr>
          <p:cNvPr id="12" name="ZoneTexte 11"/>
          <p:cNvSpPr txBox="1"/>
          <p:nvPr/>
        </p:nvSpPr>
        <p:spPr>
          <a:xfrm>
            <a:off x="5868144" y="5301208"/>
            <a:ext cx="252272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Obligatoire!</a:t>
            </a:r>
          </a:p>
          <a:p>
            <a:pPr algn="ctr"/>
            <a:r>
              <a:rPr lang="fr-FR" b="1" dirty="0" smtClean="0"/>
              <a:t>À signer à l’entrée </a:t>
            </a:r>
          </a:p>
          <a:p>
            <a:pPr algn="ctr"/>
            <a:r>
              <a:rPr lang="fr-FR" dirty="0" smtClean="0"/>
              <a:t>dans le logement!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 rot="20894595">
            <a:off x="16453" y="3628927"/>
            <a:ext cx="2843808" cy="16878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Définit les conditions d’occupation du logement</a:t>
            </a:r>
            <a:endParaRPr lang="fr-FR" dirty="0"/>
          </a:p>
        </p:txBody>
      </p:sp>
      <p:cxnSp>
        <p:nvCxnSpPr>
          <p:cNvPr id="18" name="Connecteur droit avec flèche 17"/>
          <p:cNvCxnSpPr>
            <a:stCxn id="12" idx="1"/>
          </p:cNvCxnSpPr>
          <p:nvPr/>
        </p:nvCxnSpPr>
        <p:spPr>
          <a:xfrm flipH="1" flipV="1">
            <a:off x="4142396" y="5589242"/>
            <a:ext cx="1725748" cy="31213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51520" y="2348880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Propriétaire</a:t>
            </a:r>
            <a:endParaRPr lang="fr-FR" sz="2800" dirty="0"/>
          </a:p>
        </p:txBody>
      </p:sp>
      <p:sp>
        <p:nvSpPr>
          <p:cNvPr id="23" name="ZoneTexte 22"/>
          <p:cNvSpPr txBox="1"/>
          <p:nvPr/>
        </p:nvSpPr>
        <p:spPr>
          <a:xfrm>
            <a:off x="6804248" y="2348880"/>
            <a:ext cx="16561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Locataire</a:t>
            </a:r>
            <a:endParaRPr lang="fr-FR" sz="2800" dirty="0"/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11760" y="2348880"/>
            <a:ext cx="4343400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Entrer et sortir du logement : droits et devoirs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 2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866714">
            <a:off x="6679527" y="5378257"/>
            <a:ext cx="732050" cy="55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ZoneTexte 15"/>
          <p:cNvSpPr txBox="1"/>
          <p:nvPr/>
        </p:nvSpPr>
        <p:spPr>
          <a:xfrm>
            <a:off x="614660" y="5085184"/>
            <a:ext cx="1972812" cy="129837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dirty="0" smtClean="0"/>
              <a:t>Je paraphe </a:t>
            </a:r>
          </a:p>
          <a:p>
            <a:pPr algn="ctr"/>
            <a:r>
              <a:rPr lang="fr-FR" dirty="0" smtClean="0"/>
              <a:t>et</a:t>
            </a:r>
          </a:p>
          <a:p>
            <a:pPr algn="ctr"/>
            <a:r>
              <a:rPr lang="fr-FR" dirty="0" smtClean="0"/>
              <a:t> je signe</a:t>
            </a:r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Lire un bail</a:t>
            </a:r>
            <a:endParaRPr lang="fr-FR" dirty="0"/>
          </a:p>
        </p:txBody>
      </p:sp>
      <p:pic>
        <p:nvPicPr>
          <p:cNvPr id="18434" name="Picture 2" descr="http://www.pratique.fr/sites/default/files/articles/bail-locati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2924944"/>
            <a:ext cx="3218480" cy="2049810"/>
          </a:xfrm>
          <a:prstGeom prst="rect">
            <a:avLst/>
          </a:prstGeom>
          <a:noFill/>
        </p:spPr>
      </p:pic>
      <p:pic>
        <p:nvPicPr>
          <p:cNvPr id="6" name="Image 5" descr="entrer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332656"/>
            <a:ext cx="1656184" cy="1452988"/>
          </a:xfrm>
          <a:prstGeom prst="rect">
            <a:avLst/>
          </a:prstGeom>
        </p:spPr>
      </p:pic>
      <p:pic>
        <p:nvPicPr>
          <p:cNvPr id="7" name="Image 6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451941">
            <a:off x="-79223" y="3217693"/>
            <a:ext cx="1041276" cy="793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 7" descr="temps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888956">
            <a:off x="8244408" y="2708920"/>
            <a:ext cx="433769" cy="551617"/>
          </a:xfrm>
          <a:prstGeom prst="rect">
            <a:avLst/>
          </a:prstGeom>
        </p:spPr>
      </p:pic>
      <p:pic>
        <p:nvPicPr>
          <p:cNvPr id="9" name="Image 8" descr="signature.WMF"/>
          <p:cNvPicPr>
            <a:picLocks noChangeAspect="1"/>
          </p:cNvPicPr>
          <p:nvPr/>
        </p:nvPicPr>
        <p:blipFill>
          <a:blip r:embed="rId6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2051720" y="5301208"/>
            <a:ext cx="1412297" cy="1268760"/>
          </a:xfrm>
          <a:prstGeom prst="rect">
            <a:avLst/>
          </a:prstGeom>
        </p:spPr>
      </p:pic>
      <p:sp>
        <p:nvSpPr>
          <p:cNvPr id="10" name="ZoneTexte 9"/>
          <p:cNvSpPr txBox="1"/>
          <p:nvPr/>
        </p:nvSpPr>
        <p:spPr>
          <a:xfrm>
            <a:off x="6300192" y="2204864"/>
            <a:ext cx="23762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Durée</a:t>
            </a:r>
            <a:r>
              <a:rPr lang="fr-FR" dirty="0" smtClean="0"/>
              <a:t> de la location : renouvelée tacitement</a:t>
            </a:r>
          </a:p>
          <a:p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300192" y="378352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Description du logement</a:t>
            </a:r>
          </a:p>
          <a:p>
            <a:pPr algn="ctr"/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79512" y="3645024"/>
            <a:ext cx="24994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 smtClean="0"/>
              <a:t>Le prix </a:t>
            </a:r>
          </a:p>
          <a:p>
            <a:pPr algn="ctr"/>
            <a:r>
              <a:rPr lang="fr-FR" dirty="0" smtClean="0"/>
              <a:t>(loyer + charges)</a:t>
            </a:r>
          </a:p>
          <a:p>
            <a:pPr algn="ctr"/>
            <a:endParaRPr lang="fr-FR" dirty="0"/>
          </a:p>
        </p:txBody>
      </p:sp>
      <p:sp>
        <p:nvSpPr>
          <p:cNvPr id="13" name="ZoneTexte 12"/>
          <p:cNvSpPr txBox="1"/>
          <p:nvPr/>
        </p:nvSpPr>
        <p:spPr>
          <a:xfrm>
            <a:off x="6444208" y="5085184"/>
            <a:ext cx="23006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dépôt de garantie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539552" y="1844824"/>
            <a:ext cx="167225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Le propriétaire</a:t>
            </a:r>
          </a:p>
          <a:p>
            <a:endParaRPr lang="fr-FR" dirty="0"/>
          </a:p>
        </p:txBody>
      </p:sp>
      <p:cxnSp>
        <p:nvCxnSpPr>
          <p:cNvPr id="18" name="Connecteur droit avec flèche 17"/>
          <p:cNvCxnSpPr>
            <a:stCxn id="14" idx="3"/>
          </p:cNvCxnSpPr>
          <p:nvPr/>
        </p:nvCxnSpPr>
        <p:spPr>
          <a:xfrm>
            <a:off x="2211805" y="2167990"/>
            <a:ext cx="704011" cy="147703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>
            <a:off x="2339752" y="4005064"/>
            <a:ext cx="504056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6156176" y="2780928"/>
            <a:ext cx="43204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/>
          <p:cNvCxnSpPr/>
          <p:nvPr/>
        </p:nvCxnSpPr>
        <p:spPr>
          <a:xfrm flipH="1">
            <a:off x="6156176" y="4077072"/>
            <a:ext cx="504056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 flipH="1" flipV="1">
            <a:off x="5580112" y="5013176"/>
            <a:ext cx="864096" cy="2160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Espace réservé du numéro de diapositive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documents</a:t>
            </a:r>
            <a:endParaRPr lang="fr-FR" dirty="0"/>
          </a:p>
        </p:txBody>
      </p:sp>
      <p:pic>
        <p:nvPicPr>
          <p:cNvPr id="17410" name="Picture 2" descr="http://www.aplus-expertises.com/images/etats_des_lieux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52150"/>
            <a:ext cx="4505443" cy="2966194"/>
          </a:xfrm>
          <a:prstGeom prst="rect">
            <a:avLst/>
          </a:prstGeom>
          <a:noFill/>
        </p:spPr>
      </p:pic>
      <p:pic>
        <p:nvPicPr>
          <p:cNvPr id="5" name="Image 4" descr="documents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9552" y="188640"/>
            <a:ext cx="1231290" cy="1310532"/>
          </a:xfrm>
          <a:prstGeom prst="rect">
            <a:avLst/>
          </a:prstGeom>
        </p:spPr>
      </p:pic>
      <p:pic>
        <p:nvPicPr>
          <p:cNvPr id="6" name="Image 5" descr="entrer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332656"/>
            <a:ext cx="1656184" cy="145298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2843808" y="1412776"/>
            <a:ext cx="238943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 smtClean="0"/>
              <a:t>L’état des lieux</a:t>
            </a:r>
          </a:p>
          <a:p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179512" y="4221088"/>
            <a:ext cx="18722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fr-FR" b="1" dirty="0" smtClean="0"/>
              <a:t>À compléter à </a:t>
            </a:r>
            <a:r>
              <a:rPr lang="fr-FR" sz="2800" b="1" dirty="0" smtClean="0"/>
              <a:t>l’entrée</a:t>
            </a:r>
            <a:r>
              <a:rPr lang="fr-FR" sz="2400" b="1" dirty="0" smtClean="0"/>
              <a:t> </a:t>
            </a:r>
            <a:r>
              <a:rPr lang="fr-FR" b="1" dirty="0" smtClean="0"/>
              <a:t>dans le logement…</a:t>
            </a:r>
          </a:p>
          <a:p>
            <a:pPr algn="ctr"/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6732240" y="4149080"/>
            <a:ext cx="194421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fr-FR" b="1" dirty="0" smtClean="0"/>
              <a:t>… Pour le comparer à celui complété à la </a:t>
            </a:r>
            <a:r>
              <a:rPr lang="fr-FR" sz="2800" b="1" dirty="0" smtClean="0"/>
              <a:t>sortie</a:t>
            </a:r>
            <a:endParaRPr lang="fr-FR" b="1" dirty="0" smtClean="0"/>
          </a:p>
          <a:p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 rot="21337259">
            <a:off x="0" y="2292110"/>
            <a:ext cx="2376264" cy="1298377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2" algn="ctr"/>
            <a:r>
              <a:rPr lang="fr-FR" b="1" dirty="0" smtClean="0">
                <a:sym typeface="Wingdings" pitchFamily="2" charset="2"/>
              </a:rPr>
              <a:t>Décrire</a:t>
            </a:r>
            <a:r>
              <a:rPr lang="fr-FR" dirty="0" smtClean="0">
                <a:sym typeface="Wingdings" pitchFamily="2" charset="2"/>
              </a:rPr>
              <a:t> le logement </a:t>
            </a:r>
            <a:r>
              <a:rPr lang="fr-FR" b="1" dirty="0" smtClean="0">
                <a:sym typeface="Wingdings" pitchFamily="2" charset="2"/>
              </a:rPr>
              <a:t>précisément</a:t>
            </a:r>
            <a:endParaRPr lang="fr-FR" b="1" dirty="0"/>
          </a:p>
        </p:txBody>
      </p:sp>
      <p:sp>
        <p:nvSpPr>
          <p:cNvPr id="14" name="Espace réservé du numéro de diapositive 1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4869160"/>
            <a:ext cx="1435616" cy="1435616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documents</a:t>
            </a:r>
            <a:endParaRPr lang="fr-FR" dirty="0"/>
          </a:p>
        </p:txBody>
      </p:sp>
      <p:pic>
        <p:nvPicPr>
          <p:cNvPr id="5" name="Image 4" descr="documents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9552" y="188640"/>
            <a:ext cx="1231290" cy="1310532"/>
          </a:xfrm>
          <a:prstGeom prst="rect">
            <a:avLst/>
          </a:prstGeom>
        </p:spPr>
      </p:pic>
      <p:pic>
        <p:nvPicPr>
          <p:cNvPr id="6" name="Image 5" descr="entrer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332656"/>
            <a:ext cx="1656184" cy="1452988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619672" y="1772816"/>
            <a:ext cx="54207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u="sng" dirty="0" smtClean="0"/>
              <a:t>L’attestation d’assurance habitation</a:t>
            </a:r>
          </a:p>
          <a:p>
            <a:endParaRPr lang="fr-FR" dirty="0"/>
          </a:p>
        </p:txBody>
      </p:sp>
      <p:sp>
        <p:nvSpPr>
          <p:cNvPr id="14" name="ZoneTexte 13"/>
          <p:cNvSpPr txBox="1"/>
          <p:nvPr/>
        </p:nvSpPr>
        <p:spPr>
          <a:xfrm>
            <a:off x="2339752" y="2492896"/>
            <a:ext cx="42707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La date du début </a:t>
            </a:r>
          </a:p>
          <a:p>
            <a:pPr algn="ctr"/>
            <a:r>
              <a:rPr lang="fr-FR" sz="2400" b="1" dirty="0" smtClean="0"/>
              <a:t>= </a:t>
            </a:r>
          </a:p>
          <a:p>
            <a:pPr algn="ctr"/>
            <a:r>
              <a:rPr lang="fr-FR" sz="2400" b="1" dirty="0" smtClean="0"/>
              <a:t>le jour de la remise des clés</a:t>
            </a:r>
            <a:endParaRPr lang="fr-FR" sz="2400" b="1" dirty="0"/>
          </a:p>
        </p:txBody>
      </p:sp>
      <p:sp>
        <p:nvSpPr>
          <p:cNvPr id="16" name="ZoneTexte 15"/>
          <p:cNvSpPr txBox="1"/>
          <p:nvPr/>
        </p:nvSpPr>
        <p:spPr>
          <a:xfrm>
            <a:off x="5004048" y="6237312"/>
            <a:ext cx="2993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À renouveler tous les ans</a:t>
            </a:r>
            <a:endParaRPr lang="fr-FR" b="1" dirty="0"/>
          </a:p>
        </p:txBody>
      </p:sp>
      <p:pic>
        <p:nvPicPr>
          <p:cNvPr id="18" name="Image 17" descr="calendrier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3717032"/>
            <a:ext cx="1714500" cy="1714500"/>
          </a:xfrm>
          <a:prstGeom prst="rect">
            <a:avLst/>
          </a:prstGeom>
        </p:spPr>
      </p:pic>
      <p:pic>
        <p:nvPicPr>
          <p:cNvPr id="11" name="Image 10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1233304">
            <a:off x="362151" y="4058504"/>
            <a:ext cx="2474590" cy="2210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  <p:sp>
        <p:nvSpPr>
          <p:cNvPr id="13" name="ZoneTexte 12"/>
          <p:cNvSpPr txBox="1"/>
          <p:nvPr/>
        </p:nvSpPr>
        <p:spPr>
          <a:xfrm rot="21065716">
            <a:off x="176888" y="2705710"/>
            <a:ext cx="2230325" cy="519351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2" algn="ctr"/>
            <a:r>
              <a:rPr lang="fr-FR" b="1" dirty="0" smtClean="0">
                <a:sym typeface="Wingdings" pitchFamily="2" charset="2"/>
              </a:rPr>
              <a:t>Obligatoire!</a:t>
            </a:r>
            <a:endParaRPr lang="fr-FR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Mais aussi 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Les indices de référence des loyers</a:t>
            </a:r>
            <a:endParaRPr lang="fr-FR" dirty="0" smtClean="0">
              <a:sym typeface="Wingdings" pitchFamily="2" charset="2"/>
            </a:endParaRPr>
          </a:p>
          <a:p>
            <a:pPr lvl="1">
              <a:buNone/>
            </a:pPr>
            <a:r>
              <a:rPr lang="fr-FR" dirty="0" smtClean="0">
                <a:sym typeface="Wingdings" pitchFamily="2" charset="2"/>
              </a:rPr>
              <a:t> Le loyer peut augmenter chaque année</a:t>
            </a:r>
          </a:p>
          <a:p>
            <a:pPr>
              <a:buNone/>
            </a:pPr>
            <a:endParaRPr lang="fr-FR" dirty="0" smtClean="0"/>
          </a:p>
          <a:p>
            <a:r>
              <a:rPr lang="fr-FR" dirty="0" smtClean="0"/>
              <a:t>Les extraits de règlement de copropriété</a:t>
            </a:r>
          </a:p>
          <a:p>
            <a:endParaRPr lang="fr-FR" dirty="0" smtClean="0"/>
          </a:p>
          <a:p>
            <a:r>
              <a:rPr lang="fr-FR" dirty="0" smtClean="0"/>
              <a:t>L’acte de caution</a:t>
            </a:r>
          </a:p>
          <a:p>
            <a:endParaRPr lang="fr-FR" dirty="0" smtClean="0"/>
          </a:p>
          <a:p>
            <a:r>
              <a:rPr lang="fr-FR" dirty="0" smtClean="0"/>
              <a:t>Le dossier de diagnostique technique</a:t>
            </a:r>
          </a:p>
        </p:txBody>
      </p:sp>
      <p:pic>
        <p:nvPicPr>
          <p:cNvPr id="5" name="Image 4" descr="entrer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48264" y="332656"/>
            <a:ext cx="1656184" cy="1452988"/>
          </a:xfrm>
          <a:prstGeom prst="rect">
            <a:avLst/>
          </a:prstGeom>
        </p:spPr>
      </p:pic>
      <p:pic>
        <p:nvPicPr>
          <p:cNvPr id="6" name="Image 5" descr="documents.png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539552" y="188640"/>
            <a:ext cx="1231290" cy="1310532"/>
          </a:xfrm>
          <a:prstGeom prst="rect">
            <a:avLst/>
          </a:prstGeom>
        </p:spPr>
      </p:pic>
      <p:sp>
        <p:nvSpPr>
          <p:cNvPr id="7" name="Espace réservé du numéro de diapositive 6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fr-FR" dirty="0" smtClean="0"/>
              <a:t>quitter les lieux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2980928"/>
          </a:xfrm>
        </p:spPr>
        <p:txBody>
          <a:bodyPr/>
          <a:lstStyle/>
          <a:p>
            <a:endParaRPr lang="fr-FR" dirty="0" smtClean="0"/>
          </a:p>
          <a:p>
            <a:r>
              <a:rPr lang="fr-FR" b="1" u="sng" dirty="0" smtClean="0"/>
              <a:t>Préavis</a:t>
            </a:r>
          </a:p>
          <a:p>
            <a:pPr lvl="2"/>
            <a:r>
              <a:rPr lang="fr-FR" dirty="0" smtClean="0"/>
              <a:t>1 mois pour un logement meublé</a:t>
            </a:r>
          </a:p>
          <a:p>
            <a:pPr lvl="2"/>
            <a:r>
              <a:rPr lang="fr-FR" dirty="0" smtClean="0"/>
              <a:t>3 mois pour un logement vide. </a:t>
            </a:r>
          </a:p>
          <a:p>
            <a:pPr lvl="2"/>
            <a:endParaRPr lang="fr-FR" dirty="0" smtClean="0"/>
          </a:p>
          <a:p>
            <a:pPr lvl="2"/>
            <a:endParaRPr lang="fr-FR" dirty="0" smtClean="0"/>
          </a:p>
          <a:p>
            <a:pPr lvl="3"/>
            <a:r>
              <a:rPr lang="fr-FR" dirty="0" smtClean="0"/>
              <a:t>Sauf </a:t>
            </a:r>
            <a:r>
              <a:rPr lang="fr-FR" b="1" dirty="0" smtClean="0"/>
              <a:t>exceptions</a:t>
            </a:r>
            <a:r>
              <a:rPr lang="fr-FR" dirty="0" smtClean="0"/>
              <a:t> : bénéficiaire du RSA </a:t>
            </a:r>
          </a:p>
          <a:p>
            <a:pPr lvl="3">
              <a:buNone/>
            </a:pPr>
            <a:r>
              <a:rPr lang="fr-FR" dirty="0" smtClean="0"/>
              <a:t>   ou raison professionnelle </a:t>
            </a:r>
            <a:r>
              <a:rPr lang="fr-FR" dirty="0" smtClean="0">
                <a:sym typeface="Wingdings" pitchFamily="2" charset="2"/>
              </a:rPr>
              <a:t> 1 mois de préavis uniquement</a:t>
            </a:r>
            <a:endParaRPr lang="fr-FR" dirty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116632"/>
            <a:ext cx="2603961" cy="161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4581128"/>
            <a:ext cx="2333997" cy="2151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 descr="calendrier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2132856"/>
            <a:ext cx="1714500" cy="1714500"/>
          </a:xfrm>
          <a:prstGeom prst="rect">
            <a:avLst/>
          </a:prstGeom>
        </p:spPr>
      </p:pic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293</TotalTime>
  <Words>548</Words>
  <Application>Microsoft Office PowerPoint</Application>
  <PresentationFormat>Affichage à l'écran (4:3)</PresentationFormat>
  <Paragraphs>160</Paragraphs>
  <Slides>20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Oriel</vt:lpstr>
      <vt:lpstr>Je connais les droits et les devoirs du locataire et du propriétaire</vt:lpstr>
      <vt:lpstr>Déroulement de l’atelier</vt:lpstr>
      <vt:lpstr>Le « bail » : définition</vt:lpstr>
      <vt:lpstr>Entrer et sortir du logement : droits et devoirs</vt:lpstr>
      <vt:lpstr>Lire un bail</vt:lpstr>
      <vt:lpstr>Les documents</vt:lpstr>
      <vt:lpstr>Les documents</vt:lpstr>
      <vt:lpstr>Mais aussi …</vt:lpstr>
      <vt:lpstr>quitter les lieux</vt:lpstr>
      <vt:lpstr>Le propriétaire veut récupérer son logement</vt:lpstr>
      <vt:lpstr>Un bail ne peut pas: </vt:lpstr>
      <vt:lpstr>Vivre dans un logement : droits et devoirs</vt:lpstr>
      <vt:lpstr>Les devoirs du locataire </vt:lpstr>
      <vt:lpstr>Les devoirs du propriétaire</vt:lpstr>
      <vt:lpstr>Entretien et réparations : Qui est responsable?</vt:lpstr>
      <vt:lpstr>Quelques exemples de réparations : je suis responsable …</vt:lpstr>
      <vt:lpstr>Vivre en bons voisins</vt:lpstr>
      <vt:lpstr>Documents à conserver</vt:lpstr>
      <vt:lpstr>Combien de temps?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 « bail » : définition</dc:title>
  <cp:lastModifiedBy>abouvier</cp:lastModifiedBy>
  <cp:revision>41</cp:revision>
  <dcterms:modified xsi:type="dcterms:W3CDTF">2012-12-11T11:23:43Z</dcterms:modified>
</cp:coreProperties>
</file>