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88" r:id="rId2"/>
    <p:sldId id="289" r:id="rId3"/>
    <p:sldId id="290" r:id="rId4"/>
    <p:sldId id="259" r:id="rId5"/>
    <p:sldId id="275" r:id="rId6"/>
    <p:sldId id="276" r:id="rId7"/>
    <p:sldId id="277" r:id="rId8"/>
    <p:sldId id="278" r:id="rId9"/>
    <p:sldId id="260" r:id="rId10"/>
    <p:sldId id="261" r:id="rId11"/>
    <p:sldId id="279" r:id="rId12"/>
    <p:sldId id="280" r:id="rId13"/>
    <p:sldId id="262" r:id="rId14"/>
    <p:sldId id="263" r:id="rId15"/>
    <p:sldId id="281" r:id="rId16"/>
    <p:sldId id="264" r:id="rId17"/>
    <p:sldId id="282" r:id="rId18"/>
    <p:sldId id="283" r:id="rId19"/>
    <p:sldId id="284" r:id="rId20"/>
    <p:sldId id="285" r:id="rId21"/>
    <p:sldId id="265" r:id="rId22"/>
    <p:sldId id="286" r:id="rId23"/>
    <p:sldId id="266" r:id="rId24"/>
    <p:sldId id="267" r:id="rId25"/>
    <p:sldId id="287" r:id="rId26"/>
    <p:sldId id="268" r:id="rId27"/>
    <p:sldId id="269" r:id="rId28"/>
    <p:sldId id="270" r:id="rId29"/>
    <p:sldId id="292" r:id="rId30"/>
  </p:sldIdLst>
  <p:sldSz cx="9144000" cy="6858000" type="screen4x3"/>
  <p:notesSz cx="6669088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33157D44-FE28-47A4-8CCA-C4DFB4D663CF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750" y="4714875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8250" y="9428163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63E23BA-AE43-4712-9ABE-2B9F5FF4AB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fr-FR" smtClean="0"/>
              <a:t>Logos bailleurs et FTDA</a:t>
            </a:r>
          </a:p>
        </p:txBody>
      </p:sp>
      <p:sp>
        <p:nvSpPr>
          <p:cNvPr id="3891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CE05641-2D8C-41D4-9F0C-8BB44FED0671}" type="slidenum">
              <a:rPr lang="fr-FR" smtClean="0">
                <a:latin typeface="Arial" pitchFamily="34" charset="0"/>
              </a:rPr>
              <a:pPr/>
              <a:t>1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FR" smtClean="0"/>
              <a:t>L’animateur est invité à compléter cette page de présentation selon les données relatives à son département ou à sa ville.</a:t>
            </a:r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2F8B36E-83EB-4E9F-91A5-AB7F32B1D3ED}" type="slidenum">
              <a:rPr lang="fr-FR" smtClean="0">
                <a:latin typeface="Arial" pitchFamily="34" charset="0"/>
              </a:rPr>
              <a:pPr/>
              <a:t>9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Ellipse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22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9E7AD-A40B-4510-A14B-6A2C73BBE1FA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3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9E2F52-3242-4D54-97C5-CBC4C6EEBB7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F6B28-4E19-4396-9ADA-80C008A47BBD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6F038E-09A6-47F9-A012-C693A8DBBB0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CF201-6D70-4F72-8688-99BC33460E12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FFDC98-206B-45A9-BBB4-D56AD6807C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C071D99-8DA8-482A-ABBA-5EAF5F8568A2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523B03F-E7FE-4DD2-8726-717D0EA813D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Ellipse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Ellipse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Ellipse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B75F06-1EF7-44E8-9536-E31CCFC0B0C6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C3998-E3CF-471E-A67D-1079DC4D41E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A7590-A85C-4D3C-A7A0-9758FD5BEC4D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76851-FF7D-4A6E-B9BD-EB0ED51906C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A888D-5B6F-416C-B4A6-11ECA00F7447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A4AA1B-73BB-488D-AC54-AA3DB7CF889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0129F45-9693-4EBD-8D4A-FEBF7D830558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5933A2E-568D-4C64-8F18-5A416ECCEE4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AE2FC-D550-4FBC-96DD-1121CD369C27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9CA88-48C6-4AC9-A6CD-F3F6DA1581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Connecteur droit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31C3C9E-B7C0-4E5B-A474-91C9844B4EDA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FFAD4FE-B1DF-4F5A-894B-47963356CEC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F1B8D54-BDE2-40C3-AD75-AE669A307E00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E2CA2CA-E244-4BCC-9CBB-ADCE2E6A2CC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28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8B5B0D37-7E60-4930-8C42-264248EFBB9F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CA35D5D1-25A3-4292-848F-DB10A20B127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0" r:id="rId4"/>
    <p:sldLayoutId id="2147483951" r:id="rId5"/>
    <p:sldLayoutId id="2147483958" r:id="rId6"/>
    <p:sldLayoutId id="2147483952" r:id="rId7"/>
    <p:sldLayoutId id="2147483959" r:id="rId8"/>
    <p:sldLayoutId id="2147483960" r:id="rId9"/>
    <p:sldLayoutId id="2147483953" r:id="rId10"/>
    <p:sldLayoutId id="214748395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6FB833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C0E5A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F3AABE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37.png"/><Relationship Id="rId2" Type="http://schemas.openxmlformats.org/officeDocument/2006/relationships/image" Target="../media/image34.wm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oph77.net/index.php" TargetMode="External"/><Relationship Id="rId5" Type="http://schemas.openxmlformats.org/officeDocument/2006/relationships/image" Target="../media/image31.wmf"/><Relationship Id="rId4" Type="http://schemas.openxmlformats.org/officeDocument/2006/relationships/image" Target="../media/image1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43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 txBox="1">
            <a:spLocks/>
          </p:cNvSpPr>
          <p:nvPr/>
        </p:nvSpPr>
        <p:spPr>
          <a:xfrm>
            <a:off x="2268538" y="2492375"/>
            <a:ext cx="6400800" cy="72072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defRPr/>
            </a:pPr>
            <a:r>
              <a:rPr lang="fr-FR" sz="2400" b="1">
                <a:latin typeface="+mn-lt"/>
              </a:rPr>
              <a:t>BIENVENUE À L’ATELIER LOGEMENT</a:t>
            </a:r>
            <a:endParaRPr lang="fr-FR" sz="2400" b="1" dirty="0">
              <a:latin typeface="+mn-lt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1371600" y="3716338"/>
            <a:ext cx="7772400" cy="1470025"/>
          </a:xfrm>
        </p:spPr>
        <p:txBody>
          <a:bodyPr anchor="ctr" anchorCtr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  </a:t>
            </a:r>
            <a:r>
              <a:rPr lang="fr-FR" sz="4800" dirty="0" smtClean="0"/>
              <a:t>Je cherche un logement dans le parc public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8196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C6DDF20-5DCE-4B9B-AE81-FC551ABCA29F}" type="slidenum">
              <a:rPr lang="fr-FR" smtClean="0">
                <a:latin typeface="Arial" pitchFamily="34" charset="0"/>
              </a:rPr>
              <a:pPr/>
              <a:t>1</a:t>
            </a:fld>
            <a:endParaRPr lang="fr-FR" smtClean="0">
              <a:latin typeface="Arial" pitchFamily="34" charset="0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317875" y="5794375"/>
            <a:ext cx="2363788" cy="719138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support pédagogique a été élaboré dans le cadre du projet national Reloref qui bénéficie du </a:t>
            </a:r>
            <a:r>
              <a:rPr lang="fr-FR" sz="1000" b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soutien du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:</a:t>
            </a:r>
            <a:endParaRPr lang="fr-FR" sz="1000" dirty="0"/>
          </a:p>
        </p:txBody>
      </p:sp>
      <p:pic>
        <p:nvPicPr>
          <p:cNvPr id="8198" name="Image 9" descr="Visuel-Reloref.png"/>
          <p:cNvPicPr>
            <a:picLocks noChangeAspect="1"/>
          </p:cNvPicPr>
          <p:nvPr/>
        </p:nvPicPr>
        <p:blipFill>
          <a:blip r:embed="rId3"/>
          <a:srcRect l="14400" t="14532" r="15099" b="20116"/>
          <a:stretch>
            <a:fillRect/>
          </a:stretch>
        </p:blipFill>
        <p:spPr bwMode="auto">
          <a:xfrm>
            <a:off x="107950" y="5605463"/>
            <a:ext cx="15843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Image 10" descr="FTDA-DIE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38125"/>
            <a:ext cx="12969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Image 11" descr="Logos-partenaires-Reloref.png"/>
          <p:cNvPicPr>
            <a:picLocks noChangeAspect="1"/>
          </p:cNvPicPr>
          <p:nvPr/>
        </p:nvPicPr>
        <p:blipFill>
          <a:blip r:embed="rId5"/>
          <a:srcRect r="40259"/>
          <a:stretch>
            <a:fillRect/>
          </a:stretch>
        </p:blipFill>
        <p:spPr bwMode="auto">
          <a:xfrm>
            <a:off x="6804025" y="5638800"/>
            <a:ext cx="22320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Les acteurs du logement social</a:t>
            </a:r>
          </a:p>
        </p:txBody>
      </p:sp>
      <p:sp>
        <p:nvSpPr>
          <p:cNvPr id="1741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fr-FR" smtClean="0"/>
              <a:t>La construction est financée par plusieurs acteurs. Une part des logements leur est réservée :</a:t>
            </a:r>
          </a:p>
          <a:p>
            <a:pPr eaLnBrk="1" hangingPunct="1"/>
            <a:endParaRPr lang="fr-FR" smtClean="0"/>
          </a:p>
          <a:p>
            <a:pPr lvl="1" algn="ctr" eaLnBrk="1" hangingPunct="1"/>
            <a:r>
              <a:rPr lang="fr-FR" smtClean="0"/>
              <a:t>La préfecture</a:t>
            </a:r>
          </a:p>
          <a:p>
            <a:pPr lvl="1" algn="ctr" eaLnBrk="1" hangingPunct="1"/>
            <a:r>
              <a:rPr lang="fr-FR" smtClean="0"/>
              <a:t>La mairie</a:t>
            </a:r>
          </a:p>
          <a:p>
            <a:pPr lvl="1" algn="ctr" eaLnBrk="1" hangingPunct="1"/>
            <a:r>
              <a:rPr lang="fr-FR" smtClean="0"/>
              <a:t>Les bailleurs sociaux : OPAC, Office HLM…</a:t>
            </a:r>
          </a:p>
          <a:p>
            <a:pPr lvl="1" algn="ctr" eaLnBrk="1" hangingPunct="1"/>
            <a:r>
              <a:rPr lang="fr-FR" smtClean="0"/>
              <a:t>Action logement (les entreprises)</a:t>
            </a:r>
          </a:p>
        </p:txBody>
      </p:sp>
      <p:pic>
        <p:nvPicPr>
          <p:cNvPr id="17412" name="Picture 2" descr="http://upload.wikimedia.org/wikipedia/commons/4/45/Logo-Mairi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5224463"/>
            <a:ext cx="136842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AutoShape 9" descr="data:image/jpeg;base64,/9j/4AAQSkZJRgABAQAAAQABAAD/2wBDAAkGBwgHBgkIBwgKCgkLDRYPDQwMDRsUFRAWIB0iIiAdHx8kKDQsJCYxJx8fLT0tMTU3Ojo6Iys/RD84QzQ5Ojf/2wBDAQoKCg0MDRoPDxo3JR8lNzc3Nzc3Nzc3Nzc3Nzc3Nzc3Nzc3Nzc3Nzc3Nzc3Nzc3Nzc3Nzc3Nzc3Nzc3Nzc3Nzf/wAARCAB5ANYDASIAAhEBAxEB/8QAHAAAAgMAAwEAAAAAAAAAAAAAAAUEBgcBAggD/8QAUxAAAQMDAQMECwoLBgQHAAAAAQIDBAAFEQYSITEHE0FRFBUiVFVhcZGSk9IWFzI2UoGUsbPRIyQlMzQ1QnJ0obIIQ1Nic8FjdaLwREVkgoXCw//EABsBAQACAwEBAAAAAAAAAAAAAAADBQIEBgEH/8QAOREAAgECAgYHBgMJAAAAAAAAAAECAwQFERITITEycQYzQVFhYsEUgZGx4fAkNJIVIiVDRXKCg6H/2gAMAwEAAhEDEQA/ANWhtuS7pdEOyXwhh5tDaUOFISC0hR4eMk1O7XJ74levNRbP+tr3/Et/Yt03oCF2uT3xK9eaO1ye+JXrzU2uiHArIBG44ODQCuTEKJcRtMuWEuKUFDnjvwkmpXa5PfEr15riWfx+B++v+g1NzQEPtcnviV680drk98SvXmpmaKAU3WIY9slvtSpSXG2FrSeeJ3hJIqT2uT3zL9eaL5+pZ/8ADOf0mptAZJru+Xm06kch2+7SmmAyhQRlKt5zneUk9ApB7rtS+GpPot+zU/lP+OT38O1/9qrkKI9PnsQooSXn17CNtWBnGd5+aqirUqa1xTO/sLO09ihUqQW7NtoZ+67UvhqT6Lfs0e67UvhqT6Lfs0zHJzqMj83D9efZr4QtCX6a0txhMTZQ6to7TxHdIUUq/Z4ZBr3RufE81mDeT4Ih+67UvhqV6Lfs0e67UvhqV6Lfs0097jUnyYfrz7NHvcak+TD9efZpo3PiNZg3k+Ar912pfDUr0W/Zo912pfDUn0W/Zpp73GpPkw/Xn2a+Z5PtQiQlgpiba0KWPw5xgEA/s/5hTRufEazBvJ8Bf7rtS+GpXot+zR7rtS+GpXot+zTT3uNSfJh+vPs0e9xqT5MP159mmjc+I1mDeT4Cv3Xal8NSvRb9mj3Xal8NSfRb9mmnvcak+TD9efZqNcdDX23QnpkpEXmWUFa9l4k4HUMV41cLa8z1TwdvJaHwREOrtS+G5Pot+zWlcn7ku8acamXGdKefLriSsObOQFEDcMCscO8VsnJT8T2f9d7+s1LaVJyntZo9ILShStVKnBJ59i8GWQW5PfMr15o7XJ75levNTaKsjjhXpt11+0MuPuKcWVLBWricLUB/ICiuulf1Ix++79oqigPlbJDLV4vSXHm0EyGzhSgD+Zbpp2ZF75Z9YKU22LHdvF6W6w0siQ2MqQCfzLdMzCh96R93/DT91AdjMi4/SWfWCld21Ba7OypxTzanVZIaaIK3Djq+YDJpdq27wLPG5qPHirmupPNp2E9wPlHxfX56zQJ7pa1YKlqK1EADJPE7qmpUtPaysvr/AFH7sFtLLdNZXKY+hcZKIgbJ2Cnu1bwRvyMfyqF7qb/4VdPlab9ml0OJJnPhiGyp50/spx9Z3U8f0Te2Y/OhLDqhvLTa+6+bOAa2cqUdjKdTvKy002+RItuu7jGURPablNneCnuFj/b6qvFrv1tuTAdjykDoUhatlST1EGsfcbcadU0+2tp1O5SFjBHzVzGdXGktyGdjnGzu2khQPWDnoNYzoxks4k1tiVWnLRqbV/02C9y45s08CQ0T2M5u2x8k1M7Mi98s+sFVmLOgXvTE6SmEw28hhwOI5sHZVsHgccOqrGIMID9Ej+qT91abTTyZ0UJxqRUo7mY5yluId1e8ttSVJ5hsZScjPdUv0itKNWWpS1AJEgZJOANxphyktIZ1a6hlCUpLDSsIGB+1S7SCUuartSVpCkmQMgjI4GqefXvmfRLd/wAJ/wAH8jdxLjYGJDPrBSfSsqMIEnL7I/H5Z+GP8ddNhBh4/RGPVj7qT6VgxDAk5isH8fl8Wx/jrq3Pnw77Li98M+sFHZcXvhn1grjsCH3pH9WPurjsGH3ox6sfdQHbsuL3wz6wVBdlRu3Mf8YZx2M7+2PlN1M7Bh96MerH3VBdhQ+3UfEVj9Gd/u0/KboBh2XF74Z9YKOy4vfDPrBXXsGH3ox6sfdR2DD70Y9UPuoDt2XF74Z9YKSazlMK0tdUtvtKUYq8ALBJOKc9gQ+9I/qx91JNaw4qNK3VbcZlCkxVkKSgAg4rGXCya366HNGGj4Izxx01sHJbIYb0k0lx5tKg+7kKWAR3ZrHx8FPkFa/yXRY7ukmlux2lqL7uSpAJPdnpqtsusOz6S/lFz9GXDsyL3yz6wUdmRe+WfWCuvYMPvSP6tP3UCFD4iIx6tP3VaHDEHShBsbBBBBW5gj/UVRRpUBNjYCRgBTgAA4fhFUUAjvOpoGlBfbjclHm+ymkNoSMqdXzDeEjzHxDFYNq7Xl91RMLsiU5EjJzzUWK6pKEjhlR4qV4z1nAHCnPLhJdVrmREUo8y0224lP8AmU2kEn5kj+dK+S7TTOqdWtQ5aduEw0p+SjaI20jAAyN/wlD5gaAqipDilZL61LxjJcJP10wtl+uEBxJS8p9ocWnVZGPEeI/73V6ilaM03Kt6oTtlg9jqRsYQyEkDGBhQ3gjrFeZ9bWE6a1PPteQpptzbZI6W1DKfHkA48or1NrcYTpxmspLM9AaFvlovlstb1lb5lDa1IdZUBtNq2DxPSTjj076u+BXmfkavjdn1g21MeDcOU0sKKiAlLiUkpUfmCh89egPdRY/Ckb068bzMoxUVktx3vlkh3eKtqSgBeO4dSkbaD4j/ALVlF0tz9qnOw5WOcQcpUngpJ4H/AL6Qa1Q6nsXhSN6dUvX8+13ByI9AktPvoC0rKFZwniM1sUJtTyKrFLaMqTq9qMk1BqC8Wq8SY1tuUiMy6ygONtq3KBG/IrtD5SdXRQ/m7vSFOtlCVPnPNEkd0kYxny540r1p8YHP9FH1U/5JNHRNXXqULmFKgw2krcbQopLilEhIJG8DcTu6qiqcTN60S9nhl3Ip825XGa8X5s+XIeIwXHnlLVjqyTTTSmpZNivMGc6lUpmO6FKaKsKI4bj17+mt0v3JJpeZbXG7fbkw5YQeaeacUMHxjODw6a84vsuRpDsd9Ow60tSHE9SgSCPOKicYvejdhWqQ4ZPuPYVmusW9WyPcYK9uNIbC2ydxwRwI6D4qiaU/QJP/ADCX9uus05CdSRImnJtvuUxpkMytpkObu5WkEgdfdA+errpjUtlbgyQu5xgTPlEAq6C8sisiIuFKdTX2Lp2zSbpOJ5phOdlONpZ6EjPSTurr7qLH4UjenWOcvl+h3KRaIdvmJfbQHHXUtrJSFbgkkcM/Cwejf1mgEGreVLUF+kkQZTlqhJV+DbiOFLih0Fawck8dwwPLxpVZteamtVxRMTdpUspGyW5rynkKTuyMKOR0HcRwFJbTAfut0iW6HsdkS3UtN7ZwkEnGSeocfmrfoHIxpdq1hiW3Jky1JOZRkLSQT0hIOyMeMHhvoDPrhyzanclrXb+xY0chOGVtbZSdkbW/O8bW1jxYq38kevL9qrUUmFeHY62WopdSGmdk7W0Bx+c1lWu9KP6Qvi7e69z7Kxzkd7ABWjhgjoIO6rJyFXCJbdVzXZ0hthCoRSFLOMnbG6gPR1Itb/FK7/wjn1V9Bqmx+FI3p0n1hqKzSdM3Nhm5RluuR1pQgL3qJHCsZcLJrbroc18zGR8FPkFaNp3VcDSXJ01NnqJWp95LDI+E8vaJ2R1eU7hWdHckeSqvqObIflpiOuFTETIZRjcgrwpXj3nFVtlx+47PpK/wq5+jLJfeVrVd0kKXEkotjBBCWoqQTjxrUCc+MYqNbOVHWFufacVdDNbQclmUhKgvxEgBX86V6K02/qzUDFqjOIaBHOPOKONloEbRTuOVYO4cM1sczkSsTlqbjxH5DM5BJVLKyrnOO4pPcgcOAHCrQ4YuuhJSZ2lLfMQCEyEF0AjeApRP+9FfPk8iuQdGWqI8Ulxhjml7O8bSSQceaigMU5cLbJTrCRdSkdhuFuNt54OBpKsHyg7vIap2ldQTdMXlm6QNhS0ApW2v4LiDxSfMD4iBXpl6zwb8rUNtubCXorshraQd2CGW8EEcCOusc1ZyOXuBKU5YEpuENbncNFwJdbTjPdbWEnfu3HPCgLUeXW2Fr9Szuc+Ttt48+f8Aasb1DeJOoL1Lus0APSFbWynghIGEp+YAb67zdN36BKMaZaJrTu/AUydkgccK4Eb+IJqXatLzHpA7PbDTKSCsc4NpQ6hs5xWSjJ7kRVK1OnxPItHIbZHperGLyQUxoXONpUP2nVNkY4cAkknxlPXXo2qNpe4afixrVb7SG4bbOfxdxWFAlByST8I54nx1dA82UbQcTjGc7Qrxxa3nsKsJrOLzPoo4GazflHnpk3GNCaUkhhBWvfwUrgPMP5inWo9ZxIjJatbrUuUobihQUhG/iSOnxVnClLccW48tS3FqK1qVxUT01sUKbz0mVGJ3kHB0oPPvM71p8YHP9Jv6qeclGsY+kb2+u4KUmBMbDby0gktlJJSrABJ4kfPSLWRCtQO4OQGkA468V9dJaUm6rNwYta0CVFZS6ltw4DuVYIz0ddQz4mWdrsoQ5I2e/cs2mmLc4bO8/OmEFLbaWFICVYOFKKwBjPVk+KvPsh1yS+7IfO0884pxxWMbSiSSfrqVcrRc7bLdhzoL7UhsgLRs7Wz08RkcCPPTnROlVX3UtuhXFCm4r7h5zutlRSEqUQMcM7OPnqJzit7N6NvVkm1F5Laav/Z8tr0bTU6e5ubmyvwQzxSgYz5yfNV90pkwJWST+UJfE/8AHXTC3wo9uhMw4bQajsoDbbaeCUgYApfpT9Ak/wDMJf266yIR1WC/2iYYRerROAXl2OtlRKsjuVZGB0fCVW9Ui1fpqDqqzO264IylR2mnP2mljgpJ8W/y5PXQHlewXRdmvlvujbYdVDkJd5s/tgHePFuzXpOLyn6PetvZpvTDQSklTLmQ6MdGxjJ+bjWDX/k+1LZJpjKtUqWgkhEiEyp1Dg3b9wJTx4HHizUC1aS1BeJqYsO1S+dI2iXmy0kJBwSSrAwD5T4qAmco2p/dZqZ6c1tCE0kMxEqSQdgcVEdZOT5MVaf7PXxwn7//AAJ/rFVm78n2p7fcX4TdomzkslIEmNGWW15SD3JPHGcfNV55DdPXu0aomSLpaZsNlcMoSt9koBO0DjJ6aA3KkWtiRpO7YJH4o59VPaRa3+Kd3/hHPqrGXCya366HNfMwUfAT5BVT1Ewtm5qcX8B9CXGz1jGz9aTVsHwE+QVeo+ho+suTq3HIbuMcv9jPlRCRl5WUqA4g48oxu6arrLjfI7LpMvw0X5vRmY8mepYmlNUt3Ke26uOppTCua3lG0U91jpAxwG+t2lcqekGLUqe3dW3yBlMdsHnlHq2DvBOOnA6686XvTl5sExyNdLc+0pCsBxLZU251FKgMEb/v31Gt1quF0nNRIEJ9+Q6QlKQgjO/rOAB5TVmcOeqtByxP0nbpiUFAkNl0JJzjaUTj+dFfLk6jOQ9F2mK8AHWGObXjhtJJB/mKKA+kGWpi83pIiSHsvtnabCSB+Bb3byKYdsF+Dp3oJ9qvhaB+Vr3/ABLf2LdN6ArGoYTV7ic0/b5yVpyWnAhGUHH728eLxVnE2BLtzvNzYzjRPwSsYChv37iR0cK20gEVHmQY05gsS2EPNK4ocSCDUtOq4GheWELhZrZIxHjkEDFcgkDAWoDqBOBVy1Tpa3W5MVUJLjXOulKsrKhjZJ6fJSI2lvB/Cq/lWzr4PeVDwu5WxfMU7ugbqZWWyS7w8OZbcTHB7p4JG7yAkZNX636Ks0YoccZVJWB/fnaB/wDbw/lVjbbS2kJQkJSOAG4VHO4W6JsW+EyzUqz9x5X5UI7ULXNyisNFppsMpS2RvH4JB39Z4mrX/Z7cLeorsQ2tz8TTkJA3d2OvFanqrRWnLi1cbnOtTD05bClKeXnaJSjA6egJFMrHpKw6ffckWa2tRHXE7C1N57oZzjj4q1S9SSWSMj14ra1lc1FKk5W33KuP5pHVXXRLha1hbFhtx3Di+4Rgk/gl8Mmvpr/46XP99v7JFcaC+Olq/wBRf2S6qP5/v9T6J/Sf9fobP2xXj9XzfRR7VKNLXBaYEnECYodnyzkIT/jr/wA1WWk+lf0CUcf+YS/t11bnzwl9sl+DZ3oJ9qjtkvwbO9BPtVO3UbqAgdsF+DZvoJ9qlPZ6xqva7AmfoGNnZTn85+9Vl3UnwPdd/wDH/wD6UBJ7Yr8GzfQT7VHbFfg6d6Cfaqfuo3UBB7ZL8GzvQT7VJdZTlOaXuiDBlthUVYK1JThO7ie6q0bqR64+KV2/hXP6axnwsmtuuhzXzMFGQkeQVsXJtL5nR0FvsaQ5hT3dNoyPzq+nNY6N6M+IVtXJf8SoH7z32q6rbLjfI7LpN+Uj/d6MeqmpWMLgS1DqLINcIloQcpt8lJ6wyKYCuatDhxRpQ5sUc4Iypw4IwR+EVRXOlv1Iz++59oqigOLR+tr3/Et/Yt03zStmHLjzpr7LjJTKWlZStJykhCU4/wCnNSPyh1xvMqgJmaKh/lDrjeZVH5Q643mVQCXW/wCYgfxB/oVVXV8E+Srfe7TPuyGEl+M1zLhX+bKs9yRjj46WnSM0jHZ0f1J9qgLen4IrtUMC4YxmN5lUflDrjeZVAdb5+pp/8M5/Sam9FLpse4Sob8crjIDrakbWyo4yCM8fHX2/KHXG8yqAxXX/AMdbr++39kikLbjjTqXWHHGnEHKXG1lKk7sbiN/A1p9/5PJd4vUm5LurLJfKSWkxyrGEhPHa8WeFL/eqmdF7Y+eIfbqrnbVXNtLtO5tcZsYW0Kc5bUknsfdyKULvd/C9x+mO+1XVq5XNlJSzc56ElRUQmU4kEk5J3HiTvq7e9XN8Nx/oh9uj3qpvhuP9EPt15qK/2zNYthXh+n6FL7b3jwvcfpjvtUdt7x4XuX0132qunvVTfDcf6Ifbo96qb4bj/RD7dNRX+2P2thXh+n6FL7b3jwvcfprvtVKtdzuRkurVc5indhKdtUlZIGScZznG6rV71U3w3H+iH26+0Tkxmx1rX25jqKgB+iKGMZ/z+Oti1p1YVVKe7mU+PXtlc4fUpW2Wm8stmXb3iNN2umP1nM+kr++ue2108KTPpC/vqyjk8neF4/0VXt0e95O8LR/oqvbq71tM+aew3n2/qVrttdPCkz6Qv76h3a53Jy3utu3GWtCsBQVIWQQSM5GauPveTvC8f6Kr26+b/JtNeZW323YG0MZ7FUcf9dYVKlNwaXcbFraXdOvCctya7fHmZkSCK2vkv+JNv/ee+1XVVPJVN8Ns/RD7dXXTFlnWCyx7amRGfDJWecLaklW0sq4ZPXVNa0J05NyR9IxzE7a6t4wpSzaee59zLBXOah/lDrjeZVH5Q/8ATeZVbxyxF0t+pGf33ftFUVIs8NUC3txVrC1IKiVAYByonh89FATSRjiKrmnLhKl37UseS8Vsw5jbbCSANhJZQojzknfSRxu9an1Ld2Gb5ItUG1rTHS3DSjbdcKErK1KUDu7rGzj56qSZd6sk95l26KelvauhRZMhpAb59pTI7kpG4ZATnHSKA2vzVW9U6kd0/Ps6XIqVwZ0rsZ5/bwWFEdwcdIJyDv3ePNdzLf8Ad6mFz6+x+1hd5nPc7fOAbWOvFccoVncvmj7lCjJUZRa5yOEnB51HdIwejeAM+OgPtq+/e5ywvXFLBkPBSG2WAsJ5xxaglIyeAyd/iFM4K5C4jSpqG25BQkuobWVJSrAyASBkZzvwKyGZqN3VHYEwtc4xpy3LuVzZKRsLlpSQho9IwUqV0+fBpjqpnXtk0m/fPdS2qWynnX4yIbQbbSSNzZKSTjOMq4gUBZ9PXWfK17qa3SJKlw4bcZUdopACNoK2t+Mnh01b92N9ZvyeOrf11qZ11W045DgKUo9JLZJNNtQy7zcNWt6fs9wRbm24QmSZIaS44QVlASkKBHFPHxeOgORd5/vsdpjIPa/tJ2TzGyMc7z2ztZxnhu44q45HWKw67T75o3WtwuN6ltXCQmyKZhSEtBG2FPoCdtCRjKVLOcDeAMb80703qS8DUFsjKvcm8NS3C3JQ9ZlRUsbiQpKtgbtwTgnpzQGpSXkx47jy9yW0lSvIBk0u0xe2dQ2OJdY4KWpLYWEk70npB8YO75qia+uDlu0Zd5LCVqe7FUhnYSCdtY2U4B47yN1Z5pK4P8nButnv8h4RWoDUyEt3CkbWyA6lGN+OcWAAerhxJA0633lmdd7jb2QdqAW0urJGCpaSrA8gx56a5HWKxfSCZWjrxJud4Vh652V66XBBQcodS7kJxxGA5gjrFNZ1x5QGNKv6n7NtaG1RVSOwDGOWWykKBC9+0odR3efcBqeR1ijIzjIrOo9z1ddblIh2aVbmm2Y8V5b0tvawVthSkhKQOJJOSd3AAcQoiXvXd1sN0vEGdbmY9ukScIdYClvpbPwTgYTgDGeJzQGuVzWVPa+uV6DESzyIdrfRDjyZb8hlb2yXmwtKEJA37jvJ6x05xbdDX6XeYUhu4toEyI9zS3WkKS2+MZC0BW/BHmINAWeiuaKA4rmiigOK5oooAooooAooooCo3jR70m7OXWx3eVZ5j6diUpltLiHxuwShe4KGyBtDfjdS1zkziKt8uM3c5iXHJzc9iQtRW4w8hGyFFSj3fSd/X4q0CigKxp3TEq2XZ+6XW9SLrMcaDKHHGktJbRnOAlO7ed+asyq5ooCr2rRFot0e9MJaK27y64uUkkjKV57gEHgNo48tJLlyd3O52ty0y9YT1WxQ2W45jtZSkHKQpfwlgdOTv41oRrmgKzpzSqLHeLhcky1PKmMMNKQUYCeaTsgjf08a7XjTTku+s3q23Fy33BDHY7iw0HUOs7RUElJOBhRzkb+irH11zQGdvcmnZtymXG6XyTLlSovMKUphKQ2oLSttSBnA2dkdz07yd5NPI2nrybhBk3LU8mU1FO1zDUdDAeVgjLhSd438Nwzjqqz9J8tc0Aj1XY16htQt4lrio55txako2ioIUFbPEbiQKg6p0VbtTT7TNnD8JbndsdznnU8dg7+G0Aenges1aq4HCgEF70zFu9wRKkbJT2G7DebKMhxpwpJGcjBBRuO/id1JndEXZzTS9O+6dZgKb5naVBQXubxjZKtrB3bs7OfHV5rigEVi0/2omypQlF1Uhlhojm9nZ5pGyDxOc8ai2nSabbpu5WVMxTiZy5Ci6W8FHO5zuzvxnr31ZxRQFDtehJ9ilpk2C+txnFxGI0pMiHzyHyyjYQvAWkpOOgHFWqxQp8KKtF0uarhIW4Vc6WUtBI6EhKegeMk+OmQo++gOaKKKAKKKKAKKKKAKKKKAKKKKA//Z"/>
          <p:cNvSpPr>
            <a:spLocks noChangeAspect="1" noChangeArrowheads="1"/>
          </p:cNvSpPr>
          <p:nvPr/>
        </p:nvSpPr>
        <p:spPr bwMode="auto">
          <a:xfrm>
            <a:off x="0" y="-544513"/>
            <a:ext cx="1990725" cy="1123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fr-FR"/>
          </a:p>
        </p:txBody>
      </p:sp>
      <p:pic>
        <p:nvPicPr>
          <p:cNvPr id="17414" name="Picture 13" descr="http://www.olivierformations.com/wp-content/uploads/2012/01/RF_PrefectureReg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5300663"/>
            <a:ext cx="1235075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Espace réservé du numéro de diapositive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93C74C2-724D-4E87-9D4D-9541F3FB51A1}" type="slidenum">
              <a:rPr lang="fr-FR" smtClean="0">
                <a:latin typeface="Arial" pitchFamily="34" charset="0"/>
              </a:rPr>
              <a:pPr/>
              <a:t>10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7416" name="Image 9" descr="oph77vect.eps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5229225"/>
            <a:ext cx="1152525" cy="13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0063" y="5373688"/>
            <a:ext cx="22764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Avant de faire ma demande, j’évalue mes besoins et mes capacités</a:t>
            </a:r>
            <a:br>
              <a:rPr lang="fr-FR" dirty="0" smtClean="0"/>
            </a:br>
            <a:endParaRPr lang="fr-FR" dirty="0" smtClean="0"/>
          </a:p>
        </p:txBody>
      </p:sp>
      <p:sp>
        <p:nvSpPr>
          <p:cNvPr id="18435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ED46910-6454-4B03-88A0-3A0012C70180}" type="slidenum">
              <a:rPr lang="fr-FR" smtClean="0">
                <a:latin typeface="Arial" pitchFamily="34" charset="0"/>
              </a:rPr>
              <a:pPr/>
              <a:t>11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llipse 13"/>
          <p:cNvSpPr/>
          <p:nvPr/>
        </p:nvSpPr>
        <p:spPr>
          <a:xfrm>
            <a:off x="4356100" y="1341438"/>
            <a:ext cx="2879725" cy="187166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Les besoins dépendent…</a:t>
            </a:r>
          </a:p>
        </p:txBody>
      </p:sp>
      <p:pic>
        <p:nvPicPr>
          <p:cNvPr id="19460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6100" y="1412875"/>
            <a:ext cx="2843213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Image 4" descr="résidence france et maison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4221163"/>
            <a:ext cx="1852613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handicap.WMF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796136" y="4509120"/>
            <a:ext cx="1049510" cy="1208882"/>
          </a:xfrm>
          <a:prstGeom prst="rect">
            <a:avLst/>
          </a:prstGeom>
        </p:spPr>
      </p:pic>
      <p:sp>
        <p:nvSpPr>
          <p:cNvPr id="19463" name="Espace réservé du numéro de diapositive 6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1252746-6EE5-4877-94B7-8DEC8B035FB8}" type="slidenum">
              <a:rPr lang="fr-FR" smtClean="0">
                <a:latin typeface="Arial" pitchFamily="34" charset="0"/>
              </a:rPr>
              <a:pPr/>
              <a:t>12</a:t>
            </a:fld>
            <a:endParaRPr lang="fr-FR" smtClean="0">
              <a:latin typeface="Arial" pitchFamily="34" charset="0"/>
            </a:endParaRPr>
          </a:p>
        </p:txBody>
      </p:sp>
      <p:sp>
        <p:nvSpPr>
          <p:cNvPr id="19464" name="Rectangle 7"/>
          <p:cNvSpPr>
            <a:spLocks noChangeArrowheads="1"/>
          </p:cNvSpPr>
          <p:nvPr/>
        </p:nvSpPr>
        <p:spPr bwMode="auto">
          <a:xfrm>
            <a:off x="1403350" y="3284538"/>
            <a:ext cx="23050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000"/>
              <a:t>Du nombre de </a:t>
            </a:r>
            <a:r>
              <a:rPr lang="fr-FR" sz="2000" b="1"/>
              <a:t>personnes</a:t>
            </a:r>
          </a:p>
        </p:txBody>
      </p:sp>
      <p:sp>
        <p:nvSpPr>
          <p:cNvPr id="19465" name="Rectangle 8"/>
          <p:cNvSpPr>
            <a:spLocks noChangeArrowheads="1"/>
          </p:cNvSpPr>
          <p:nvPr/>
        </p:nvSpPr>
        <p:spPr bwMode="auto">
          <a:xfrm>
            <a:off x="4932363" y="3284538"/>
            <a:ext cx="24479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000"/>
              <a:t>Du nombre de </a:t>
            </a:r>
            <a:r>
              <a:rPr lang="fr-FR" sz="2000" b="1"/>
              <a:t>pièces</a:t>
            </a:r>
            <a:r>
              <a:rPr lang="fr-FR" sz="2000"/>
              <a:t> nécessaires</a:t>
            </a:r>
          </a:p>
        </p:txBody>
      </p:sp>
      <p:sp>
        <p:nvSpPr>
          <p:cNvPr id="19466" name="Rectangle 9"/>
          <p:cNvSpPr>
            <a:spLocks noChangeArrowheads="1"/>
          </p:cNvSpPr>
          <p:nvPr/>
        </p:nvSpPr>
        <p:spPr bwMode="auto">
          <a:xfrm>
            <a:off x="1979613" y="5949950"/>
            <a:ext cx="1095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/>
              <a:t>Du </a:t>
            </a:r>
            <a:r>
              <a:rPr lang="fr-FR" sz="2000" b="1"/>
              <a:t>lieu </a:t>
            </a:r>
          </a:p>
        </p:txBody>
      </p:sp>
      <p:sp>
        <p:nvSpPr>
          <p:cNvPr id="19467" name="Rectangle 10"/>
          <p:cNvSpPr>
            <a:spLocks noChangeArrowheads="1"/>
          </p:cNvSpPr>
          <p:nvPr/>
        </p:nvSpPr>
        <p:spPr bwMode="auto">
          <a:xfrm>
            <a:off x="4572000" y="5876925"/>
            <a:ext cx="331311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000"/>
              <a:t>D’éventuelles situations de </a:t>
            </a:r>
            <a:r>
              <a:rPr lang="fr-FR" sz="2000" b="1"/>
              <a:t>handicap</a:t>
            </a:r>
          </a:p>
        </p:txBody>
      </p:sp>
      <p:pic>
        <p:nvPicPr>
          <p:cNvPr id="19468" name="Image 12" descr="Sergeï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76375" y="1341438"/>
            <a:ext cx="2024063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Avant la demande j’évalue mes besoins et capacités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323850" y="2060575"/>
          <a:ext cx="8066088" cy="2808288"/>
        </p:xfrm>
        <a:graphic>
          <a:graphicData uri="http://schemas.openxmlformats.org/drawingml/2006/table">
            <a:tbl>
              <a:tblPr/>
              <a:tblGrid>
                <a:gridCol w="2664296"/>
                <a:gridCol w="2592288"/>
                <a:gridCol w="2808833"/>
              </a:tblGrid>
              <a:tr h="701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Nombre </a:t>
                      </a:r>
                      <a:r>
                        <a:rPr lang="fr-FR" sz="1600" b="1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d’adultes</a:t>
                      </a:r>
                      <a:endParaRPr lang="fr-FR" sz="16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701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Nombre d’enfants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6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701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dont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Fille(s)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Garçon(s)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9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Total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6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personnes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502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/>
          </a:p>
        </p:txBody>
      </p:sp>
      <p:sp>
        <p:nvSpPr>
          <p:cNvPr id="20503" name="ZoneTexte 6"/>
          <p:cNvSpPr txBox="1">
            <a:spLocks noChangeArrowheads="1"/>
          </p:cNvSpPr>
          <p:nvPr/>
        </p:nvSpPr>
        <p:spPr bwMode="auto">
          <a:xfrm>
            <a:off x="539750" y="5229225"/>
            <a:ext cx="7777163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>
                <a:latin typeface="Calibri" pitchFamily="34" charset="0"/>
              </a:rPr>
              <a:t>J’ai besoin de ………………..… pièces. (Ne pas oublier de compter une pièce commune)</a:t>
            </a:r>
          </a:p>
          <a:p>
            <a:r>
              <a:rPr lang="fr-FR" sz="1600">
                <a:latin typeface="Calibri" pitchFamily="34" charset="0"/>
              </a:rPr>
              <a:t>Je travaille à ……………………. Mon conjoint travaille à ………………………………….</a:t>
            </a:r>
          </a:p>
          <a:p>
            <a:r>
              <a:rPr lang="fr-FR" sz="1600">
                <a:latin typeface="Calibri" pitchFamily="34" charset="0"/>
              </a:rPr>
              <a:t>Les communes accessibles sont : ……………………………………………</a:t>
            </a:r>
          </a:p>
          <a:p>
            <a:r>
              <a:rPr lang="fr-FR" sz="1600">
                <a:latin typeface="Calibri" pitchFamily="34" charset="0"/>
              </a:rPr>
              <a:t>Un membre de mon foyer  a des difficultés de mobilité nécessitant un logement adapté : Oui/Non/NC</a:t>
            </a:r>
            <a:endParaRPr lang="fr-FR">
              <a:latin typeface="Calibri" pitchFamily="34" charset="0"/>
            </a:endParaRPr>
          </a:p>
        </p:txBody>
      </p:sp>
      <p:pic>
        <p:nvPicPr>
          <p:cNvPr id="2050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2205038"/>
            <a:ext cx="504825" cy="48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3716338"/>
            <a:ext cx="457200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0650" y="3789363"/>
            <a:ext cx="42862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68538" y="2781300"/>
            <a:ext cx="6556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8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11413" y="2133600"/>
            <a:ext cx="5048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9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35150" y="4191000"/>
            <a:ext cx="1152525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0" name="Espace réservé du numéro de diapositive 11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5803C81-309A-45A3-BA6E-E71C54BE16F1}" type="slidenum">
              <a:rPr lang="fr-FR" smtClean="0">
                <a:latin typeface="Arial" pitchFamily="34" charset="0"/>
              </a:rPr>
              <a:pPr/>
              <a:t>13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>
          <a:xfrm>
            <a:off x="468313" y="3573463"/>
            <a:ext cx="8229600" cy="1143000"/>
          </a:xfrm>
        </p:spPr>
        <p:txBody>
          <a:bodyPr anchor="ctr" anchorCtr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3600" dirty="0" smtClean="0">
                <a:solidFill>
                  <a:schemeClr val="tx1"/>
                </a:solidFill>
              </a:rPr>
              <a:t>Je sais </a:t>
            </a:r>
            <a:r>
              <a:rPr lang="fr-FR" sz="3600" b="1" dirty="0" smtClean="0">
                <a:solidFill>
                  <a:srgbClr val="FF0000"/>
                </a:solidFill>
              </a:rPr>
              <a:t>combien</a:t>
            </a:r>
            <a:r>
              <a:rPr lang="fr-FR" sz="3600" dirty="0" smtClean="0">
                <a:solidFill>
                  <a:srgbClr val="FF0000"/>
                </a:solidFill>
              </a:rPr>
              <a:t> </a:t>
            </a:r>
            <a:r>
              <a:rPr lang="fr-FR" sz="3600" b="1" dirty="0" smtClean="0">
                <a:solidFill>
                  <a:srgbClr val="FF0000"/>
                </a:solidFill>
              </a:rPr>
              <a:t>coûte</a:t>
            </a:r>
            <a:r>
              <a:rPr lang="fr-FR" sz="3600" dirty="0" smtClean="0">
                <a:solidFill>
                  <a:srgbClr val="FF0000"/>
                </a:solidFill>
              </a:rPr>
              <a:t> </a:t>
            </a:r>
            <a:r>
              <a:rPr lang="fr-FR" sz="3600" dirty="0" smtClean="0">
                <a:solidFill>
                  <a:schemeClr val="tx1"/>
                </a:solidFill>
              </a:rPr>
              <a:t>un logement</a:t>
            </a:r>
          </a:p>
        </p:txBody>
      </p:sp>
      <p:sp>
        <p:nvSpPr>
          <p:cNvPr id="5" name="Titre 1"/>
          <p:cNvSpPr txBox="1">
            <a:spLocks/>
          </p:cNvSpPr>
          <p:nvPr/>
        </p:nvSpPr>
        <p:spPr bwMode="auto">
          <a:xfrm>
            <a:off x="0" y="544512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3600" dirty="0">
                <a:latin typeface="+mj-lt"/>
                <a:ea typeface="+mj-ea"/>
                <a:cs typeface="+mj-cs"/>
              </a:rPr>
              <a:t>Je connais mes </a:t>
            </a:r>
            <a:r>
              <a:rPr lang="fr-FR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capacités</a:t>
            </a:r>
            <a:r>
              <a:rPr lang="fr-FR" sz="3600" dirty="0">
                <a:latin typeface="+mj-lt"/>
                <a:ea typeface="+mj-ea"/>
                <a:cs typeface="+mj-cs"/>
              </a:rPr>
              <a:t> financières</a:t>
            </a:r>
          </a:p>
        </p:txBody>
      </p:sp>
      <p:sp>
        <p:nvSpPr>
          <p:cNvPr id="21508" name="ZoneTexte 5"/>
          <p:cNvSpPr txBox="1">
            <a:spLocks noChangeArrowheads="1"/>
          </p:cNvSpPr>
          <p:nvPr/>
        </p:nvSpPr>
        <p:spPr bwMode="auto">
          <a:xfrm>
            <a:off x="4067175" y="4292600"/>
            <a:ext cx="863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8800" b="1"/>
              <a:t>+</a:t>
            </a: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539750" y="9810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4400" dirty="0">
                <a:latin typeface="+mj-lt"/>
                <a:ea typeface="+mj-ea"/>
                <a:cs typeface="+mj-cs"/>
              </a:rPr>
              <a:t>GÉRER MON BUDGET LOGEMENT</a:t>
            </a:r>
          </a:p>
        </p:txBody>
      </p:sp>
      <p:sp>
        <p:nvSpPr>
          <p:cNvPr id="21510" name="ZoneTexte 8"/>
          <p:cNvSpPr txBox="1">
            <a:spLocks noChangeArrowheads="1"/>
          </p:cNvSpPr>
          <p:nvPr/>
        </p:nvSpPr>
        <p:spPr bwMode="auto">
          <a:xfrm>
            <a:off x="4067175" y="2349500"/>
            <a:ext cx="1008063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9600" b="1"/>
              <a:t>=</a:t>
            </a:r>
          </a:p>
        </p:txBody>
      </p:sp>
      <p:sp>
        <p:nvSpPr>
          <p:cNvPr id="21511" name="Espace réservé du numéro de diapositive 6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A42DFAE-384C-451A-AF63-5812FBE06A1C}" type="slidenum">
              <a:rPr lang="fr-FR" smtClean="0">
                <a:latin typeface="Arial" pitchFamily="34" charset="0"/>
              </a:rPr>
              <a:pPr/>
              <a:t>14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Je fais ma demande de logement social</a:t>
            </a:r>
          </a:p>
        </p:txBody>
      </p:sp>
      <p:sp>
        <p:nvSpPr>
          <p:cNvPr id="22531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AE3FD08-EA69-479D-8A81-41796E63F88E}" type="slidenum">
              <a:rPr lang="fr-FR" smtClean="0">
                <a:latin typeface="Arial" pitchFamily="34" charset="0"/>
              </a:rPr>
              <a:pPr/>
              <a:t>15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Quand?</a:t>
            </a:r>
          </a:p>
        </p:txBody>
      </p:sp>
      <p:sp>
        <p:nvSpPr>
          <p:cNvPr id="2355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906963" cy="4637088"/>
          </a:xfrm>
        </p:spPr>
        <p:txBody>
          <a:bodyPr/>
          <a:lstStyle/>
          <a:p>
            <a:pPr eaLnBrk="1" hangingPunct="1"/>
            <a:r>
              <a:rPr lang="fr-FR" smtClean="0"/>
              <a:t>Dès que j’ai un récépissé de carte de séjour</a:t>
            </a:r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eaLnBrk="1" hangingPunct="1">
              <a:buFont typeface="Wingdings" pitchFamily="2" charset="2"/>
              <a:buNone/>
            </a:pPr>
            <a:endParaRPr lang="fr-FR" smtClean="0"/>
          </a:p>
          <a:p>
            <a:pPr eaLnBrk="1" hangingPunct="1"/>
            <a:r>
              <a:rPr lang="fr-FR" smtClean="0"/>
              <a:t>Après l’ouverture des droits</a:t>
            </a:r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Avec l’aide d’un intervenant social</a:t>
            </a:r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</p:txBody>
      </p:sp>
      <p:pic>
        <p:nvPicPr>
          <p:cNvPr id="23556" name="Image 3" descr="récépissé carte de séjour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64163" y="1052513"/>
            <a:ext cx="2870200" cy="210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Image 5" descr="kaba et IS à FTDA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3716338"/>
            <a:ext cx="2425700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Espace réservé du numéro de diapositive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45FC776-EF8D-4572-A19B-DB76D7AC7ACC}" type="slidenum">
              <a:rPr lang="fr-FR" smtClean="0">
                <a:latin typeface="Arial" pitchFamily="34" charset="0"/>
              </a:rPr>
              <a:pPr/>
              <a:t>16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dépôt des documents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372200" y="3933056"/>
            <a:ext cx="1958645" cy="1313078"/>
          </a:xfrm>
          <a:prstGeom prst="rect">
            <a:avLst/>
          </a:prstGeom>
        </p:spPr>
      </p:pic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Comment?</a:t>
            </a:r>
          </a:p>
        </p:txBody>
      </p:sp>
      <p:sp>
        <p:nvSpPr>
          <p:cNvPr id="24580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754438" cy="4873625"/>
          </a:xfrm>
        </p:spPr>
        <p:txBody>
          <a:bodyPr/>
          <a:lstStyle/>
          <a:p>
            <a:pPr eaLnBrk="1" hangingPunct="1"/>
            <a:r>
              <a:rPr lang="fr-FR" smtClean="0"/>
              <a:t>Je remplis un formulaire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J’ajoute les documents justificatifs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Je dépose à la mairie, à la préfecture ou auprès d’un bailleurs</a:t>
            </a:r>
          </a:p>
        </p:txBody>
      </p: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5583">
            <a:off x="4718050" y="1644650"/>
            <a:ext cx="3455988" cy="149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 descr="question.WMF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131840" y="5157192"/>
            <a:ext cx="2160240" cy="1542013"/>
          </a:xfrm>
          <a:prstGeom prst="rect">
            <a:avLst/>
          </a:prstGeom>
        </p:spPr>
      </p:pic>
      <p:pic>
        <p:nvPicPr>
          <p:cNvPr id="5" name="Image 4" descr="documents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68144" y="2996952"/>
            <a:ext cx="1231290" cy="1310532"/>
          </a:xfrm>
          <a:prstGeom prst="rect">
            <a:avLst/>
          </a:prstGeom>
        </p:spPr>
      </p:pic>
      <p:sp>
        <p:nvSpPr>
          <p:cNvPr id="24584" name="Espace réservé du numéro de diapositive 8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125720C-4515-4A7A-92D7-F8E966C87455}" type="slidenum">
              <a:rPr lang="fr-FR" smtClean="0">
                <a:latin typeface="Arial" pitchFamily="34" charset="0"/>
              </a:rPr>
              <a:pPr/>
              <a:t>17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Les documents justificatifs</a:t>
            </a:r>
          </a:p>
        </p:txBody>
      </p:sp>
      <p:sp>
        <p:nvSpPr>
          <p:cNvPr id="2048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643438" y="2205038"/>
            <a:ext cx="4321175" cy="4525962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dirty="0" smtClean="0"/>
              <a:t>Livret de famille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dirty="0" smtClean="0"/>
              <a:t>Deux derniers avis d'imposition sur le revenu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dirty="0" smtClean="0"/>
              <a:t>Justificatifs de ressources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dirty="0" smtClean="0"/>
              <a:t>Attestation d’hébergement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dirty="0" smtClean="0"/>
              <a:t>Attestation de paiement régulier des loyers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dirty="0" smtClean="0"/>
              <a:t>Pièces attestant d'une expulsion, d'un arrêté de péril ou d'un arrêté d'insalubrité, d'un jugement de divorce...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fr-FR" sz="1800" dirty="0" smtClean="0"/>
          </a:p>
        </p:txBody>
      </p:sp>
      <p:sp>
        <p:nvSpPr>
          <p:cNvPr id="2048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250825" y="2205038"/>
            <a:ext cx="4038600" cy="4525962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dirty="0" smtClean="0"/>
              <a:t>Titre de séjour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endParaRPr lang="fr-FR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b="1" dirty="0" smtClean="0"/>
              <a:t>Ou</a:t>
            </a:r>
            <a:r>
              <a:rPr lang="fr-FR" dirty="0" smtClean="0"/>
              <a:t> récépissé de la demande de renouvellement du titre de séjour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fr-FR" b="1" dirty="0" smtClean="0"/>
              <a:t>Ou</a:t>
            </a:r>
            <a:r>
              <a:rPr lang="fr-FR" dirty="0" smtClean="0"/>
              <a:t> récépissé de la demande de titre de séjour portant la mention «reconnu réfugié ».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fr-FR" dirty="0" smtClean="0"/>
          </a:p>
        </p:txBody>
      </p:sp>
      <p:sp>
        <p:nvSpPr>
          <p:cNvPr id="5" name="ZoneTexte 4"/>
          <p:cNvSpPr txBox="1"/>
          <p:nvPr/>
        </p:nvSpPr>
        <p:spPr>
          <a:xfrm>
            <a:off x="395288" y="1341438"/>
            <a:ext cx="3816350" cy="3683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b="1" dirty="0">
                <a:solidFill>
                  <a:srgbClr val="FF0000"/>
                </a:solidFill>
              </a:rPr>
              <a:t>Enregistrement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003800" y="1341438"/>
            <a:ext cx="3671888" cy="3683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b="1" dirty="0">
                <a:solidFill>
                  <a:srgbClr val="FF0000"/>
                </a:solidFill>
              </a:rPr>
              <a:t>Instruction</a:t>
            </a:r>
          </a:p>
        </p:txBody>
      </p:sp>
      <p:pic>
        <p:nvPicPr>
          <p:cNvPr id="8" name="Image 7" descr="documents.png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7380312" y="0"/>
            <a:ext cx="1231290" cy="1310532"/>
          </a:xfrm>
          <a:prstGeom prst="rect">
            <a:avLst/>
          </a:prstGeom>
        </p:spPr>
      </p:pic>
      <p:pic>
        <p:nvPicPr>
          <p:cNvPr id="9" name="Image 8" descr="photocopies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491880" y="2060848"/>
            <a:ext cx="1078971" cy="10689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5609" name="Espace réservé du numéro de diapositive 9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E35F1C3-A9D6-4E75-BF0D-9D80938E46D9}" type="slidenum">
              <a:rPr lang="fr-FR" smtClean="0">
                <a:latin typeface="Arial" pitchFamily="34" charset="0"/>
              </a:rPr>
              <a:pPr/>
              <a:t>18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llipse 8"/>
          <p:cNvSpPr/>
          <p:nvPr/>
        </p:nvSpPr>
        <p:spPr>
          <a:xfrm>
            <a:off x="539750" y="4941888"/>
            <a:ext cx="2160588" cy="191611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1506" name="Titre 4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Le NUD, le NUR</a:t>
            </a:r>
          </a:p>
        </p:txBody>
      </p:sp>
      <p:sp>
        <p:nvSpPr>
          <p:cNvPr id="26628" name="Espace réservé du contenu 5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1 mois </a:t>
            </a:r>
            <a:r>
              <a:rPr lang="fr-FR" sz="4400" smtClean="0">
                <a:latin typeface="Wingdings" pitchFamily="2" charset="2"/>
              </a:rPr>
              <a:t>»</a:t>
            </a:r>
            <a:endParaRPr lang="fr-FR" sz="4400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>
                <a:sym typeface="Wingdings" pitchFamily="2" charset="2"/>
              </a:rPr>
              <a:t> je reçois une </a:t>
            </a:r>
            <a:r>
              <a:rPr lang="fr-FR" b="1" smtClean="0">
                <a:sym typeface="Wingdings" pitchFamily="2" charset="2"/>
              </a:rPr>
              <a:t>attestation </a:t>
            </a:r>
            <a:r>
              <a:rPr lang="fr-FR" sz="4800" smtClean="0">
                <a:latin typeface="Wingdings" pitchFamily="2" charset="2"/>
                <a:sym typeface="Wingdings" pitchFamily="2" charset="2"/>
              </a:rPr>
              <a:t>*</a:t>
            </a:r>
            <a:endParaRPr lang="fr-FR" sz="4800" b="1" smtClean="0">
              <a:sym typeface="Wingdings" pitchFamily="2" charset="2"/>
            </a:endParaRPr>
          </a:p>
          <a:p>
            <a:pPr algn="ctr" eaLnBrk="1" hangingPunct="1"/>
            <a:endParaRPr lang="fr-FR" smtClean="0">
              <a:sym typeface="Wingdings" pitchFamily="2" charset="2"/>
            </a:endParaRPr>
          </a:p>
          <a:p>
            <a:pPr algn="ctr" eaLnBrk="1" hangingPunct="1"/>
            <a:endParaRPr lang="fr-FR" smtClean="0">
              <a:sym typeface="Wingdings" pitchFamily="2" charset="2"/>
            </a:endParaRPr>
          </a:p>
          <a:p>
            <a:pPr algn="ctr" eaLnBrk="1" hangingPunct="1"/>
            <a:r>
              <a:rPr lang="fr-FR" smtClean="0">
                <a:solidFill>
                  <a:srgbClr val="FF0000"/>
                </a:solidFill>
                <a:sym typeface="Wingdings" pitchFamily="2" charset="2"/>
              </a:rPr>
              <a:t>N</a:t>
            </a:r>
            <a:r>
              <a:rPr lang="fr-FR" smtClean="0">
                <a:sym typeface="Wingdings" pitchFamily="2" charset="2"/>
              </a:rPr>
              <a:t>uméro </a:t>
            </a:r>
            <a:r>
              <a:rPr lang="fr-FR" smtClean="0">
                <a:solidFill>
                  <a:srgbClr val="FF0000"/>
                </a:solidFill>
                <a:sym typeface="Wingdings" pitchFamily="2" charset="2"/>
              </a:rPr>
              <a:t>U</a:t>
            </a:r>
            <a:r>
              <a:rPr lang="fr-FR" smtClean="0">
                <a:sym typeface="Wingdings" pitchFamily="2" charset="2"/>
              </a:rPr>
              <a:t>nique </a:t>
            </a:r>
            <a:r>
              <a:rPr lang="fr-FR" smtClean="0">
                <a:solidFill>
                  <a:srgbClr val="FF0000"/>
                </a:solidFill>
                <a:sym typeface="Wingdings" pitchFamily="2" charset="2"/>
              </a:rPr>
              <a:t>D</a:t>
            </a:r>
            <a:r>
              <a:rPr lang="fr-FR" smtClean="0">
                <a:sym typeface="Wingdings" pitchFamily="2" charset="2"/>
              </a:rPr>
              <a:t>épartemental</a:t>
            </a:r>
          </a:p>
          <a:p>
            <a:pPr algn="ctr" eaLnBrk="1" hangingPunct="1"/>
            <a:r>
              <a:rPr lang="fr-FR" smtClean="0">
                <a:solidFill>
                  <a:srgbClr val="FF0000"/>
                </a:solidFill>
                <a:sym typeface="Wingdings" pitchFamily="2" charset="2"/>
              </a:rPr>
              <a:t>N</a:t>
            </a:r>
            <a:r>
              <a:rPr lang="fr-FR" smtClean="0">
                <a:sym typeface="Wingdings" pitchFamily="2" charset="2"/>
              </a:rPr>
              <a:t>uméro </a:t>
            </a:r>
            <a:r>
              <a:rPr lang="fr-FR" smtClean="0">
                <a:solidFill>
                  <a:srgbClr val="FF0000"/>
                </a:solidFill>
                <a:sym typeface="Wingdings" pitchFamily="2" charset="2"/>
              </a:rPr>
              <a:t>U</a:t>
            </a:r>
            <a:r>
              <a:rPr lang="fr-FR" smtClean="0">
                <a:sym typeface="Wingdings" pitchFamily="2" charset="2"/>
              </a:rPr>
              <a:t>nique </a:t>
            </a:r>
            <a:r>
              <a:rPr lang="fr-FR" smtClean="0">
                <a:solidFill>
                  <a:srgbClr val="FF0000"/>
                </a:solidFill>
                <a:sym typeface="Wingdings" pitchFamily="2" charset="2"/>
              </a:rPr>
              <a:t>R</a:t>
            </a:r>
            <a:r>
              <a:rPr lang="fr-FR" smtClean="0">
                <a:sym typeface="Wingdings" pitchFamily="2" charset="2"/>
              </a:rPr>
              <a:t>égional</a:t>
            </a:r>
            <a:endParaRPr lang="fr-FR" smtClean="0"/>
          </a:p>
        </p:txBody>
      </p:sp>
      <p:sp>
        <p:nvSpPr>
          <p:cNvPr id="5" name="Flèche vers le bas 4"/>
          <p:cNvSpPr/>
          <p:nvPr/>
        </p:nvSpPr>
        <p:spPr>
          <a:xfrm>
            <a:off x="4067175" y="3213100"/>
            <a:ext cx="144463" cy="863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26630" name="Picture 2" descr="dang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5229225"/>
            <a:ext cx="99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ZoneTexte 7"/>
          <p:cNvSpPr txBox="1">
            <a:spLocks noChangeArrowheads="1"/>
          </p:cNvSpPr>
          <p:nvPr/>
        </p:nvSpPr>
        <p:spPr bwMode="auto">
          <a:xfrm>
            <a:off x="-180975" y="6092825"/>
            <a:ext cx="36004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/>
              <a:t>À conserver!</a:t>
            </a:r>
          </a:p>
        </p:txBody>
      </p:sp>
      <p:sp>
        <p:nvSpPr>
          <p:cNvPr id="26632" name="Espace réservé du numéro de diapositive 7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28ED764-AB1E-45E6-9770-9BDD1D6AA295}" type="slidenum">
              <a:rPr lang="fr-FR" smtClean="0">
                <a:latin typeface="Arial" pitchFamily="34" charset="0"/>
              </a:rPr>
              <a:pPr/>
              <a:t>19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Déroulement de l’atelier</a:t>
            </a:r>
            <a:endParaRPr lang="fr-FR" dirty="0"/>
          </a:p>
        </p:txBody>
      </p:sp>
      <p:sp>
        <p:nvSpPr>
          <p:cNvPr id="921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eaLnBrk="1" hangingPunct="1"/>
            <a:r>
              <a:rPr lang="fr-FR" smtClean="0"/>
              <a:t>Présentation des participants</a:t>
            </a:r>
          </a:p>
          <a:p>
            <a:pPr eaLnBrk="1" hangingPunct="1">
              <a:buFont typeface="Wingdings" pitchFamily="2" charset="2"/>
              <a:buNone/>
            </a:pPr>
            <a:endParaRPr lang="fr-FR" smtClean="0"/>
          </a:p>
          <a:p>
            <a:pPr eaLnBrk="1" hangingPunct="1">
              <a:buFont typeface="Wingdings" pitchFamily="2" charset="2"/>
              <a:buNone/>
            </a:pPr>
            <a:r>
              <a:rPr lang="fr-FR" smtClean="0"/>
              <a:t>Aujourd’hui nous allons parler de :</a:t>
            </a:r>
          </a:p>
          <a:p>
            <a:pPr lvl="1" eaLnBrk="1" hangingPunct="1"/>
            <a:r>
              <a:rPr lang="fr-FR" smtClean="0"/>
              <a:t>Qu’est-ce que le logement social?</a:t>
            </a:r>
          </a:p>
          <a:p>
            <a:pPr lvl="1" eaLnBrk="1" hangingPunct="1"/>
            <a:r>
              <a:rPr lang="fr-FR" smtClean="0"/>
              <a:t>Evaluer ses besoins et capacités</a:t>
            </a:r>
          </a:p>
          <a:p>
            <a:pPr lvl="1" eaLnBrk="1" hangingPunct="1"/>
            <a:r>
              <a:rPr lang="fr-FR" smtClean="0"/>
              <a:t>Faire sa demande de logement social</a:t>
            </a:r>
          </a:p>
          <a:p>
            <a:pPr lvl="1" eaLnBrk="1" hangingPunct="1"/>
            <a:r>
              <a:rPr lang="fr-FR" smtClean="0"/>
              <a:t>Faire une demande DALO</a:t>
            </a:r>
          </a:p>
          <a:p>
            <a:pPr lvl="1" eaLnBrk="1" hangingPunct="1"/>
            <a:r>
              <a:rPr lang="fr-FR" smtClean="0"/>
              <a:t>Améliorer ses chances d’obtention d’un logement</a:t>
            </a:r>
          </a:p>
          <a:p>
            <a:pPr lvl="1" eaLnBrk="1" hangingPunct="1"/>
            <a:r>
              <a:rPr lang="fr-FR" smtClean="0"/>
              <a:t>Assurer le suivi de sa demande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Quiz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F952736-E159-4442-A6A8-8A74FC528C68}" type="slidenum">
              <a:rPr lang="fr-FR" smtClean="0">
                <a:latin typeface="Arial" pitchFamily="34" charset="0"/>
              </a:rPr>
              <a:pPr/>
              <a:t>2</a:t>
            </a:fld>
            <a:endParaRPr lang="fr-FR" smtClean="0">
              <a:latin typeface="Arial" pitchFamily="34" charset="0"/>
            </a:endParaRPr>
          </a:p>
        </p:txBody>
      </p:sp>
      <p:grpSp>
        <p:nvGrpSpPr>
          <p:cNvPr id="9221" name="Groupe 4"/>
          <p:cNvGrpSpPr>
            <a:grpSpLocks/>
          </p:cNvGrpSpPr>
          <p:nvPr/>
        </p:nvGrpSpPr>
        <p:grpSpPr bwMode="auto">
          <a:xfrm>
            <a:off x="4643438" y="5661025"/>
            <a:ext cx="3168650" cy="911225"/>
            <a:chOff x="4139952" y="5733256"/>
            <a:chExt cx="3168351" cy="911657"/>
          </a:xfrm>
        </p:grpSpPr>
        <p:sp>
          <p:nvSpPr>
            <p:cNvPr id="6" name="ZoneTexte 4"/>
            <p:cNvSpPr txBox="1"/>
            <p:nvPr/>
          </p:nvSpPr>
          <p:spPr>
            <a:xfrm>
              <a:off x="5076489" y="5877787"/>
              <a:ext cx="2231814" cy="702008"/>
            </a:xfrm>
            <a:prstGeom prst="snip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fr-FR" b="1" dirty="0" smtClean="0"/>
                <a:t>Durée de l’atelier </a:t>
              </a:r>
              <a:r>
                <a:rPr lang="fr-FR" dirty="0" smtClean="0"/>
                <a:t>: 2 heures</a:t>
              </a:r>
              <a:endParaRPr lang="fr-FR" dirty="0"/>
            </a:p>
          </p:txBody>
        </p:sp>
        <p:pic>
          <p:nvPicPr>
            <p:cNvPr id="9223" name="Image 6" descr="temps.WMF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39952" y="5733256"/>
              <a:ext cx="716890" cy="911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Je fais une demande DALO</a:t>
            </a:r>
          </a:p>
        </p:txBody>
      </p:sp>
      <p:sp>
        <p:nvSpPr>
          <p:cNvPr id="27651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A1FACD6-9E5F-4C1F-8C26-525E183CF655}" type="slidenum">
              <a:rPr lang="fr-FR" smtClean="0">
                <a:latin typeface="Arial" pitchFamily="34" charset="0"/>
              </a:rPr>
              <a:pPr/>
              <a:t>20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uestion.WMF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51520" y="620688"/>
            <a:ext cx="7983054" cy="5698430"/>
          </a:xfrm>
          <a:prstGeom prst="rect">
            <a:avLst/>
          </a:prstGeom>
        </p:spPr>
      </p:pic>
      <p:sp>
        <p:nvSpPr>
          <p:cNvPr id="28675" name="ZoneTexte 3"/>
          <p:cNvSpPr txBox="1">
            <a:spLocks noChangeArrowheads="1"/>
          </p:cNvSpPr>
          <p:nvPr/>
        </p:nvSpPr>
        <p:spPr bwMode="auto">
          <a:xfrm>
            <a:off x="4427538" y="1125538"/>
            <a:ext cx="2995612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4000">
                <a:solidFill>
                  <a:srgbClr val="FF0000"/>
                </a:solidFill>
              </a:rPr>
              <a:t>D</a:t>
            </a:r>
            <a:r>
              <a:rPr lang="fr-FR" sz="4000"/>
              <a:t>roit </a:t>
            </a:r>
          </a:p>
          <a:p>
            <a:r>
              <a:rPr lang="fr-FR" sz="4000">
                <a:solidFill>
                  <a:srgbClr val="FF0000"/>
                </a:solidFill>
              </a:rPr>
              <a:t>A</a:t>
            </a:r>
            <a:r>
              <a:rPr lang="fr-FR" sz="4000"/>
              <a:t>u </a:t>
            </a:r>
            <a:r>
              <a:rPr lang="fr-FR" sz="4000">
                <a:solidFill>
                  <a:srgbClr val="FF0000"/>
                </a:solidFill>
              </a:rPr>
              <a:t>L</a:t>
            </a:r>
            <a:r>
              <a:rPr lang="fr-FR" sz="4000"/>
              <a:t>ogement </a:t>
            </a:r>
            <a:r>
              <a:rPr lang="fr-FR" sz="4000">
                <a:solidFill>
                  <a:srgbClr val="FF0000"/>
                </a:solidFill>
              </a:rPr>
              <a:t>O</a:t>
            </a:r>
            <a:r>
              <a:rPr lang="fr-FR" sz="4000"/>
              <a:t>pposable</a:t>
            </a:r>
          </a:p>
          <a:p>
            <a:endParaRPr lang="fr-FR"/>
          </a:p>
        </p:txBody>
      </p:sp>
      <p:sp>
        <p:nvSpPr>
          <p:cNvPr id="28676" name="Espace réservé du contenu 7"/>
          <p:cNvSpPr>
            <a:spLocks noGrp="1"/>
          </p:cNvSpPr>
          <p:nvPr>
            <p:ph sz="quarter" idx="1"/>
          </p:nvPr>
        </p:nvSpPr>
        <p:spPr>
          <a:xfrm>
            <a:off x="3635375" y="5589588"/>
            <a:ext cx="4608513" cy="531812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fr-FR" b="1" smtClean="0"/>
              <a:t>Pour être </a:t>
            </a:r>
            <a:r>
              <a:rPr lang="fr-FR" b="1" smtClean="0">
                <a:solidFill>
                  <a:srgbClr val="FF0000"/>
                </a:solidFill>
              </a:rPr>
              <a:t>reconnu prioritaire</a:t>
            </a:r>
          </a:p>
        </p:txBody>
      </p:sp>
      <p:pic>
        <p:nvPicPr>
          <p:cNvPr id="28677" name="Picture 4" descr="http://www.le-buzz-immobilier.com/wp-content/uploads/2009/01/dal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76213"/>
            <a:ext cx="2035175" cy="188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258888" y="1844675"/>
            <a:ext cx="1009650" cy="1444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28679" name="Espace réservé du numéro de diapositive 6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6A68469-A250-44B4-8642-ABEB9D0F3CF9}" type="slidenum">
              <a:rPr lang="fr-FR" smtClean="0">
                <a:latin typeface="Arial" pitchFamily="34" charset="0"/>
              </a:rPr>
              <a:pPr/>
              <a:t>21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Je multiplie mes chances d’obtenir un logement social</a:t>
            </a:r>
          </a:p>
        </p:txBody>
      </p:sp>
      <p:sp>
        <p:nvSpPr>
          <p:cNvPr id="29699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C295A7A-C75D-49D6-8831-79C19E7101FF}" type="slidenum">
              <a:rPr lang="fr-FR" smtClean="0">
                <a:latin typeface="Arial" pitchFamily="34" charset="0"/>
              </a:rPr>
              <a:pPr/>
              <a:t>22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330700" cy="4873625"/>
          </a:xfrm>
        </p:spPr>
        <p:txBody>
          <a:bodyPr/>
          <a:lstStyle/>
          <a:p>
            <a:pPr eaLnBrk="1" hangingPunct="1"/>
            <a:r>
              <a:rPr lang="fr-FR" smtClean="0"/>
              <a:t>Je ne me décourage pas!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Je fais des copies de mon dossier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Je le dépose dans les mairies, les préfectures et auprès des bailleurs sociaux</a:t>
            </a:r>
          </a:p>
        </p:txBody>
      </p:sp>
      <p:pic>
        <p:nvPicPr>
          <p:cNvPr id="30723" name="Image 2" descr="photocopies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620713"/>
            <a:ext cx="2325688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2" descr="http://upload.wikimedia.org/wikipedia/commons/4/45/Logo-Mairi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26188" y="42926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13" descr="http://www.olivierformations.com/wp-content/uploads/2012/01/RF_PrefectureRegio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26188" y="3068638"/>
            <a:ext cx="1236662" cy="123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 descr="dépôt des documents.WMF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598644" y="2852936"/>
            <a:ext cx="1958645" cy="1313078"/>
          </a:xfrm>
          <a:prstGeom prst="rect">
            <a:avLst/>
          </a:prstGeom>
        </p:spPr>
      </p:pic>
      <p:sp>
        <p:nvSpPr>
          <p:cNvPr id="30727" name="Espace réservé du numéro de diapositive 7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140F9F3-A9CB-4ACC-9A84-698488DFBDF9}" type="slidenum">
              <a:rPr lang="fr-FR" smtClean="0">
                <a:latin typeface="Arial" pitchFamily="34" charset="0"/>
              </a:rPr>
              <a:pPr/>
              <a:t>23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30728" name="Picture 10" descr="http://www.oph77.net/images/logo.png">
            <a:hlinkClick r:id="rId6" tooltip="Retour à l'Accueil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43663" y="5524500"/>
            <a:ext cx="108585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J’ai un emploi!</a:t>
            </a:r>
            <a:br>
              <a:rPr lang="fr-FR" dirty="0" smtClean="0"/>
            </a:br>
            <a:r>
              <a:rPr lang="fr-FR" dirty="0" smtClean="0"/>
              <a:t> Action logement</a:t>
            </a:r>
          </a:p>
        </p:txBody>
      </p:sp>
      <p:sp>
        <p:nvSpPr>
          <p:cNvPr id="31747" name="Espace réservé du numéro de diapositive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150AEA3-D468-46DF-A47C-43EAEA0CAE0B}" type="slidenum">
              <a:rPr lang="fr-FR" smtClean="0">
                <a:latin typeface="Arial" pitchFamily="34" charset="0"/>
              </a:rPr>
              <a:pPr/>
              <a:t>24</a:t>
            </a:fld>
            <a:endParaRPr lang="fr-FR" smtClean="0">
              <a:latin typeface="Arial" pitchFamily="34" charset="0"/>
            </a:endParaRPr>
          </a:p>
        </p:txBody>
      </p:sp>
      <p:sp>
        <p:nvSpPr>
          <p:cNvPr id="31748" name="Rectangle 6"/>
          <p:cNvSpPr>
            <a:spLocks noChangeArrowheads="1"/>
          </p:cNvSpPr>
          <p:nvPr/>
        </p:nvSpPr>
        <p:spPr bwMode="auto">
          <a:xfrm rot="1274175">
            <a:off x="5721350" y="3919538"/>
            <a:ext cx="28797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/>
              <a:t>Si je travaille dans une entreprise de 10 salariés et plus</a:t>
            </a:r>
          </a:p>
        </p:txBody>
      </p:sp>
      <p:sp>
        <p:nvSpPr>
          <p:cNvPr id="31749" name="Rectangle 7"/>
          <p:cNvSpPr>
            <a:spLocks noChangeArrowheads="1"/>
          </p:cNvSpPr>
          <p:nvPr/>
        </p:nvSpPr>
        <p:spPr bwMode="auto">
          <a:xfrm>
            <a:off x="2700338" y="1989138"/>
            <a:ext cx="37433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>
                <a:solidFill>
                  <a:srgbClr val="00B050"/>
                </a:solidFill>
              </a:rPr>
              <a:t>20% </a:t>
            </a:r>
            <a:r>
              <a:rPr lang="fr-FR" sz="2400"/>
              <a:t>des logements sociaux sont financés par les entreprises</a:t>
            </a:r>
          </a:p>
        </p:txBody>
      </p:sp>
      <p:pic>
        <p:nvPicPr>
          <p:cNvPr id="31750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4437063"/>
            <a:ext cx="4292600" cy="213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 rot="20578940">
            <a:off x="638175" y="3214688"/>
            <a:ext cx="2708275" cy="1570037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fr-FR" sz="2400" b="1" dirty="0"/>
              <a:t>Offre de logements </a:t>
            </a:r>
          </a:p>
          <a:p>
            <a:pPr algn="ctr">
              <a:defRPr/>
            </a:pPr>
            <a:r>
              <a:rPr lang="fr-FR" sz="2400" b="1" dirty="0"/>
              <a:t>+ </a:t>
            </a:r>
          </a:p>
          <a:p>
            <a:pPr algn="ctr">
              <a:defRPr/>
            </a:pPr>
            <a:r>
              <a:rPr lang="fr-FR" sz="2400" b="1" dirty="0"/>
              <a:t>Aides financières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J’assure le suivi de ma demande</a:t>
            </a:r>
          </a:p>
        </p:txBody>
      </p:sp>
      <p:sp>
        <p:nvSpPr>
          <p:cNvPr id="32771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634013D-9359-4574-9612-C5B48DA9700B}" type="slidenum">
              <a:rPr lang="fr-FR" smtClean="0">
                <a:latin typeface="Arial" pitchFamily="34" charset="0"/>
              </a:rPr>
              <a:pPr/>
              <a:t>25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Renouveler ma demande</a:t>
            </a:r>
          </a:p>
        </p:txBody>
      </p:sp>
      <p:sp>
        <p:nvSpPr>
          <p:cNvPr id="3379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754438" cy="4873625"/>
          </a:xfrm>
        </p:spPr>
        <p:txBody>
          <a:bodyPr/>
          <a:lstStyle/>
          <a:p>
            <a:pPr eaLnBrk="1" hangingPunct="1"/>
            <a:r>
              <a:rPr lang="fr-FR" b="1" smtClean="0"/>
              <a:t>Tous les ans</a:t>
            </a:r>
            <a:r>
              <a:rPr lang="fr-FR" smtClean="0"/>
              <a:t>, avant la fin du 12</a:t>
            </a:r>
            <a:r>
              <a:rPr lang="fr-FR" baseline="30000" smtClean="0"/>
              <a:t>ème</a:t>
            </a:r>
            <a:r>
              <a:rPr lang="fr-FR" smtClean="0"/>
              <a:t> mois</a:t>
            </a:r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eaLnBrk="1" hangingPunct="1"/>
            <a:r>
              <a:rPr lang="fr-FR" b="1" smtClean="0"/>
              <a:t>Obligatoire!</a:t>
            </a:r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Je renvoie le formulaire complété</a:t>
            </a:r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</p:txBody>
      </p:sp>
      <p:pic>
        <p:nvPicPr>
          <p:cNvPr id="33796" name="Picture 2" descr="dang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4803775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7" name="ZoneTexte 4"/>
          <p:cNvSpPr txBox="1">
            <a:spLocks noChangeArrowheads="1"/>
          </p:cNvSpPr>
          <p:nvPr/>
        </p:nvSpPr>
        <p:spPr bwMode="auto">
          <a:xfrm>
            <a:off x="4643438" y="6396038"/>
            <a:ext cx="36004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/>
              <a:t>Risque de radiation!</a:t>
            </a:r>
          </a:p>
        </p:txBody>
      </p:sp>
      <p:pic>
        <p:nvPicPr>
          <p:cNvPr id="8" name="Image 7" descr="enveloppe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580112" y="1844824"/>
            <a:ext cx="2905745" cy="2905745"/>
          </a:xfrm>
          <a:prstGeom prst="rect">
            <a:avLst/>
          </a:prstGeom>
        </p:spPr>
      </p:pic>
      <p:pic>
        <p:nvPicPr>
          <p:cNvPr id="3379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85583">
            <a:off x="6654800" y="2287588"/>
            <a:ext cx="156210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 descr="ponctualité.WMF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4283968" y="1988840"/>
            <a:ext cx="2953370" cy="2728113"/>
          </a:xfrm>
          <a:prstGeom prst="rect">
            <a:avLst/>
          </a:prstGeom>
        </p:spPr>
      </p:pic>
      <p:sp>
        <p:nvSpPr>
          <p:cNvPr id="33801" name="Espace réservé du numéro de diapositive 9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7601458-91F4-4A8F-BC66-AEFDA238613F}" type="slidenum">
              <a:rPr lang="fr-FR" smtClean="0">
                <a:latin typeface="Arial" pitchFamily="34" charset="0"/>
              </a:rPr>
              <a:pPr/>
              <a:t>26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Ma situation change</a:t>
            </a:r>
          </a:p>
        </p:txBody>
      </p:sp>
      <p:pic>
        <p:nvPicPr>
          <p:cNvPr id="34819" name="Picture 2" descr="dang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4803775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ZoneTexte 4"/>
          <p:cNvSpPr txBox="1">
            <a:spLocks noChangeArrowheads="1"/>
          </p:cNvSpPr>
          <p:nvPr/>
        </p:nvSpPr>
        <p:spPr bwMode="auto">
          <a:xfrm>
            <a:off x="4643438" y="6396038"/>
            <a:ext cx="36004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/>
              <a:t>Risque de radiation!</a:t>
            </a:r>
          </a:p>
        </p:txBody>
      </p:sp>
      <p:sp>
        <p:nvSpPr>
          <p:cNvPr id="34821" name="ZoneTexte 9"/>
          <p:cNvSpPr txBox="1">
            <a:spLocks noChangeArrowheads="1"/>
          </p:cNvSpPr>
          <p:nvPr/>
        </p:nvSpPr>
        <p:spPr bwMode="auto">
          <a:xfrm>
            <a:off x="539750" y="1743075"/>
            <a:ext cx="41751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/>
              <a:t>Adresse?</a:t>
            </a:r>
          </a:p>
        </p:txBody>
      </p:sp>
      <p:sp>
        <p:nvSpPr>
          <p:cNvPr id="34822" name="ZoneTexte 10"/>
          <p:cNvSpPr txBox="1">
            <a:spLocks noChangeArrowheads="1"/>
          </p:cNvSpPr>
          <p:nvPr/>
        </p:nvSpPr>
        <p:spPr bwMode="auto">
          <a:xfrm>
            <a:off x="539750" y="2420938"/>
            <a:ext cx="4175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/>
              <a:t>Situation familiale?</a:t>
            </a:r>
          </a:p>
        </p:txBody>
      </p:sp>
      <p:sp>
        <p:nvSpPr>
          <p:cNvPr id="34823" name="ZoneTexte 11"/>
          <p:cNvSpPr txBox="1">
            <a:spLocks noChangeArrowheads="1"/>
          </p:cNvSpPr>
          <p:nvPr/>
        </p:nvSpPr>
        <p:spPr bwMode="auto">
          <a:xfrm>
            <a:off x="539750" y="3068638"/>
            <a:ext cx="4175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2400" b="1"/>
              <a:t>Situation professionnelle?</a:t>
            </a:r>
          </a:p>
        </p:txBody>
      </p:sp>
      <p:sp>
        <p:nvSpPr>
          <p:cNvPr id="14" name="Explosion 2 13"/>
          <p:cNvSpPr/>
          <p:nvPr/>
        </p:nvSpPr>
        <p:spPr>
          <a:xfrm>
            <a:off x="4500563" y="1916113"/>
            <a:ext cx="4175125" cy="244951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b="1" dirty="0"/>
              <a:t>Je préviens des changements!</a:t>
            </a:r>
          </a:p>
        </p:txBody>
      </p:sp>
      <p:pic>
        <p:nvPicPr>
          <p:cNvPr id="34825" name="Image 14" descr="Kaba et famille.jpg"/>
          <p:cNvPicPr>
            <a:picLocks noChangeAspect="1"/>
          </p:cNvPicPr>
          <p:nvPr/>
        </p:nvPicPr>
        <p:blipFill>
          <a:blip r:embed="rId3"/>
          <a:srcRect b="10052"/>
          <a:stretch>
            <a:fillRect/>
          </a:stretch>
        </p:blipFill>
        <p:spPr bwMode="auto">
          <a:xfrm>
            <a:off x="395288" y="3789363"/>
            <a:ext cx="26638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Image 17" descr="kaba et IS logement revenus.jpg"/>
          <p:cNvPicPr>
            <a:picLocks noChangeAspect="1"/>
          </p:cNvPicPr>
          <p:nvPr/>
        </p:nvPicPr>
        <p:blipFill>
          <a:blip r:embed="rId4"/>
          <a:srcRect l="26698" t="32603"/>
          <a:stretch>
            <a:fillRect/>
          </a:stretch>
        </p:blipFill>
        <p:spPr bwMode="auto">
          <a:xfrm>
            <a:off x="1835150" y="5084763"/>
            <a:ext cx="1728788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7" name="Image 18" descr="maison chemin picto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5084763"/>
            <a:ext cx="1584325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8" name="ZoneTexte 19"/>
          <p:cNvSpPr txBox="1">
            <a:spLocks noChangeArrowheads="1"/>
          </p:cNvSpPr>
          <p:nvPr/>
        </p:nvSpPr>
        <p:spPr bwMode="auto">
          <a:xfrm>
            <a:off x="250825" y="5805488"/>
            <a:ext cx="8651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5400" b="1">
                <a:latin typeface="Wingdings" pitchFamily="2" charset="2"/>
                <a:sym typeface="Wingdings" pitchFamily="2" charset="2"/>
              </a:rPr>
              <a:t>*</a:t>
            </a:r>
            <a:endParaRPr lang="fr-FR" sz="5400" b="1"/>
          </a:p>
        </p:txBody>
      </p:sp>
      <p:sp>
        <p:nvSpPr>
          <p:cNvPr id="34829" name="Espace réservé du numéro de diapositive 12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589185E-5DE0-42F9-A54F-8C40664DB730}" type="slidenum">
              <a:rPr lang="fr-FR" smtClean="0">
                <a:latin typeface="Arial" pitchFamily="34" charset="0"/>
              </a:rPr>
              <a:pPr/>
              <a:t>27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flèches vers la pers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771800" y="4869160"/>
            <a:ext cx="2739519" cy="1336923"/>
          </a:xfrm>
          <a:prstGeom prst="rect">
            <a:avLst/>
          </a:prstGeom>
        </p:spPr>
      </p:pic>
      <p:sp>
        <p:nvSpPr>
          <p:cNvPr id="317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Ma demande de logement aboutit</a:t>
            </a:r>
          </a:p>
        </p:txBody>
      </p:sp>
      <p:sp>
        <p:nvSpPr>
          <p:cNvPr id="35844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Félicitations!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Vous allez déménager !</a:t>
            </a:r>
          </a:p>
          <a:p>
            <a:pPr eaLnBrk="1" hangingPunct="1"/>
            <a:endParaRPr lang="fr-FR" smtClean="0"/>
          </a:p>
        </p:txBody>
      </p:sp>
      <p:pic>
        <p:nvPicPr>
          <p:cNvPr id="4" name="Image 3" descr="maison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03848" y="4509120"/>
            <a:ext cx="1882775" cy="1682750"/>
          </a:xfrm>
          <a:prstGeom prst="rect">
            <a:avLst/>
          </a:prstGeom>
        </p:spPr>
      </p:pic>
      <p:sp>
        <p:nvSpPr>
          <p:cNvPr id="35846" name="Espace réservé du numéro de diapositive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08AAB30-7F5C-44D5-8E98-F835DD8C614D}" type="slidenum">
              <a:rPr lang="fr-FR" smtClean="0">
                <a:latin typeface="Arial" pitchFamily="34" charset="0"/>
              </a:rPr>
              <a:pPr/>
              <a:t>28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11188" y="1700213"/>
            <a:ext cx="7467600" cy="1143000"/>
          </a:xfrm>
        </p:spPr>
        <p:txBody>
          <a:bodyPr/>
          <a:lstStyle/>
          <a:p>
            <a:pPr algn="ctr">
              <a:defRPr/>
            </a:pPr>
            <a:r>
              <a:rPr lang="fr-FR" dirty="0" smtClean="0"/>
              <a:t>Merci pour votre participation!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6867" name="Espace réservé du numéro de diapositive 2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147F3C3-ED98-4269-9CD0-E97DFB53AB6E}" type="slidenum">
              <a:rPr lang="fr-BE" smtClean="0">
                <a:latin typeface="Arial" pitchFamily="34" charset="0"/>
              </a:rPr>
              <a:pPr/>
              <a:t>29</a:t>
            </a:fld>
            <a:endParaRPr lang="fr-BE" smtClean="0">
              <a:latin typeface="Arial" pitchFamily="34" charset="0"/>
            </a:endParaRPr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611188" y="2924175"/>
            <a:ext cx="7467600" cy="114300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fr-FR" sz="30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Nous allons maintenant faire un quiz !</a:t>
            </a:r>
            <a:br>
              <a:rPr lang="fr-FR" sz="3000" cap="small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fr-FR" sz="3000" cap="small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6869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4611688" y="4043363"/>
            <a:ext cx="252095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Le logement social, </a:t>
            </a:r>
            <a:br>
              <a:rPr lang="fr-FR" dirty="0" smtClean="0"/>
            </a:br>
            <a:r>
              <a:rPr lang="fr-FR" dirty="0" smtClean="0"/>
              <a:t>Qu’est-ce que c’est?</a:t>
            </a:r>
            <a:endParaRPr lang="fr-FR" dirty="0"/>
          </a:p>
        </p:txBody>
      </p:sp>
      <p:sp>
        <p:nvSpPr>
          <p:cNvPr id="1024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D9D5F11-BE46-4B2B-A270-6A96493629BE}" type="slidenum">
              <a:rPr lang="fr-FR" smtClean="0">
                <a:latin typeface="Arial" pitchFamily="34" charset="0"/>
              </a:rPr>
              <a:pPr/>
              <a:t>3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Définition : qu’est-ce qu’un logement social?</a:t>
            </a:r>
          </a:p>
        </p:txBody>
      </p:sp>
      <p:sp>
        <p:nvSpPr>
          <p:cNvPr id="614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619625" cy="1323975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fr-FR" dirty="0" smtClean="0"/>
              <a:t>Un logement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fr-FR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fr-FR" dirty="0" smtClean="0">
                <a:solidFill>
                  <a:srgbClr val="FF0000"/>
                </a:solidFill>
              </a:rPr>
              <a:t>H</a:t>
            </a:r>
            <a:r>
              <a:rPr lang="fr-FR" dirty="0" smtClean="0"/>
              <a:t>abitat à </a:t>
            </a:r>
            <a:r>
              <a:rPr lang="fr-FR" dirty="0" smtClean="0">
                <a:solidFill>
                  <a:srgbClr val="FF0000"/>
                </a:solidFill>
              </a:rPr>
              <a:t>L</a:t>
            </a:r>
            <a:r>
              <a:rPr lang="fr-FR" dirty="0" smtClean="0"/>
              <a:t>oyer </a:t>
            </a:r>
            <a:r>
              <a:rPr lang="fr-FR" dirty="0" smtClean="0">
                <a:solidFill>
                  <a:srgbClr val="FF0000"/>
                </a:solidFill>
              </a:rPr>
              <a:t>M</a:t>
            </a:r>
            <a:r>
              <a:rPr lang="fr-FR" dirty="0" smtClean="0"/>
              <a:t>odéré (</a:t>
            </a:r>
            <a:r>
              <a:rPr lang="fr-FR" dirty="0" smtClean="0">
                <a:solidFill>
                  <a:srgbClr val="FF0000"/>
                </a:solidFill>
              </a:rPr>
              <a:t>HLM</a:t>
            </a:r>
            <a:r>
              <a:rPr lang="fr-FR" dirty="0" smtClean="0"/>
              <a:t>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fr-FR" dirty="0" smtClean="0"/>
          </a:p>
        </p:txBody>
      </p:sp>
      <p:pic>
        <p:nvPicPr>
          <p:cNvPr id="4" name="Image 3" descr="maison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771800" y="1412776"/>
            <a:ext cx="936104" cy="836653"/>
          </a:xfrm>
          <a:prstGeom prst="rect">
            <a:avLst/>
          </a:prstGeom>
          <a:ln>
            <a:solidFill>
              <a:schemeClr val="accent1">
                <a:lumMod val="50000"/>
              </a:schemeClr>
            </a:solidFill>
          </a:ln>
        </p:spPr>
      </p:pic>
      <p:grpSp>
        <p:nvGrpSpPr>
          <p:cNvPr id="11269" name="Groupe 8"/>
          <p:cNvGrpSpPr>
            <a:grpSpLocks/>
          </p:cNvGrpSpPr>
          <p:nvPr/>
        </p:nvGrpSpPr>
        <p:grpSpPr bwMode="auto">
          <a:xfrm>
            <a:off x="6516688" y="1844675"/>
            <a:ext cx="2016125" cy="1871663"/>
            <a:chOff x="6516216" y="2708920"/>
            <a:chExt cx="2016224" cy="1872208"/>
          </a:xfrm>
        </p:grpSpPr>
        <p:sp>
          <p:nvSpPr>
            <p:cNvPr id="6" name="Ellipse 5"/>
            <p:cNvSpPr/>
            <p:nvPr/>
          </p:nvSpPr>
          <p:spPr>
            <a:xfrm>
              <a:off x="6516216" y="2708920"/>
              <a:ext cx="2016224" cy="1872208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fr-FR"/>
            </a:p>
          </p:txBody>
        </p:sp>
        <p:pic>
          <p:nvPicPr>
            <p:cNvPr id="11274" name="Image 4" descr="logement public.WMF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516216" y="2708920"/>
              <a:ext cx="1831543" cy="1854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Image 6" descr="question.WMF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987824" y="4221088"/>
            <a:ext cx="3694107" cy="2636912"/>
          </a:xfrm>
          <a:prstGeom prst="rect">
            <a:avLst/>
          </a:prstGeom>
        </p:spPr>
      </p:pic>
      <p:sp>
        <p:nvSpPr>
          <p:cNvPr id="8" name="Pensées 7"/>
          <p:cNvSpPr/>
          <p:nvPr/>
        </p:nvSpPr>
        <p:spPr>
          <a:xfrm>
            <a:off x="250825" y="2924175"/>
            <a:ext cx="2592388" cy="2305050"/>
          </a:xfrm>
          <a:prstGeom prst="cloudCallout">
            <a:avLst>
              <a:gd name="adj1" fmla="val 62312"/>
              <a:gd name="adj2" fmla="val 4407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fr-FR" b="1" u="sng" dirty="0"/>
              <a:t>Critères: 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fr-FR" dirty="0"/>
              <a:t> D’admission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fr-FR" dirty="0"/>
              <a:t> D’attribution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fr-FR" dirty="0"/>
              <a:t> De priorité</a:t>
            </a:r>
          </a:p>
        </p:txBody>
      </p:sp>
      <p:sp>
        <p:nvSpPr>
          <p:cNvPr id="11272" name="Espace réservé du numéro de diapositive 9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98BE4CC-9735-4110-8653-6F69ADA5DEB6}" type="slidenum">
              <a:rPr lang="fr-FR" smtClean="0">
                <a:latin typeface="Arial" pitchFamily="34" charset="0"/>
              </a:rPr>
              <a:pPr/>
              <a:t>4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Critères d’admission</a:t>
            </a:r>
          </a:p>
        </p:txBody>
      </p:sp>
      <p:sp>
        <p:nvSpPr>
          <p:cNvPr id="1229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754438" cy="4873625"/>
          </a:xfrm>
        </p:spPr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fr-FR" smtClean="0"/>
              <a:t>Être de nationalité française ou détenir un titre de séjour régulier 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fr-FR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fr-FR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fr-FR" smtClean="0"/>
              <a:t>Avoir des ressources ne dépassant pas un certain plafond</a:t>
            </a:r>
          </a:p>
        </p:txBody>
      </p:sp>
      <p:pic>
        <p:nvPicPr>
          <p:cNvPr id="12292" name="Image 3" descr="titre de séjou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1484313"/>
            <a:ext cx="3209925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Imag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4005263"/>
            <a:ext cx="22320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4" name="Espace réservé du numéro de diapositive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1FC73E7-5F8A-4464-BD4F-E56F7A963100}" type="slidenum">
              <a:rPr lang="fr-FR" smtClean="0">
                <a:latin typeface="Arial" pitchFamily="34" charset="0"/>
              </a:rPr>
              <a:pPr/>
              <a:t>5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Critères d’attribution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186238" cy="4873625"/>
          </a:xfrm>
        </p:spPr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fr-FR" smtClean="0"/>
              <a:t>La composition du ménage = nombre de personnes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fr-FR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fr-FR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fr-FR" smtClean="0"/>
              <a:t>Ses conditions de logement ou d’hébergement actuelles 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fr-FR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fr-FR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fr-FR" smtClean="0"/>
              <a:t>Sa situation relative à l’emploi</a:t>
            </a:r>
          </a:p>
        </p:txBody>
      </p:sp>
      <p:pic>
        <p:nvPicPr>
          <p:cNvPr id="13316" name="Image 3" descr="famille kaba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1484313"/>
            <a:ext cx="1735137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Image 5" descr="lit picto pour hébergement.WM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3276600"/>
            <a:ext cx="143986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femme jonglant avec maison argent et travail.WMF"/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69042" y="4797152"/>
            <a:ext cx="1151230" cy="1848002"/>
          </a:xfrm>
          <a:prstGeom prst="rect">
            <a:avLst/>
          </a:prstGeom>
        </p:spPr>
      </p:pic>
      <p:sp>
        <p:nvSpPr>
          <p:cNvPr id="13319" name="Espace réservé du numéro de diapositive 6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348F1D1-D8FC-43FB-B4C8-7BE95E7DB0C2}" type="slidenum">
              <a:rPr lang="fr-FR" smtClean="0">
                <a:latin typeface="Arial" pitchFamily="34" charset="0"/>
              </a:rPr>
              <a:pPr/>
              <a:t>6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Critères de priorité</a:t>
            </a:r>
          </a:p>
        </p:txBody>
      </p:sp>
      <p:sp>
        <p:nvSpPr>
          <p:cNvPr id="1433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fr-FR" smtClean="0"/>
              <a:t>Handicap 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fr-FR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fr-FR" smtClean="0"/>
              <a:t>Mal-logement  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fr-FR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fr-FR" smtClean="0"/>
              <a:t>Hébergement temporaire ou logement de transition 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fr-FR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fr-FR" smtClean="0"/>
              <a:t>Les personnes mal-logées reprenant une activité après une longue période de chômage</a:t>
            </a:r>
          </a:p>
          <a:p>
            <a:pPr marL="514350" indent="-514350" eaLnBrk="1" hangingPunct="1">
              <a:buFont typeface="Calibri" pitchFamily="34" charset="0"/>
              <a:buAutoNum type="arabicPeriod"/>
            </a:pPr>
            <a:endParaRPr lang="fr-FR" smtClean="0"/>
          </a:p>
          <a:p>
            <a:pPr marL="514350" indent="-514350" eaLnBrk="1" hangingPunct="1">
              <a:buFont typeface="Calibri" pitchFamily="34" charset="0"/>
              <a:buAutoNum type="arabicPeriod"/>
            </a:pPr>
            <a:r>
              <a:rPr lang="fr-FR" smtClean="0"/>
              <a:t>Les personnes fuyant des violences conjugales</a:t>
            </a:r>
          </a:p>
        </p:txBody>
      </p:sp>
      <p:pic>
        <p:nvPicPr>
          <p:cNvPr id="5" name="Image 4" descr="ponctualité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580112" y="620688"/>
            <a:ext cx="2808312" cy="2594119"/>
          </a:xfrm>
          <a:prstGeom prst="rect">
            <a:avLst/>
          </a:prstGeom>
        </p:spPr>
      </p:pic>
      <p:sp>
        <p:nvSpPr>
          <p:cNvPr id="14341" name="Espace réservé du numéro de diapositive 5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04FB958-2840-4CC8-B9CD-82DC7B6510B0}" type="slidenum">
              <a:rPr lang="fr-FR" smtClean="0">
                <a:latin typeface="Arial" pitchFamily="34" charset="0"/>
              </a:rPr>
              <a:pPr/>
              <a:t>7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2379663"/>
            <a:ext cx="7429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llipse 5"/>
          <p:cNvSpPr/>
          <p:nvPr/>
        </p:nvSpPr>
        <p:spPr>
          <a:xfrm>
            <a:off x="5219700" y="3213100"/>
            <a:ext cx="1512888" cy="1655763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143000"/>
          </a:xfrm>
        </p:spPr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La situation du logement social en France</a:t>
            </a:r>
          </a:p>
        </p:txBody>
      </p:sp>
      <p:sp>
        <p:nvSpPr>
          <p:cNvPr id="1536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43363" cy="4873625"/>
          </a:xfrm>
        </p:spPr>
        <p:txBody>
          <a:bodyPr anchor="ctr"/>
          <a:lstStyle/>
          <a:p>
            <a:pPr eaLnBrk="1" hangingPunct="1"/>
            <a:r>
              <a:rPr lang="fr-FR" smtClean="0"/>
              <a:t>Inégalités géographiques</a:t>
            </a:r>
          </a:p>
          <a:p>
            <a:pPr eaLnBrk="1" hangingPunct="1">
              <a:buFont typeface="Wingdings" pitchFamily="2" charset="2"/>
              <a:buNone/>
            </a:pPr>
            <a:endParaRPr lang="fr-FR" smtClean="0"/>
          </a:p>
          <a:p>
            <a:pPr eaLnBrk="1" hangingPunct="1"/>
            <a:r>
              <a:rPr lang="fr-FR" smtClean="0"/>
              <a:t>Délais d’attente</a:t>
            </a:r>
          </a:p>
          <a:p>
            <a:pPr eaLnBrk="1" hangingPunct="1">
              <a:buFont typeface="Wingdings" pitchFamily="2" charset="2"/>
              <a:buNone/>
            </a:pPr>
            <a:endParaRPr lang="fr-FR" smtClean="0"/>
          </a:p>
          <a:p>
            <a:pPr eaLnBrk="1" hangingPunct="1"/>
            <a:r>
              <a:rPr lang="fr-FR" smtClean="0"/>
              <a:t>Manque de logement</a:t>
            </a:r>
          </a:p>
        </p:txBody>
      </p:sp>
      <p:pic>
        <p:nvPicPr>
          <p:cNvPr id="4" name="Image 3" descr="ponctualité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419872" y="2636912"/>
            <a:ext cx="4211477" cy="3890263"/>
          </a:xfrm>
          <a:prstGeom prst="rect">
            <a:avLst/>
          </a:prstGeom>
        </p:spPr>
      </p:pic>
      <p:sp>
        <p:nvSpPr>
          <p:cNvPr id="7" name="Ellipse 6"/>
          <p:cNvSpPr/>
          <p:nvPr/>
        </p:nvSpPr>
        <p:spPr>
          <a:xfrm>
            <a:off x="5508625" y="3213100"/>
            <a:ext cx="1439863" cy="1728788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pic>
        <p:nvPicPr>
          <p:cNvPr id="15368" name="Image 4" descr="logement public.WM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3429000"/>
            <a:ext cx="1636713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Image 4" descr="résidence france et maison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700213"/>
            <a:ext cx="1223962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Image 4" descr="logement public.WM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24750" y="4868863"/>
            <a:ext cx="5762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Image 4" descr="logement public.WM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2088" y="4292600"/>
            <a:ext cx="577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2" name="Image 4" descr="logement public.WM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43888" y="4941888"/>
            <a:ext cx="57785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Image 4" descr="logement public.WM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59788" y="4365625"/>
            <a:ext cx="577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4" name="Espace réservé du numéro de diapositive 1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CA1DE822-9D22-479B-A0D5-E018858CD453}" type="slidenum">
              <a:rPr lang="fr-FR" smtClean="0">
                <a:latin typeface="Arial" pitchFamily="34" charset="0"/>
              </a:rPr>
              <a:pPr/>
              <a:t>8</a:t>
            </a:fld>
            <a:endParaRPr lang="fr-FR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dirty="0" smtClean="0"/>
              <a:t>Les logements sociaux à ________</a:t>
            </a:r>
          </a:p>
        </p:txBody>
      </p:sp>
      <p:sp>
        <p:nvSpPr>
          <p:cNvPr id="1638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fr-FR" smtClean="0"/>
              <a:t>Les délais :_______ d’attente</a:t>
            </a:r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Les prix : ______€ pour un studio,               </a:t>
            </a:r>
          </a:p>
          <a:p>
            <a:pPr eaLnBrk="1" hangingPunct="1"/>
            <a:endParaRPr lang="fr-FR" smtClean="0"/>
          </a:p>
          <a:p>
            <a:pPr eaLnBrk="1" hangingPunct="1">
              <a:buFont typeface="Wingdings" pitchFamily="2" charset="2"/>
              <a:buNone/>
            </a:pPr>
            <a:r>
              <a:rPr lang="fr-FR" smtClean="0"/>
              <a:t>                   ______€ pour un appartement familial</a:t>
            </a:r>
          </a:p>
          <a:p>
            <a:pPr eaLnBrk="1" hangingPunct="1"/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6B7C07A-F361-4CA4-AD97-46E86BF4854A}" type="slidenum">
              <a:rPr lang="fr-FR" smtClean="0">
                <a:latin typeface="Arial" pitchFamily="34" charset="0"/>
              </a:rPr>
              <a:pPr/>
              <a:t>9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6389" name="Image 4" descr="résidence france et maison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1484313"/>
            <a:ext cx="1933575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Image 5" descr="logement public.WM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5003800"/>
            <a:ext cx="1831975" cy="185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otond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444</TotalTime>
  <Words>679</Words>
  <Application>Microsoft Office PowerPoint</Application>
  <PresentationFormat>Affichage à l'écran (4:3)</PresentationFormat>
  <Paragraphs>204</Paragraphs>
  <Slides>29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6" baseType="lpstr">
      <vt:lpstr>Arial</vt:lpstr>
      <vt:lpstr>Century Schoolbook</vt:lpstr>
      <vt:lpstr>Wingdings</vt:lpstr>
      <vt:lpstr>Wingdings 2</vt:lpstr>
      <vt:lpstr>Calibri</vt:lpstr>
      <vt:lpstr>Times New Roman</vt:lpstr>
      <vt:lpstr>Oriel</vt:lpstr>
      <vt:lpstr>  Je cherche un logement dans le parc public</vt:lpstr>
      <vt:lpstr>Déroulement de l’atelier</vt:lpstr>
      <vt:lpstr>Le logement social,  Qu’est-ce que c’est?</vt:lpstr>
      <vt:lpstr>Définition : qu’est-ce qu’un logement social?</vt:lpstr>
      <vt:lpstr>Critères d’admission</vt:lpstr>
      <vt:lpstr>Critères d’attribution</vt:lpstr>
      <vt:lpstr>Critères de priorité</vt:lpstr>
      <vt:lpstr>La situation du logement social en France</vt:lpstr>
      <vt:lpstr>Les logements sociaux à ________</vt:lpstr>
      <vt:lpstr>Les acteurs du logement social</vt:lpstr>
      <vt:lpstr>Avant de faire ma demande, j’évalue mes besoins et mes capacités </vt:lpstr>
      <vt:lpstr>Les besoins dépendent…</vt:lpstr>
      <vt:lpstr>Avant la demande j’évalue mes besoins et capacités</vt:lpstr>
      <vt:lpstr>Je sais combien coûte un logement</vt:lpstr>
      <vt:lpstr>Je fais ma demande de logement social</vt:lpstr>
      <vt:lpstr>Quand?</vt:lpstr>
      <vt:lpstr>Comment?</vt:lpstr>
      <vt:lpstr>Les documents justificatifs</vt:lpstr>
      <vt:lpstr>Le NUD, le NUR</vt:lpstr>
      <vt:lpstr>Je fais une demande DALO</vt:lpstr>
      <vt:lpstr>Diapositive 21</vt:lpstr>
      <vt:lpstr>Je multiplie mes chances d’obtenir un logement social</vt:lpstr>
      <vt:lpstr>Diapositive 23</vt:lpstr>
      <vt:lpstr>J’ai un emploi!  Action logement</vt:lpstr>
      <vt:lpstr>J’assure le suivi de ma demande</vt:lpstr>
      <vt:lpstr>Renouveler ma demande</vt:lpstr>
      <vt:lpstr>Ma situation change</vt:lpstr>
      <vt:lpstr>Ma demande de logement aboutit</vt:lpstr>
      <vt:lpstr>Merci pour votre participation! </vt:lpstr>
    </vt:vector>
  </TitlesOfParts>
  <Company>France Terre d'Asile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Bienvenue!</dc:title>
  <dc:creator>abouvier</dc:creator>
  <cp:lastModifiedBy>cledoux</cp:lastModifiedBy>
  <cp:revision>58</cp:revision>
  <dcterms:created xsi:type="dcterms:W3CDTF">2012-04-25T07:54:41Z</dcterms:created>
  <dcterms:modified xsi:type="dcterms:W3CDTF">2016-01-20T14:52:15Z</dcterms:modified>
</cp:coreProperties>
</file>