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5"/>
  </p:notesMasterIdLst>
  <p:sldIdLst>
    <p:sldId id="290" r:id="rId2"/>
    <p:sldId id="291" r:id="rId3"/>
    <p:sldId id="257" r:id="rId4"/>
    <p:sldId id="258" r:id="rId5"/>
    <p:sldId id="259" r:id="rId6"/>
    <p:sldId id="260" r:id="rId7"/>
    <p:sldId id="261" r:id="rId8"/>
    <p:sldId id="262" r:id="rId9"/>
    <p:sldId id="293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5" r:id="rId22"/>
    <p:sldId id="276" r:id="rId23"/>
    <p:sldId id="278" r:id="rId24"/>
    <p:sldId id="279" r:id="rId25"/>
    <p:sldId id="280" r:id="rId26"/>
    <p:sldId id="281" r:id="rId27"/>
    <p:sldId id="282" r:id="rId28"/>
    <p:sldId id="283" r:id="rId29"/>
    <p:sldId id="285" r:id="rId30"/>
    <p:sldId id="286" r:id="rId31"/>
    <p:sldId id="287" r:id="rId32"/>
    <p:sldId id="289" r:id="rId33"/>
    <p:sldId id="294" r:id="rId34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mbourieu" initials="c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Style foncé 2 - Accentuation 5/Accentuation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278" autoAdjust="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A2BFDE-1676-4563-887F-F55232FF1F8A}" type="datetimeFigureOut">
              <a:rPr lang="fr-FR" smtClean="0"/>
              <a:pPr/>
              <a:t>05/12/2012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496A2F-DD1E-4368-8606-75695C4DA75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Attention, dans le contexte actuel, ces taux sont supérieurs aux moyennes constatées</a:t>
            </a:r>
            <a:r>
              <a:rPr lang="fr-FR" baseline="0" dirty="0" smtClean="0"/>
              <a:t>. Ce taux n’est donc pas nécessairement intéressant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96A2F-DD1E-4368-8606-75695C4DA755}" type="slidenum">
              <a:rPr lang="fr-FR" smtClean="0"/>
              <a:pPr/>
              <a:t>25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L’animateur</a:t>
            </a:r>
            <a:r>
              <a:rPr lang="fr-FR" baseline="0" dirty="0" smtClean="0"/>
              <a:t> est invité à compléter cette diapositive en fonction du contexte sur son territoire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496A2F-DD1E-4368-8606-75695C4DA755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D9FD185-FE42-46A2-BA3E-E8C2BAB6E7D5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F851F-7E54-45E0-B15D-1D2F71CFD3F3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3F932F-61EF-4597-B014-20F4B23D4F5F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B124648-0603-40EC-87A5-DD30984370AE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5463477-08D7-49C1-A04B-52C785E5CA58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34549-A256-41B4-BF9B-767844EC7A40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9A9BA-330F-423A-AA33-0A25BF408C7D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BA741F9-50F1-49F7-864E-8AF46622BCDC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73003-92E3-4F9B-8160-B767C9FBD13E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7187A04-DA75-416F-B893-5A69D9D48C36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3028A71-5086-4471-8DFB-5B2063A39EAF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34FB872-69BB-4B7D-82E8-A92F1FBC4758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w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7.wmf"/><Relationship Id="rId7" Type="http://schemas.openxmlformats.org/officeDocument/2006/relationships/image" Target="../media/image29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13.wmf"/><Relationship Id="rId4" Type="http://schemas.openxmlformats.org/officeDocument/2006/relationships/image" Target="../media/image12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7" Type="http://schemas.openxmlformats.org/officeDocument/2006/relationships/image" Target="../media/image36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wmf"/><Relationship Id="rId5" Type="http://schemas.openxmlformats.org/officeDocument/2006/relationships/image" Target="../media/image34.wmf"/><Relationship Id="rId4" Type="http://schemas.openxmlformats.org/officeDocument/2006/relationships/image" Target="../media/image33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7.png"/><Relationship Id="rId4" Type="http://schemas.openxmlformats.org/officeDocument/2006/relationships/image" Target="../media/image14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wmf"/><Relationship Id="rId4" Type="http://schemas.openxmlformats.org/officeDocument/2006/relationships/image" Target="../media/image17.w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267744" y="2492896"/>
            <a:ext cx="6400800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BIENVENUE À L’ATELIER LOGEMENT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2195736" y="3717032"/>
            <a:ext cx="6948264" cy="1470025"/>
          </a:xfrm>
        </p:spPr>
        <p:txBody>
          <a:bodyPr anchor="ctr" anchorCtr="0">
            <a:normAutofit fontScale="90000"/>
          </a:bodyPr>
          <a:lstStyle/>
          <a:p>
            <a:pPr algn="ctr"/>
            <a:r>
              <a:rPr lang="fr-FR" dirty="0" smtClean="0"/>
              <a:t>  </a:t>
            </a:r>
            <a:r>
              <a:rPr lang="fr-FR" sz="4800" dirty="0" smtClean="0"/>
              <a:t>J’achète mon logement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12" name="Image 11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3" name="Image 12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4" name="Image 13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3 démarches préalables</a:t>
            </a:r>
            <a:endParaRPr lang="fr-FR" dirty="0"/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5554960" cy="4873752"/>
          </a:xfrm>
        </p:spPr>
        <p:txBody>
          <a:bodyPr anchor="ctr" anchorCtr="0"/>
          <a:lstStyle/>
          <a:p>
            <a:pPr marL="457200" indent="-457200">
              <a:buFont typeface="+mj-lt"/>
              <a:buAutoNum type="arabicParenR"/>
            </a:pPr>
            <a:r>
              <a:rPr lang="fr-FR" b="1" dirty="0" smtClean="0"/>
              <a:t>Calculer ses ressources actuelles</a:t>
            </a:r>
          </a:p>
          <a:p>
            <a:pPr marL="457200" indent="-457200">
              <a:buFont typeface="+mj-lt"/>
              <a:buAutoNum type="arabicParenR"/>
            </a:pPr>
            <a:endParaRPr lang="fr-FR" b="1" dirty="0" smtClean="0"/>
          </a:p>
          <a:p>
            <a:pPr marL="457200" indent="-457200">
              <a:buFont typeface="+mj-lt"/>
              <a:buAutoNum type="arabicParenR"/>
            </a:pPr>
            <a:endParaRPr lang="fr-FR" b="1" dirty="0" smtClean="0"/>
          </a:p>
          <a:p>
            <a:pPr marL="457200" indent="-457200">
              <a:buFont typeface="+mj-lt"/>
              <a:buAutoNum type="arabicParenR"/>
            </a:pPr>
            <a:r>
              <a:rPr lang="fr-FR" b="1" dirty="0" smtClean="0"/>
              <a:t>Prendre en compte les frais annexes du projet</a:t>
            </a:r>
          </a:p>
          <a:p>
            <a:pPr marL="457200" indent="-457200">
              <a:buFont typeface="+mj-lt"/>
              <a:buAutoNum type="arabicParenR"/>
            </a:pPr>
            <a:endParaRPr lang="fr-FR" b="1" dirty="0" smtClean="0"/>
          </a:p>
          <a:p>
            <a:pPr marL="457200" indent="-457200">
              <a:buFont typeface="+mj-lt"/>
              <a:buAutoNum type="arabicParenR"/>
            </a:pPr>
            <a:endParaRPr lang="fr-FR" b="1" dirty="0" smtClean="0"/>
          </a:p>
          <a:p>
            <a:pPr marL="457200" indent="-457200">
              <a:buFont typeface="+mj-lt"/>
              <a:buAutoNum type="arabicParenR"/>
            </a:pPr>
            <a:r>
              <a:rPr lang="fr-FR" b="1" dirty="0" smtClean="0"/>
              <a:t>Évaluer le coût réel du projet d’accession</a:t>
            </a:r>
            <a:endParaRPr lang="fr-FR" b="1" dirty="0"/>
          </a:p>
        </p:txBody>
      </p:sp>
      <p:pic>
        <p:nvPicPr>
          <p:cNvPr id="6" name="Image 5" descr="faire ses comptes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210979">
            <a:off x="5622514" y="1463732"/>
            <a:ext cx="2735720" cy="1984925"/>
          </a:xfrm>
          <a:prstGeom prst="rect">
            <a:avLst/>
          </a:prstGeom>
        </p:spPr>
      </p:pic>
      <p:pic>
        <p:nvPicPr>
          <p:cNvPr id="7" name="Image 6" descr="porte monnai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5738111" y="4019047"/>
            <a:ext cx="2743200" cy="2743200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5482952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Calculer Les ressources actuelles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0" y="1628800"/>
            <a:ext cx="5796136" cy="4176464"/>
          </a:xfrm>
        </p:spPr>
        <p:txBody>
          <a:bodyPr>
            <a:normAutofit fontScale="92500" lnSpcReduction="10000"/>
          </a:bodyPr>
          <a:lstStyle/>
          <a:p>
            <a:pPr lvl="1">
              <a:buSzPct val="120000"/>
            </a:pPr>
            <a:r>
              <a:rPr lang="fr-FR" sz="2200" dirty="0" smtClean="0"/>
              <a:t>Calculer votre </a:t>
            </a:r>
            <a:r>
              <a:rPr lang="fr-FR" sz="2400" b="1" dirty="0" smtClean="0">
                <a:solidFill>
                  <a:schemeClr val="accent1"/>
                </a:solidFill>
              </a:rPr>
              <a:t>salaire net</a:t>
            </a:r>
            <a:r>
              <a:rPr lang="fr-FR" sz="2200" dirty="0" smtClean="0"/>
              <a:t>, c’est-à-dire ce que vous percevez chaque mois.</a:t>
            </a:r>
          </a:p>
          <a:p>
            <a:pPr lvl="1">
              <a:buSzPct val="120000"/>
              <a:buFont typeface="Wingdings 2" pitchFamily="18" charset="2"/>
              <a:buNone/>
            </a:pPr>
            <a:endParaRPr lang="fr-FR" sz="1800" dirty="0" smtClean="0"/>
          </a:p>
          <a:p>
            <a:pPr lvl="1">
              <a:lnSpc>
                <a:spcPct val="150000"/>
              </a:lnSpc>
              <a:buSzPct val="120000"/>
            </a:pPr>
            <a:r>
              <a:rPr lang="fr-FR" sz="2200" dirty="0" smtClean="0"/>
              <a:t>Soustraire : </a:t>
            </a:r>
          </a:p>
          <a:p>
            <a:pPr lvl="3">
              <a:lnSpc>
                <a:spcPct val="150000"/>
              </a:lnSpc>
              <a:buSzPct val="120000"/>
              <a:buFont typeface="Wingdings" pitchFamily="2" charset="2"/>
              <a:buNone/>
            </a:pPr>
            <a:r>
              <a:rPr lang="fr-FR" sz="1900" dirty="0" smtClean="0"/>
              <a:t>- </a:t>
            </a:r>
            <a:r>
              <a:rPr lang="fr-FR" sz="2000" dirty="0" smtClean="0"/>
              <a:t>vos </a:t>
            </a:r>
            <a:r>
              <a:rPr lang="fr-FR" sz="2000" b="1" dirty="0" smtClean="0"/>
              <a:t>charges</a:t>
            </a:r>
            <a:r>
              <a:rPr lang="fr-FR" sz="2000" dirty="0" smtClean="0"/>
              <a:t> actuelles de remboursement de crédits en cours (voiture, appareils ménagers…),</a:t>
            </a:r>
          </a:p>
          <a:p>
            <a:pPr lvl="3">
              <a:lnSpc>
                <a:spcPct val="150000"/>
              </a:lnSpc>
              <a:buSzPct val="120000"/>
              <a:buFont typeface="Wingdings" pitchFamily="2" charset="2"/>
              <a:buNone/>
            </a:pPr>
            <a:r>
              <a:rPr lang="fr-FR" sz="2000" dirty="0" smtClean="0"/>
              <a:t>- Les </a:t>
            </a:r>
            <a:r>
              <a:rPr lang="fr-FR" sz="2000" b="1" dirty="0" smtClean="0"/>
              <a:t>pensions</a:t>
            </a:r>
            <a:r>
              <a:rPr lang="fr-FR" sz="2000" dirty="0" smtClean="0"/>
              <a:t> alimentaires que vous devez éventuellement verser (divorce, parent à charge…),</a:t>
            </a:r>
          </a:p>
          <a:p>
            <a:endParaRPr lang="fr-FR" dirty="0"/>
          </a:p>
        </p:txBody>
      </p:sp>
      <p:pic>
        <p:nvPicPr>
          <p:cNvPr id="4" name="Picture 3" descr="C:\Documents and Settings\vprosper\Bureau\tresor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8504" y="332656"/>
            <a:ext cx="229771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faire ses compte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26795">
            <a:off x="426687" y="500889"/>
            <a:ext cx="1014085" cy="735778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6372199" y="2636912"/>
            <a:ext cx="2160241" cy="2308324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rgbClr val="00B050"/>
                </a:solidFill>
              </a:rPr>
              <a:t>Salaire net </a:t>
            </a:r>
          </a:p>
          <a:p>
            <a:pPr algn="ctr"/>
            <a:r>
              <a:rPr lang="fr-FR" sz="4400" b="1" dirty="0" smtClean="0">
                <a:solidFill>
                  <a:srgbClr val="FF0000"/>
                </a:solidFill>
              </a:rPr>
              <a:t>– </a:t>
            </a:r>
          </a:p>
          <a:p>
            <a:pPr algn="ctr"/>
            <a:r>
              <a:rPr lang="fr-FR" sz="2000" b="1" dirty="0" smtClean="0">
                <a:solidFill>
                  <a:srgbClr val="FF0000"/>
                </a:solidFill>
              </a:rPr>
              <a:t>Charges fixes </a:t>
            </a:r>
          </a:p>
          <a:p>
            <a:pPr algn="ctr"/>
            <a:r>
              <a:rPr lang="fr-FR" sz="2000" b="1" dirty="0" smtClean="0"/>
              <a:t>= </a:t>
            </a:r>
          </a:p>
          <a:p>
            <a:pPr algn="ctr"/>
            <a:r>
              <a:rPr lang="fr-FR" sz="2000" b="1" dirty="0" smtClean="0"/>
              <a:t>Ressources actuelles</a:t>
            </a:r>
            <a:endParaRPr lang="fr-FR" sz="2000" b="1" dirty="0"/>
          </a:p>
        </p:txBody>
      </p:sp>
      <p:sp>
        <p:nvSpPr>
          <p:cNvPr id="7" name="Arrondir un rectangle avec un coin diagonal 6"/>
          <p:cNvSpPr/>
          <p:nvPr/>
        </p:nvSpPr>
        <p:spPr>
          <a:xfrm>
            <a:off x="1403648" y="5733256"/>
            <a:ext cx="6408712" cy="964803"/>
          </a:xfrm>
          <a:prstGeom prst="round2Diag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  <a:buSzPct val="120000"/>
              <a:buFont typeface="Wingdings" pitchFamily="2" charset="2"/>
              <a:buNone/>
            </a:pPr>
            <a:r>
              <a:rPr lang="fr-FR" dirty="0" smtClean="0"/>
              <a:t>Les </a:t>
            </a:r>
            <a:r>
              <a:rPr lang="fr-FR" b="1" dirty="0" smtClean="0"/>
              <a:t>prestations</a:t>
            </a:r>
            <a:r>
              <a:rPr lang="fr-FR" dirty="0" smtClean="0"/>
              <a:t> familiales (destinées à vous aider à élever vos enfants) ne sont </a:t>
            </a:r>
            <a:r>
              <a:rPr lang="fr-FR" b="1" dirty="0" smtClean="0"/>
              <a:t>pas inclues </a:t>
            </a:r>
            <a:r>
              <a:rPr lang="fr-FR" dirty="0" smtClean="0"/>
              <a:t>dans les ressources.</a:t>
            </a:r>
          </a:p>
        </p:txBody>
      </p:sp>
      <p:pic>
        <p:nvPicPr>
          <p:cNvPr id="8" name="Image 7"/>
          <p:cNvPicPr/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5733256"/>
            <a:ext cx="864096" cy="866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À savoir</a:t>
            </a:r>
            <a:endParaRPr lang="fr-FR" dirty="0"/>
          </a:p>
        </p:txBody>
      </p:sp>
      <p:pic>
        <p:nvPicPr>
          <p:cNvPr id="4" name="Image 3" descr="logo ca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4869160"/>
            <a:ext cx="1352550" cy="1352550"/>
          </a:xfrm>
          <a:prstGeom prst="rect">
            <a:avLst/>
          </a:prstGeom>
        </p:spPr>
      </p:pic>
      <p:pic>
        <p:nvPicPr>
          <p:cNvPr id="5" name="Image 4"/>
          <p:cNvPicPr/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18557">
            <a:off x="682443" y="1637482"/>
            <a:ext cx="1985374" cy="20184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3059832" y="2060848"/>
            <a:ext cx="5184576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800" b="1" dirty="0" smtClean="0"/>
              <a:t>Sous certaines conditions, je peux recevoir des </a:t>
            </a:r>
          </a:p>
          <a:p>
            <a:pPr algn="ctr"/>
            <a:r>
              <a:rPr lang="fr-FR" sz="4000" b="1" dirty="0" smtClean="0">
                <a:solidFill>
                  <a:schemeClr val="accent1">
                    <a:lumMod val="75000"/>
                  </a:schemeClr>
                </a:solidFill>
              </a:rPr>
              <a:t>aides au logement</a:t>
            </a:r>
            <a:r>
              <a:rPr lang="fr-FR" sz="2800" b="1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2800" b="1" dirty="0" smtClean="0"/>
              <a:t>quand je deviens propriétaire</a:t>
            </a:r>
            <a:endParaRPr lang="fr-FR" sz="2800" b="1" dirty="0"/>
          </a:p>
        </p:txBody>
      </p:sp>
      <p:pic>
        <p:nvPicPr>
          <p:cNvPr id="7" name="Image 6" descr="propriétaire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1055974">
            <a:off x="1348587" y="4366495"/>
            <a:ext cx="1557419" cy="2166297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>
            <a:off x="3347864" y="5373216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tten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64288" y="188640"/>
            <a:ext cx="645800" cy="64580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frais annexes du 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</p:spPr>
        <p:txBody>
          <a:bodyPr>
            <a:normAutofit/>
          </a:bodyPr>
          <a:lstStyle/>
          <a:p>
            <a:pPr>
              <a:buSzPct val="120000"/>
              <a:buFont typeface="Wingdings 2" pitchFamily="18" charset="2"/>
              <a:buNone/>
              <a:defRPr/>
            </a:pPr>
            <a:r>
              <a:rPr lang="fr-FR" dirty="0" smtClean="0"/>
              <a:t>En plus des mensualités, </a:t>
            </a:r>
            <a:r>
              <a:rPr lang="fr-FR" b="1" dirty="0" smtClean="0"/>
              <a:t>n’oubliez pas </a:t>
            </a:r>
            <a:r>
              <a:rPr lang="fr-FR" dirty="0" smtClean="0"/>
              <a:t>:</a:t>
            </a:r>
          </a:p>
          <a:p>
            <a:pPr lvl="1">
              <a:buSzPct val="120000"/>
              <a:buFont typeface="Wingdings 2" pitchFamily="18" charset="2"/>
              <a:buNone/>
              <a:defRPr/>
            </a:pPr>
            <a:endParaRPr lang="fr-FR" sz="1600" dirty="0" smtClean="0"/>
          </a:p>
          <a:p>
            <a:pPr lvl="1">
              <a:buSzPct val="120000"/>
              <a:defRPr/>
            </a:pPr>
            <a:r>
              <a:rPr lang="fr-FR" sz="2400" dirty="0" smtClean="0"/>
              <a:t>les</a:t>
            </a:r>
            <a:r>
              <a:rPr lang="fr-FR" sz="2600" dirty="0" smtClean="0"/>
              <a:t> </a:t>
            </a:r>
            <a:r>
              <a:rPr lang="fr-FR" sz="2600" b="1" dirty="0" smtClean="0">
                <a:solidFill>
                  <a:schemeClr val="accent1"/>
                </a:solidFill>
              </a:rPr>
              <a:t>frais engendrés par les prêts </a:t>
            </a:r>
            <a:r>
              <a:rPr lang="fr-FR" sz="2200" dirty="0" smtClean="0"/>
              <a:t>(frais d’ouverture de dossier,</a:t>
            </a:r>
            <a:r>
              <a:rPr lang="fr-FR" sz="2400" dirty="0" smtClean="0"/>
              <a:t> </a:t>
            </a:r>
            <a:r>
              <a:rPr lang="fr-FR" sz="2200" dirty="0" smtClean="0"/>
              <a:t>frais d’assurance…) 	</a:t>
            </a:r>
            <a:endParaRPr lang="fr-FR" sz="1800" dirty="0" smtClean="0"/>
          </a:p>
          <a:p>
            <a:pPr lvl="1">
              <a:buSzPct val="120000"/>
              <a:buFont typeface="Wingdings 2" pitchFamily="18" charset="2"/>
              <a:buNone/>
              <a:defRPr/>
            </a:pPr>
            <a:r>
              <a:rPr lang="fr-FR" sz="1000" dirty="0" smtClean="0"/>
              <a:t>		</a:t>
            </a:r>
          </a:p>
          <a:p>
            <a:pPr lvl="1">
              <a:buSzPct val="120000"/>
              <a:defRPr/>
            </a:pPr>
            <a:r>
              <a:rPr lang="fr-FR" sz="2400" dirty="0" smtClean="0"/>
              <a:t>les</a:t>
            </a:r>
            <a:r>
              <a:rPr lang="fr-FR" sz="2600" dirty="0" smtClean="0"/>
              <a:t> </a:t>
            </a:r>
            <a:r>
              <a:rPr lang="fr-FR" sz="2600" b="1" dirty="0" smtClean="0">
                <a:solidFill>
                  <a:schemeClr val="accent1"/>
                </a:solidFill>
              </a:rPr>
              <a:t>frais d’acquisition </a:t>
            </a:r>
            <a:r>
              <a:rPr lang="fr-FR" sz="2200" dirty="0" smtClean="0"/>
              <a:t>(rémunération de l’agent immobilier, du notaire, taxe de publicité foncière…)</a:t>
            </a:r>
          </a:p>
          <a:p>
            <a:pPr lvl="1">
              <a:buSzPct val="120000"/>
              <a:buFont typeface="Wingdings 2" pitchFamily="18" charset="2"/>
              <a:buNone/>
              <a:defRPr/>
            </a:pPr>
            <a:endParaRPr lang="fr-FR" sz="1000" dirty="0" smtClean="0"/>
          </a:p>
          <a:p>
            <a:pPr lvl="1">
              <a:buSzPct val="120000"/>
              <a:defRPr/>
            </a:pPr>
            <a:r>
              <a:rPr lang="fr-FR" sz="2400" dirty="0" smtClean="0"/>
              <a:t>Les </a:t>
            </a:r>
            <a:r>
              <a:rPr lang="fr-FR" sz="2600" b="1" dirty="0" smtClean="0">
                <a:solidFill>
                  <a:schemeClr val="accent1"/>
                </a:solidFill>
              </a:rPr>
              <a:t>impôts locaux </a:t>
            </a:r>
            <a:r>
              <a:rPr lang="fr-FR" sz="2200" dirty="0" smtClean="0"/>
              <a:t>(taxe foncière, taxe d’habitation…) </a:t>
            </a:r>
          </a:p>
          <a:p>
            <a:pPr lvl="1">
              <a:buSzPct val="120000"/>
              <a:defRPr/>
            </a:pPr>
            <a:endParaRPr lang="fr-FR" sz="1000" dirty="0" smtClean="0"/>
          </a:p>
          <a:p>
            <a:pPr lvl="1">
              <a:buSzPct val="120000"/>
              <a:defRPr/>
            </a:pPr>
            <a:r>
              <a:rPr lang="fr-FR" sz="2400" spc="-50" dirty="0" smtClean="0"/>
              <a:t>Achat en copropriété </a:t>
            </a:r>
            <a:r>
              <a:rPr lang="fr-FR" sz="2400" spc="-50" dirty="0" smtClean="0">
                <a:sym typeface="Wingdings" pitchFamily="2" charset="2"/>
              </a:rPr>
              <a:t></a:t>
            </a:r>
            <a:r>
              <a:rPr lang="fr-FR" sz="2200" spc="-50" dirty="0" smtClean="0"/>
              <a:t> </a:t>
            </a:r>
            <a:r>
              <a:rPr lang="fr-FR" sz="2600" b="1" spc="-60" dirty="0" smtClean="0">
                <a:solidFill>
                  <a:schemeClr val="accent1"/>
                </a:solidFill>
              </a:rPr>
              <a:t>charges annuelles de copropriété</a:t>
            </a:r>
            <a:r>
              <a:rPr lang="fr-FR" sz="2600" b="1" spc="-60" dirty="0" smtClean="0"/>
              <a:t>!</a:t>
            </a:r>
          </a:p>
          <a:p>
            <a:endParaRPr lang="fr-FR" dirty="0"/>
          </a:p>
        </p:txBody>
      </p:sp>
      <p:pic>
        <p:nvPicPr>
          <p:cNvPr id="4" name="Image 3" descr="faire ses compte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26795">
            <a:off x="143839" y="234574"/>
            <a:ext cx="1413980" cy="1025925"/>
          </a:xfrm>
          <a:prstGeom prst="rect">
            <a:avLst/>
          </a:prstGeom>
        </p:spPr>
      </p:pic>
      <p:pic>
        <p:nvPicPr>
          <p:cNvPr id="5" name="Image 4" descr="euro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836712"/>
            <a:ext cx="1920875" cy="1371600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747044" y="-54430"/>
            <a:ext cx="9044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600" b="1" dirty="0" smtClean="0">
                <a:solidFill>
                  <a:srgbClr val="0070C0"/>
                </a:solidFill>
              </a:rPr>
              <a:t>+</a:t>
            </a:r>
            <a:endParaRPr lang="fr-FR" sz="9600" b="1" dirty="0">
              <a:solidFill>
                <a:srgbClr val="0070C0"/>
              </a:solidFill>
            </a:endParaRPr>
          </a:p>
        </p:txBody>
      </p:sp>
      <p:pic>
        <p:nvPicPr>
          <p:cNvPr id="7" name="Image 6" descr="taxe d'habitatio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357620">
            <a:off x="6915717" y="4360585"/>
            <a:ext cx="1266111" cy="832770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 descr="faire ses comptes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226795">
            <a:off x="-36689" y="234574"/>
            <a:ext cx="1413980" cy="1025925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frais annexes spécifiques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Dans l’ancien</a:t>
            </a:r>
            <a:r>
              <a:rPr lang="fr-FR" dirty="0" smtClean="0"/>
              <a:t>:</a:t>
            </a:r>
          </a:p>
          <a:p>
            <a:pPr lvl="1"/>
            <a:r>
              <a:rPr lang="fr-FR" sz="2400" dirty="0" smtClean="0"/>
              <a:t>le droit départemental d'enregistrement,</a:t>
            </a:r>
          </a:p>
          <a:p>
            <a:pPr lvl="1"/>
            <a:r>
              <a:rPr lang="fr-FR" sz="2400" dirty="0" smtClean="0"/>
              <a:t>la taxe additionnelle communale.</a:t>
            </a:r>
          </a:p>
          <a:p>
            <a:pPr lvl="1"/>
            <a:endParaRPr lang="fr-FR" sz="2400" dirty="0" smtClean="0"/>
          </a:p>
          <a:p>
            <a:pPr>
              <a:buNone/>
            </a:pP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Dans le neuf ou en construction 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une taxe de publicité foncière,</a:t>
            </a:r>
          </a:p>
          <a:p>
            <a:pPr lvl="1"/>
            <a:r>
              <a:rPr lang="fr-FR" dirty="0" smtClean="0"/>
              <a:t>la révision du prix, si le logement est à construire, et à condition qu'elle soit prévue au contrat.  </a:t>
            </a:r>
          </a:p>
          <a:p>
            <a:endParaRPr lang="fr-FR" b="1" dirty="0" smtClean="0"/>
          </a:p>
          <a:p>
            <a:pPr>
              <a:buNone/>
            </a:pP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En copropriété </a:t>
            </a:r>
            <a:r>
              <a:rPr lang="fr-FR" dirty="0" smtClean="0"/>
              <a:t>:</a:t>
            </a:r>
          </a:p>
          <a:p>
            <a:pPr lvl="1"/>
            <a:r>
              <a:rPr lang="fr-FR" dirty="0" smtClean="0"/>
              <a:t>Les charges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5" name="Image 4" descr="euro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836712"/>
            <a:ext cx="1632843" cy="116593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747044" y="-54430"/>
            <a:ext cx="90441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600" b="1" dirty="0" smtClean="0">
                <a:solidFill>
                  <a:srgbClr val="0070C0"/>
                </a:solidFill>
              </a:rPr>
              <a:t>+</a:t>
            </a:r>
            <a:endParaRPr lang="fr-FR" sz="9600" b="1" dirty="0">
              <a:solidFill>
                <a:srgbClr val="0070C0"/>
              </a:solidFill>
            </a:endParaRPr>
          </a:p>
        </p:txBody>
      </p:sp>
      <p:pic>
        <p:nvPicPr>
          <p:cNvPr id="7" name="Image 6" descr="logement ancien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99792" y="1268760"/>
            <a:ext cx="891615" cy="760583"/>
          </a:xfrm>
          <a:prstGeom prst="rect">
            <a:avLst/>
          </a:prstGeom>
        </p:spPr>
      </p:pic>
      <p:pic>
        <p:nvPicPr>
          <p:cNvPr id="8" name="Image 7" descr="logement construction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3501008"/>
            <a:ext cx="747028" cy="542633"/>
          </a:xfrm>
          <a:prstGeom prst="rect">
            <a:avLst/>
          </a:prstGeom>
        </p:spPr>
      </p:pic>
      <p:pic>
        <p:nvPicPr>
          <p:cNvPr id="9" name="Image 8" descr="logement neuf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588224" y="3501008"/>
            <a:ext cx="624763" cy="514261"/>
          </a:xfrm>
          <a:prstGeom prst="rect">
            <a:avLst/>
          </a:prstGeom>
        </p:spPr>
      </p:pic>
      <p:pic>
        <p:nvPicPr>
          <p:cNvPr id="10" name="Image 9" descr="logement public.WM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059832" y="5301208"/>
            <a:ext cx="936104" cy="947788"/>
          </a:xfrm>
          <a:prstGeom prst="rect">
            <a:avLst/>
          </a:prstGeom>
        </p:spPr>
      </p:pic>
      <p:pic>
        <p:nvPicPr>
          <p:cNvPr id="11" name="Image 10" descr="attention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64288" y="188640"/>
            <a:ext cx="645800" cy="645800"/>
          </a:xfrm>
          <a:prstGeom prst="rect">
            <a:avLst/>
          </a:prstGeom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87624" y="332656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Évaluer le coût réel du projet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6419056" cy="4873752"/>
          </a:xfrm>
        </p:spPr>
        <p:txBody>
          <a:bodyPr anchor="ctr" anchorCtr="0"/>
          <a:lstStyle/>
          <a:p>
            <a:pPr lvl="1">
              <a:buSzPct val="120000"/>
            </a:pPr>
            <a:r>
              <a:rPr lang="fr-FR" sz="2200" dirty="0" smtClean="0"/>
              <a:t>Calculer le </a:t>
            </a:r>
            <a:r>
              <a:rPr lang="fr-FR" sz="2400" b="1" dirty="0" smtClean="0">
                <a:solidFill>
                  <a:schemeClr val="accent1"/>
                </a:solidFill>
              </a:rPr>
              <a:t>montant total des mensualités </a:t>
            </a:r>
            <a:r>
              <a:rPr lang="fr-FR" sz="2200" dirty="0" smtClean="0"/>
              <a:t>= ensemble des prêts (prêt principal, prêts complémentaires…)</a:t>
            </a:r>
          </a:p>
          <a:p>
            <a:pPr lvl="1">
              <a:buSzPct val="120000"/>
            </a:pPr>
            <a:endParaRPr lang="fr-FR" sz="2200" dirty="0" smtClean="0"/>
          </a:p>
          <a:p>
            <a:pPr lvl="1">
              <a:buSzPct val="120000"/>
            </a:pPr>
            <a:endParaRPr lang="fr-FR" sz="2200" dirty="0" smtClean="0"/>
          </a:p>
          <a:p>
            <a:pPr lvl="1">
              <a:buSzPct val="120000"/>
            </a:pPr>
            <a:endParaRPr lang="fr-FR" sz="2200" dirty="0" smtClean="0"/>
          </a:p>
          <a:p>
            <a:pPr lvl="1">
              <a:buSzPct val="120000"/>
            </a:pPr>
            <a:r>
              <a:rPr lang="fr-FR" sz="2200" dirty="0" smtClean="0"/>
              <a:t>En déduisant vos charges de remboursement de vos revenus actuels, vous obtiendrez votre </a:t>
            </a:r>
            <a:r>
              <a:rPr lang="fr-FR" sz="2200" b="1" dirty="0" smtClean="0"/>
              <a:t>revenu disponible après emprunt</a:t>
            </a:r>
          </a:p>
          <a:p>
            <a:endParaRPr lang="fr-FR" dirty="0"/>
          </a:p>
        </p:txBody>
      </p:sp>
      <p:pic>
        <p:nvPicPr>
          <p:cNvPr id="5" name="Image 4" descr="calendr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20272" y="1916832"/>
            <a:ext cx="1800200" cy="18002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 rot="489851">
            <a:off x="7261124" y="2129545"/>
            <a:ext cx="75533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b="1" i="1" dirty="0" smtClean="0"/>
              <a:t>€</a:t>
            </a:r>
            <a:endParaRPr lang="fr-FR" sz="8000" b="1" i="1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  <p:pic>
        <p:nvPicPr>
          <p:cNvPr id="9" name="Image 8" descr="faire ses compte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226795">
            <a:off x="143840" y="234573"/>
            <a:ext cx="1413980" cy="102592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xplosion 1 8"/>
          <p:cNvSpPr/>
          <p:nvPr/>
        </p:nvSpPr>
        <p:spPr>
          <a:xfrm>
            <a:off x="539552" y="4149080"/>
            <a:ext cx="1872208" cy="1656184"/>
          </a:xfrm>
          <a:prstGeom prst="irregularSeal1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800" b="1" dirty="0" smtClean="0"/>
              <a:t>1/3</a:t>
            </a:r>
            <a:endParaRPr lang="fr-FR" sz="4800" dirty="0"/>
          </a:p>
        </p:txBody>
      </p:sp>
      <p:sp>
        <p:nvSpPr>
          <p:cNvPr id="4" name="ZoneTexte 3"/>
          <p:cNvSpPr txBox="1"/>
          <p:nvPr/>
        </p:nvSpPr>
        <p:spPr>
          <a:xfrm>
            <a:off x="3347864" y="2348880"/>
            <a:ext cx="240803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4000" b="1" dirty="0" smtClean="0"/>
              <a:t>Coût réel</a:t>
            </a:r>
            <a:endParaRPr lang="fr-FR" sz="40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4355976" y="2996952"/>
            <a:ext cx="3193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600" b="1" dirty="0" smtClean="0">
                <a:solidFill>
                  <a:srgbClr val="00B050"/>
                </a:solidFill>
              </a:rPr>
              <a:t>&lt;</a:t>
            </a:r>
            <a:endParaRPr lang="fr-FR" sz="9600" b="1" dirty="0">
              <a:solidFill>
                <a:srgbClr val="00B05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65561" y="4293096"/>
            <a:ext cx="557075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7200" b="1" dirty="0" smtClean="0"/>
              <a:t>des revenus</a:t>
            </a:r>
            <a:endParaRPr lang="fr-FR" sz="7200" b="1" dirty="0"/>
          </a:p>
        </p:txBody>
      </p:sp>
      <p:pic>
        <p:nvPicPr>
          <p:cNvPr id="8" name="Image 7" descr="atten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1560" y="1124744"/>
            <a:ext cx="2371720" cy="2371720"/>
          </a:xfrm>
          <a:prstGeom prst="rect">
            <a:avLst/>
          </a:prstGeom>
        </p:spPr>
      </p:pic>
      <p:pic>
        <p:nvPicPr>
          <p:cNvPr id="10" name="Image 9" descr="euro.WMF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796136" y="188640"/>
            <a:ext cx="2856979" cy="2040025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055653" y="6021288"/>
            <a:ext cx="7032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Mon achat ne doit pas coûter trop cher par rapport à mes revenus. </a:t>
            </a:r>
          </a:p>
          <a:p>
            <a:pPr algn="ctr"/>
            <a:r>
              <a:rPr lang="fr-FR" dirty="0" smtClean="0"/>
              <a:t>Mon reste à vivre doit être supérieur à 2/3 de mes revenus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Où se renseigner sur les offres?</a:t>
            </a:r>
            <a:endParaRPr lang="fr-FR" dirty="0"/>
          </a:p>
        </p:txBody>
      </p:sp>
      <p:grpSp>
        <p:nvGrpSpPr>
          <p:cNvPr id="18" name="Groupe 17"/>
          <p:cNvGrpSpPr/>
          <p:nvPr/>
        </p:nvGrpSpPr>
        <p:grpSpPr>
          <a:xfrm>
            <a:off x="2699792" y="2276872"/>
            <a:ext cx="3254020" cy="3613739"/>
            <a:chOff x="2915816" y="2420888"/>
            <a:chExt cx="3254020" cy="3613739"/>
          </a:xfrm>
        </p:grpSpPr>
        <p:grpSp>
          <p:nvGrpSpPr>
            <p:cNvPr id="15" name="Groupe 14"/>
            <p:cNvGrpSpPr/>
            <p:nvPr/>
          </p:nvGrpSpPr>
          <p:grpSpPr>
            <a:xfrm>
              <a:off x="3059832" y="2420888"/>
              <a:ext cx="3110004" cy="3613739"/>
              <a:chOff x="5508104" y="2096870"/>
              <a:chExt cx="3110004" cy="3613739"/>
            </a:xfrm>
          </p:grpSpPr>
          <p:pic>
            <p:nvPicPr>
              <p:cNvPr id="6" name="Image 5" descr="réseau.WMF"/>
              <p:cNvPicPr>
                <a:picLocks noChangeAspect="1"/>
              </p:cNvPicPr>
              <p:nvPr/>
            </p:nvPicPr>
            <p:blipFill>
              <a:blip r:embed="rId2" cstate="print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tretch>
                <a:fillRect/>
              </a:stretch>
            </p:blipFill>
            <p:spPr>
              <a:xfrm>
                <a:off x="5796136" y="3356992"/>
                <a:ext cx="2741921" cy="1728192"/>
              </a:xfrm>
              <a:prstGeom prst="rect">
                <a:avLst/>
              </a:prstGeom>
            </p:spPr>
          </p:pic>
          <p:sp>
            <p:nvSpPr>
              <p:cNvPr id="13" name="Rectangle à coins arrondis 12"/>
              <p:cNvSpPr/>
              <p:nvPr/>
            </p:nvSpPr>
            <p:spPr>
              <a:xfrm>
                <a:off x="7884368" y="3284984"/>
                <a:ext cx="720080" cy="9144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4" name="Rectangle à coins arrondis 13"/>
              <p:cNvSpPr/>
              <p:nvPr/>
            </p:nvSpPr>
            <p:spPr>
              <a:xfrm>
                <a:off x="5724128" y="4293096"/>
                <a:ext cx="720080" cy="914400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5" name="Image 4" descr="agence immobilière.WMF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6444208" y="2096870"/>
                <a:ext cx="1440160" cy="1080303"/>
              </a:xfrm>
              <a:prstGeom prst="rect">
                <a:avLst/>
              </a:prstGeom>
            </p:spPr>
          </p:pic>
          <p:pic>
            <p:nvPicPr>
              <p:cNvPr id="7" name="Image 6" descr="écrire.WMF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6650245" y="3678516"/>
                <a:ext cx="996238" cy="1019705"/>
              </a:xfrm>
              <a:prstGeom prst="rect">
                <a:avLst/>
              </a:prstGeom>
            </p:spPr>
          </p:pic>
          <p:sp>
            <p:nvSpPr>
              <p:cNvPr id="8" name="ZoneTexte 7"/>
              <p:cNvSpPr txBox="1"/>
              <p:nvPr/>
            </p:nvSpPr>
            <p:spPr>
              <a:xfrm>
                <a:off x="6444208" y="4941168"/>
                <a:ext cx="1512168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fr-FR" sz="4400" b="1" dirty="0" smtClean="0">
                    <a:solidFill>
                      <a:schemeClr val="bg2">
                        <a:lumMod val="50000"/>
                      </a:schemeClr>
                    </a:solidFill>
                  </a:rPr>
                  <a:t>@</a:t>
                </a:r>
                <a:endParaRPr lang="fr-FR" sz="4400" b="1" dirty="0">
                  <a:solidFill>
                    <a:schemeClr val="bg2">
                      <a:lumMod val="50000"/>
                    </a:schemeClr>
                  </a:solidFill>
                </a:endParaRPr>
              </a:p>
            </p:txBody>
          </p:sp>
          <p:pic>
            <p:nvPicPr>
              <p:cNvPr id="9" name="Image 8" descr="bonhomme fil sert la main.WMF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7884368" y="3501008"/>
                <a:ext cx="733740" cy="668387"/>
              </a:xfrm>
              <a:prstGeom prst="rect">
                <a:avLst/>
              </a:prstGeom>
            </p:spPr>
          </p:pic>
          <p:sp>
            <p:nvSpPr>
              <p:cNvPr id="10" name="Moins 9"/>
              <p:cNvSpPr/>
              <p:nvPr/>
            </p:nvSpPr>
            <p:spPr>
              <a:xfrm rot="16200000">
                <a:off x="6912272" y="3374610"/>
                <a:ext cx="468000" cy="252000"/>
              </a:xfrm>
              <a:prstGeom prst="mathMinus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1" name="Moins 10"/>
              <p:cNvSpPr/>
              <p:nvPr/>
            </p:nvSpPr>
            <p:spPr>
              <a:xfrm rot="16200000">
                <a:off x="6918964" y="4761136"/>
                <a:ext cx="468000" cy="252000"/>
              </a:xfrm>
              <a:prstGeom prst="mathMinus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pic>
            <p:nvPicPr>
              <p:cNvPr id="12" name="Image 11" descr="bonhomme loupe.WMF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5508104" y="4509120"/>
                <a:ext cx="936104" cy="736606"/>
              </a:xfrm>
              <a:prstGeom prst="rect">
                <a:avLst/>
              </a:prstGeom>
            </p:spPr>
          </p:pic>
        </p:grpSp>
        <p:sp>
          <p:nvSpPr>
            <p:cNvPr id="17" name="Rectangle à coins arrondis 16"/>
            <p:cNvSpPr/>
            <p:nvPr/>
          </p:nvSpPr>
          <p:spPr>
            <a:xfrm>
              <a:off x="3275856" y="3645024"/>
              <a:ext cx="720080" cy="936104"/>
            </a:xfrm>
            <a:prstGeom prst="round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6" name="Image 15" descr="journal.WM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2915816" y="3356992"/>
              <a:ext cx="1152128" cy="1043938"/>
            </a:xfrm>
            <a:prstGeom prst="rect">
              <a:avLst/>
            </a:prstGeom>
          </p:spPr>
        </p:pic>
      </p:grpSp>
      <p:sp>
        <p:nvSpPr>
          <p:cNvPr id="19" name="Légende à une bordure 1 18"/>
          <p:cNvSpPr/>
          <p:nvPr/>
        </p:nvSpPr>
        <p:spPr>
          <a:xfrm>
            <a:off x="6156176" y="1340768"/>
            <a:ext cx="2448272" cy="648072"/>
          </a:xfrm>
          <a:prstGeom prst="accentCallout1">
            <a:avLst>
              <a:gd name="adj1" fmla="val 18750"/>
              <a:gd name="adj2" fmla="val -8333"/>
              <a:gd name="adj3" fmla="val 162891"/>
              <a:gd name="adj4" fmla="val -361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Agences de notaire</a:t>
            </a:r>
          </a:p>
        </p:txBody>
      </p:sp>
      <p:sp>
        <p:nvSpPr>
          <p:cNvPr id="20" name="Légende à une bordure 1 19"/>
          <p:cNvSpPr/>
          <p:nvPr/>
        </p:nvSpPr>
        <p:spPr>
          <a:xfrm>
            <a:off x="395536" y="3789040"/>
            <a:ext cx="1512168" cy="612648"/>
          </a:xfrm>
          <a:prstGeom prst="accentCallout1">
            <a:avLst>
              <a:gd name="adj1" fmla="val 20527"/>
              <a:gd name="adj2" fmla="val 107567"/>
              <a:gd name="adj3" fmla="val 559"/>
              <a:gd name="adj4" fmla="val 1481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Journaux</a:t>
            </a:r>
            <a:endParaRPr lang="fr-FR" dirty="0"/>
          </a:p>
        </p:txBody>
      </p:sp>
      <p:sp>
        <p:nvSpPr>
          <p:cNvPr id="21" name="Légende à une bordure 1 20"/>
          <p:cNvSpPr/>
          <p:nvPr/>
        </p:nvSpPr>
        <p:spPr>
          <a:xfrm>
            <a:off x="6660232" y="3429000"/>
            <a:ext cx="1512168" cy="612648"/>
          </a:xfrm>
          <a:prstGeom prst="accentCallout1">
            <a:avLst>
              <a:gd name="adj1" fmla="val 18750"/>
              <a:gd name="adj2" fmla="val -8333"/>
              <a:gd name="adj3" fmla="val 69856"/>
              <a:gd name="adj4" fmla="val -383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Réseau</a:t>
            </a:r>
            <a:endParaRPr lang="fr-FR" dirty="0"/>
          </a:p>
        </p:txBody>
      </p:sp>
      <p:sp>
        <p:nvSpPr>
          <p:cNvPr id="22" name="Légende à une bordure 1 21"/>
          <p:cNvSpPr/>
          <p:nvPr/>
        </p:nvSpPr>
        <p:spPr>
          <a:xfrm>
            <a:off x="971600" y="5877272"/>
            <a:ext cx="1512000" cy="612648"/>
          </a:xfrm>
          <a:prstGeom prst="accentCallout1">
            <a:avLst>
              <a:gd name="adj1" fmla="val 11643"/>
              <a:gd name="adj2" fmla="val 108300"/>
              <a:gd name="adj3" fmla="val -40307"/>
              <a:gd name="adj4" fmla="val 20285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Internet</a:t>
            </a:r>
            <a:endParaRPr lang="fr-FR" dirty="0"/>
          </a:p>
        </p:txBody>
      </p:sp>
      <p:sp>
        <p:nvSpPr>
          <p:cNvPr id="24" name="Légende à une bordure 1 23"/>
          <p:cNvSpPr/>
          <p:nvPr/>
        </p:nvSpPr>
        <p:spPr>
          <a:xfrm>
            <a:off x="251520" y="1412776"/>
            <a:ext cx="2448272" cy="576064"/>
          </a:xfrm>
          <a:prstGeom prst="accentCallout1">
            <a:avLst>
              <a:gd name="adj1" fmla="val 22529"/>
              <a:gd name="adj2" fmla="val 104158"/>
              <a:gd name="adj3" fmla="val 125728"/>
              <a:gd name="adj4" fmla="val 15241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 smtClean="0"/>
              <a:t>Agences immobilières</a:t>
            </a:r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aides à l’accession sociale à la propriété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Le Prêt à Taux Zéro Plus (PTZ+)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Le PTZ+ est un prêt accordé à des personnes :</a:t>
            </a:r>
          </a:p>
          <a:p>
            <a:endParaRPr lang="fr-FR" dirty="0" smtClean="0"/>
          </a:p>
          <a:p>
            <a:pPr lvl="1"/>
            <a:r>
              <a:rPr lang="fr-FR" dirty="0" smtClean="0"/>
              <a:t>qui deviennent propriétaire pour la première fois </a:t>
            </a:r>
          </a:p>
          <a:p>
            <a:pPr lvl="1"/>
            <a:r>
              <a:rPr lang="fr-FR" dirty="0" smtClean="0"/>
              <a:t>qui veulent acheter un </a:t>
            </a:r>
            <a:r>
              <a:rPr lang="fr-FR" b="1" dirty="0" smtClean="0"/>
              <a:t>logement neuf ou le construire</a:t>
            </a:r>
            <a:r>
              <a:rPr lang="fr-FR" dirty="0" smtClean="0"/>
              <a:t>. </a:t>
            </a:r>
          </a:p>
          <a:p>
            <a:pPr lvl="1"/>
            <a:r>
              <a:rPr lang="fr-FR" dirty="0" smtClean="0"/>
              <a:t>Elles ne doivent pas avoir un plafond de revenu supérieur à une certaine somme.</a:t>
            </a:r>
          </a:p>
          <a:p>
            <a:pPr lvl="1"/>
            <a:endParaRPr lang="fr-FR" dirty="0" smtClean="0"/>
          </a:p>
          <a:p>
            <a:r>
              <a:rPr lang="fr-FR" dirty="0" smtClean="0"/>
              <a:t>Il n’y a pas d’intérêts à payer</a:t>
            </a:r>
          </a:p>
          <a:p>
            <a:endParaRPr lang="fr-FR" dirty="0" smtClean="0"/>
          </a:p>
          <a:p>
            <a:r>
              <a:rPr lang="fr-FR" dirty="0" smtClean="0"/>
              <a:t>Délai de remboursement : de 8 à 25 ans</a:t>
            </a:r>
          </a:p>
          <a:p>
            <a:endParaRPr lang="fr-FR" dirty="0"/>
          </a:p>
        </p:txBody>
      </p:sp>
      <p:pic>
        <p:nvPicPr>
          <p:cNvPr id="5" name="Image 4" descr="maison loupe rou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51520" y="260648"/>
            <a:ext cx="959953" cy="1052736"/>
          </a:xfrm>
          <a:prstGeom prst="rect">
            <a:avLst/>
          </a:prstGeom>
        </p:spPr>
      </p:pic>
      <p:pic>
        <p:nvPicPr>
          <p:cNvPr id="9" name="Image 8" descr="logement construction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2924944"/>
            <a:ext cx="747028" cy="542633"/>
          </a:xfrm>
          <a:prstGeom prst="rect">
            <a:avLst/>
          </a:prstGeom>
        </p:spPr>
      </p:pic>
      <p:pic>
        <p:nvPicPr>
          <p:cNvPr id="10" name="Image 9" descr="logement neuf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40352" y="2924944"/>
            <a:ext cx="624763" cy="514261"/>
          </a:xfrm>
          <a:prstGeom prst="rect">
            <a:avLst/>
          </a:prstGeom>
        </p:spPr>
      </p:pic>
      <p:pic>
        <p:nvPicPr>
          <p:cNvPr id="11" name="Image 10" descr="pourcentage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9269">
            <a:off x="5686914" y="4184421"/>
            <a:ext cx="1466365" cy="145999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Multiplier 11"/>
          <p:cNvSpPr/>
          <p:nvPr/>
        </p:nvSpPr>
        <p:spPr>
          <a:xfrm rot="960476">
            <a:off x="5292080" y="3789040"/>
            <a:ext cx="2304256" cy="2304256"/>
          </a:xfrm>
          <a:prstGeom prst="mathMultiply">
            <a:avLst>
              <a:gd name="adj1" fmla="val 4151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Accueil des participants</a:t>
            </a:r>
          </a:p>
          <a:p>
            <a:endParaRPr lang="fr-FR" dirty="0" smtClean="0"/>
          </a:p>
          <a:p>
            <a:pPr>
              <a:buNone/>
            </a:pPr>
            <a:r>
              <a:rPr lang="fr-FR" smtClean="0"/>
              <a:t>Points abordés : </a:t>
            </a:r>
            <a:endParaRPr lang="fr-FR" dirty="0" smtClean="0"/>
          </a:p>
          <a:p>
            <a:pPr lvl="1"/>
            <a:r>
              <a:rPr lang="fr-FR" dirty="0" smtClean="0"/>
              <a:t>Qu’est-ce qu’acheter son logement?</a:t>
            </a:r>
          </a:p>
          <a:p>
            <a:pPr lvl="1"/>
            <a:r>
              <a:rPr lang="fr-FR" dirty="0" smtClean="0"/>
              <a:t>Les premières démarches obligatoires avant d’accéder à la propriété</a:t>
            </a:r>
          </a:p>
          <a:p>
            <a:pPr lvl="1"/>
            <a:r>
              <a:rPr lang="fr-FR" dirty="0" smtClean="0"/>
              <a:t>Les aides à l’accession sociale à la propriété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 dirty="0"/>
          </a:p>
        </p:txBody>
      </p:sp>
      <p:grpSp>
        <p:nvGrpSpPr>
          <p:cNvPr id="5" name="Groupe 4"/>
          <p:cNvGrpSpPr/>
          <p:nvPr/>
        </p:nvGrpSpPr>
        <p:grpSpPr>
          <a:xfrm>
            <a:off x="4499992" y="5661248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conditions de ressources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539552" y="2852936"/>
          <a:ext cx="7488831" cy="3616148"/>
        </p:xfrm>
        <a:graphic>
          <a:graphicData uri="http://schemas.openxmlformats.org/drawingml/2006/table">
            <a:tbl>
              <a:tblPr/>
              <a:tblGrid>
                <a:gridCol w="3554980"/>
                <a:gridCol w="1147284"/>
                <a:gridCol w="1147284"/>
                <a:gridCol w="1639283"/>
              </a:tblGrid>
              <a:tr h="3447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Personnes </a:t>
                      </a: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occupant </a:t>
                      </a:r>
                      <a:r>
                        <a:rPr lang="fr-FR" sz="1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le logement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Zone A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Zone B1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Zone B2 et C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</a:tr>
              <a:tr h="3447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43.500 €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30.500 €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26.500 €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3447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60.900 €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42.700 €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37.100 €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  <a:tr h="3447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73.950 €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51.850 €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45.050 €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34476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87.000 €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61.000 €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53.000 €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  <a:tr h="4182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100.050 €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70.150 €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60.950 €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4182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113.100 €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79.300 €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68.900 €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  <a:tr h="4182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126.150 €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88.450 €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76.850 €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41826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 et plus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139.200 €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97.600 €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84.800 €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683568" y="1556792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Dépendent :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du nombre de personnes occupant le logement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de son emplacement</a:t>
            </a:r>
            <a:endParaRPr lang="fr-FR" dirty="0"/>
          </a:p>
        </p:txBody>
      </p:sp>
      <p:sp>
        <p:nvSpPr>
          <p:cNvPr id="7" name="Titre 5"/>
          <p:cNvSpPr txBox="1">
            <a:spLocks/>
          </p:cNvSpPr>
          <p:nvPr/>
        </p:nvSpPr>
        <p:spPr>
          <a:xfrm rot="1782412">
            <a:off x="7174026" y="359829"/>
            <a:ext cx="1780370" cy="123738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PTZ+</a:t>
            </a:r>
            <a:endParaRPr kumimoji="0" lang="fr-FR" sz="3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Image 7" descr="maison loupe rou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51520" y="260648"/>
            <a:ext cx="959953" cy="1052736"/>
          </a:xfrm>
          <a:prstGeom prst="rect">
            <a:avLst/>
          </a:prstGeom>
        </p:spPr>
      </p:pic>
      <p:pic>
        <p:nvPicPr>
          <p:cNvPr id="9" name="Image 8" descr="résidence france et mais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1124744"/>
            <a:ext cx="1933333" cy="1723810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FR" dirty="0" smtClean="0"/>
              <a:t>Comment est décidé </a:t>
            </a:r>
            <a:br>
              <a:rPr lang="fr-FR" dirty="0" smtClean="0"/>
            </a:br>
            <a:r>
              <a:rPr lang="fr-FR" dirty="0" smtClean="0"/>
              <a:t>si le prêt est accordé 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32656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Le prêt est soumis à un plafond de ressources</a:t>
            </a:r>
          </a:p>
          <a:p>
            <a:endParaRPr lang="fr-FR" dirty="0"/>
          </a:p>
        </p:txBody>
      </p:sp>
      <p:sp>
        <p:nvSpPr>
          <p:cNvPr id="4" name="Titre 5"/>
          <p:cNvSpPr txBox="1">
            <a:spLocks/>
          </p:cNvSpPr>
          <p:nvPr/>
        </p:nvSpPr>
        <p:spPr>
          <a:xfrm rot="1782412">
            <a:off x="7174025" y="359829"/>
            <a:ext cx="1780370" cy="123738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PTZ+</a:t>
            </a:r>
            <a:endParaRPr kumimoji="0" lang="fr-FR" sz="3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Image 4" descr="maison loupe rou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51520" y="260648"/>
            <a:ext cx="959953" cy="1052736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  <p:graphicFrame>
        <p:nvGraphicFramePr>
          <p:cNvPr id="7" name="Tableau 6"/>
          <p:cNvGraphicFramePr>
            <a:graphicFrameLocks noGrp="1"/>
          </p:cNvGraphicFramePr>
          <p:nvPr/>
        </p:nvGraphicFramePr>
        <p:xfrm>
          <a:off x="1691679" y="2420888"/>
          <a:ext cx="5616626" cy="3920636"/>
        </p:xfrm>
        <a:graphic>
          <a:graphicData uri="http://schemas.openxmlformats.org/drawingml/2006/table">
            <a:tbl>
              <a:tblPr/>
              <a:tblGrid>
                <a:gridCol w="1656185"/>
                <a:gridCol w="1296144"/>
                <a:gridCol w="1296144"/>
                <a:gridCol w="1368153"/>
              </a:tblGrid>
              <a:tr h="55873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Pers. occupant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r>
                        <a:rPr lang="fr-FR" sz="1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le logement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A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B1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B2 </a:t>
                      </a:r>
                      <a:r>
                        <a:rPr lang="fr-FR" sz="1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et C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</a:tr>
              <a:tr h="4072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43.500 €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30.500 €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26.500 €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4072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60.900 €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42.700 €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37.100 €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  <a:tr h="4072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73.950 €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51.850 €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45.050 €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4072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87.000 €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61.000 €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53.000 €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  <a:tr h="4072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100.050 €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70.150 €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60.950 €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4072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113.100 €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79.300 €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68.900 €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  <a:tr h="4072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126.150 €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88.450 €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76.850 €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40721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8 et plus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139.200 €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97.600 €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84.800 €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5004048" y="4592330"/>
          <a:ext cx="3672409" cy="2265670"/>
        </p:xfrm>
        <a:graphic>
          <a:graphicData uri="http://schemas.openxmlformats.org/drawingml/2006/table">
            <a:tbl>
              <a:tblPr/>
              <a:tblGrid>
                <a:gridCol w="1080119"/>
                <a:gridCol w="616385"/>
                <a:gridCol w="679759"/>
                <a:gridCol w="720080"/>
                <a:gridCol w="576066"/>
              </a:tblGrid>
              <a:tr h="3911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 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A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B1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B2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C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</a:tr>
              <a:tr h="848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Avec le label BBC 2005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38 %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33 %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29 %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24 %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8485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Sans le label BBC 2005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26 %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21 %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16 %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14 %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</a:tbl>
          </a:graphicData>
        </a:graphic>
      </p:graphicFrame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Un pourcentage est appliqué</a:t>
            </a:r>
            <a:br>
              <a:rPr lang="fr-FR" dirty="0" smtClean="0"/>
            </a:br>
            <a:r>
              <a:rPr lang="fr-FR" dirty="0" smtClean="0"/>
              <a:t> sur le coût maximal du prêt</a:t>
            </a:r>
            <a:r>
              <a:rPr lang="fr-FR" b="1" dirty="0" smtClean="0"/>
              <a:t> 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323528" y="1340768"/>
          <a:ext cx="5616622" cy="3482008"/>
        </p:xfrm>
        <a:graphic>
          <a:graphicData uri="http://schemas.openxmlformats.org/drawingml/2006/table">
            <a:tbl>
              <a:tblPr/>
              <a:tblGrid>
                <a:gridCol w="739030"/>
                <a:gridCol w="509109"/>
                <a:gridCol w="624069"/>
                <a:gridCol w="624069"/>
                <a:gridCol w="624069"/>
                <a:gridCol w="624069"/>
                <a:gridCol w="624069"/>
                <a:gridCol w="624069"/>
                <a:gridCol w="624069"/>
              </a:tblGrid>
              <a:tr h="417879">
                <a:tc gridSpan="9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COÛT MAXIMAL</a:t>
                      </a:r>
                      <a:r>
                        <a:rPr lang="fr-FR" sz="1600" b="1" baseline="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DU PRÊT</a:t>
                      </a:r>
                      <a:endParaRPr lang="fr-FR" sz="1600" b="1" dirty="0" smtClean="0">
                        <a:solidFill>
                          <a:srgbClr val="4A4A4A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6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fr-FR" sz="1600" b="1" dirty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en vigueur en 2011 et 2012</a:t>
                      </a:r>
                      <a:r>
                        <a:rPr lang="fr-FR" sz="16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) (en millier d’euros)</a:t>
                      </a:r>
                      <a:endParaRPr lang="fr-FR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F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393880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Nb </a:t>
                      </a:r>
                      <a:r>
                        <a:rPr lang="fr-FR" sz="1800" b="1" dirty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de </a:t>
                      </a:r>
                      <a:br>
                        <a:rPr lang="fr-FR" sz="1800" b="1" dirty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</a:b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pers.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Logement neuf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Logement ancien (social)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</a:tr>
              <a:tr h="52050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fr-FR" sz="1800" b="1" dirty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B1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B2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A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B1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B2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C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156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117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79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124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93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86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79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218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164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120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111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174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130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120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111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265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199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146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134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211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158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146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134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88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312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234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172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158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248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186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172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158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632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 </a:t>
                      </a: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+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359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269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198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182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C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285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214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198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 smtClean="0">
                          <a:solidFill>
                            <a:srgbClr val="4A4A4A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182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8575" marR="28575" marT="19050" marB="19050" anchor="ctr">
                    <a:lnL>
                      <a:noFill/>
                    </a:lnL>
                    <a:lnR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3D5E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itre 5"/>
          <p:cNvSpPr txBox="1">
            <a:spLocks/>
          </p:cNvSpPr>
          <p:nvPr/>
        </p:nvSpPr>
        <p:spPr>
          <a:xfrm rot="1782412">
            <a:off x="7174026" y="359829"/>
            <a:ext cx="1780370" cy="123738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PTZ+</a:t>
            </a:r>
            <a:endParaRPr kumimoji="0" lang="fr-FR" sz="3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5" descr="maison loupe roug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251520" y="260648"/>
            <a:ext cx="959953" cy="1052736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  <p:sp>
        <p:nvSpPr>
          <p:cNvPr id="9" name="Rectangle 8"/>
          <p:cNvSpPr/>
          <p:nvPr/>
        </p:nvSpPr>
        <p:spPr>
          <a:xfrm>
            <a:off x="251520" y="5517232"/>
            <a:ext cx="34563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Le montant dépend de la </a:t>
            </a:r>
            <a:r>
              <a:rPr lang="fr-FR" b="1" dirty="0" smtClean="0">
                <a:solidFill>
                  <a:srgbClr val="00B050"/>
                </a:solidFill>
              </a:rPr>
              <a:t>performance énergétique </a:t>
            </a:r>
            <a:r>
              <a:rPr lang="fr-FR" dirty="0" smtClean="0"/>
              <a:t>du logement acheté</a:t>
            </a:r>
            <a:endParaRPr lang="fr-FR" dirty="0"/>
          </a:p>
        </p:txBody>
      </p:sp>
      <p:sp>
        <p:nvSpPr>
          <p:cNvPr id="10" name="Flèche droite 9"/>
          <p:cNvSpPr/>
          <p:nvPr/>
        </p:nvSpPr>
        <p:spPr>
          <a:xfrm>
            <a:off x="3563888" y="5805264"/>
            <a:ext cx="1224136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Le prêt d’accession sociale (PAS)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87208" cy="4873752"/>
          </a:xfrm>
        </p:spPr>
        <p:txBody>
          <a:bodyPr/>
          <a:lstStyle/>
          <a:p>
            <a:r>
              <a:rPr lang="fr-FR" dirty="0" smtClean="0"/>
              <a:t>Le PAS permet de financer une résidence principale :</a:t>
            </a:r>
          </a:p>
          <a:p>
            <a:pPr>
              <a:buNone/>
            </a:pPr>
            <a:endParaRPr lang="fr-FR" dirty="0" smtClean="0"/>
          </a:p>
          <a:p>
            <a:pPr lvl="1"/>
            <a:r>
              <a:rPr lang="fr-FR" dirty="0" smtClean="0"/>
              <a:t>l’achat d’un logement neuf ou sa construction,</a:t>
            </a:r>
          </a:p>
          <a:p>
            <a:pPr lvl="1"/>
            <a:r>
              <a:rPr lang="fr-FR" dirty="0" smtClean="0"/>
              <a:t>l’achat d’un logement ancien, sans condition de travaux,</a:t>
            </a:r>
          </a:p>
          <a:p>
            <a:pPr lvl="1"/>
            <a:r>
              <a:rPr lang="fr-FR" dirty="0" smtClean="0"/>
              <a:t>Les travaux dans un logement que l’on possède et occupe, d’un coût minimum de 4000€.</a:t>
            </a:r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b="1" dirty="0" smtClean="0"/>
              <a:t>Jusqu’à 100% du coût de l’opération</a:t>
            </a:r>
          </a:p>
          <a:p>
            <a:r>
              <a:rPr lang="fr-FR" b="1" dirty="0" smtClean="0"/>
              <a:t>Délai de remboursement : 5 à 35 ans</a:t>
            </a:r>
            <a:endParaRPr lang="fr-FR" dirty="0"/>
          </a:p>
        </p:txBody>
      </p:sp>
      <p:pic>
        <p:nvPicPr>
          <p:cNvPr id="4" name="Image 3" descr="maison loupe rouge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pic>
        <p:nvPicPr>
          <p:cNvPr id="5" name="Image 4" descr="logement ancien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84368" y="2636912"/>
            <a:ext cx="891615" cy="760583"/>
          </a:xfrm>
          <a:prstGeom prst="rect">
            <a:avLst/>
          </a:prstGeom>
        </p:spPr>
      </p:pic>
      <p:pic>
        <p:nvPicPr>
          <p:cNvPr id="6" name="Image 5" descr="logement construction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04248" y="2348880"/>
            <a:ext cx="747028" cy="542633"/>
          </a:xfrm>
          <a:prstGeom prst="rect">
            <a:avLst/>
          </a:prstGeom>
        </p:spPr>
      </p:pic>
      <p:pic>
        <p:nvPicPr>
          <p:cNvPr id="7" name="Image 6" descr="logement neuf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96336" y="2348880"/>
            <a:ext cx="624763" cy="514261"/>
          </a:xfrm>
          <a:prstGeom prst="rect">
            <a:avLst/>
          </a:prstGeom>
        </p:spPr>
      </p:pic>
      <p:pic>
        <p:nvPicPr>
          <p:cNvPr id="8" name="Image 7" descr="perceuse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3482460">
            <a:off x="7804997" y="3421636"/>
            <a:ext cx="723528" cy="723528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conditions de ressources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323528" y="3212976"/>
          <a:ext cx="8208910" cy="3108960"/>
        </p:xfrm>
        <a:graphic>
          <a:graphicData uri="http://schemas.openxmlformats.org/drawingml/2006/table">
            <a:tbl>
              <a:tblPr/>
              <a:tblGrid>
                <a:gridCol w="1641782"/>
                <a:gridCol w="1641782"/>
                <a:gridCol w="1641782"/>
                <a:gridCol w="1641782"/>
                <a:gridCol w="1641782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Nb </a:t>
                      </a:r>
                      <a:r>
                        <a:rPr lang="fr-FR" sz="1800" b="1" dirty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de </a:t>
                      </a:r>
                      <a:r>
                        <a:rPr lang="fr-FR" sz="1800" b="1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pers.</a:t>
                      </a:r>
                      <a:r>
                        <a:rPr lang="fr-FR" sz="1800" b="1" baseline="0" dirty="0" smtClean="0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Zone A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Zone B1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Zone B2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solidFill>
                            <a:srgbClr val="FFFFFF"/>
                          </a:solidFill>
                          <a:latin typeface="Calibri"/>
                          <a:ea typeface="Times New Roman"/>
                          <a:cs typeface="Arial"/>
                        </a:rPr>
                        <a:t>Zone C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0" marT="57150" marB="5715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FB9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1 personne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25.500 €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21.500 €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20.000 €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18.500 €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2 personnes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35.700 €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30.100 €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28.000 €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25.900 €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3 personnes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43.350 €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36.550 €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34.000 €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31.450 €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4 personnes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51.000 €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43.000 €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40.000 €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37.000 €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5 personnes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58.650 €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49.450 €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46.000 €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42.550 €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6 personnes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66.300 €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55.900 €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52.000 €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48.100 €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7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7 personnes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73.950 €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62.350 €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58.000 €</a:t>
                      </a:r>
                      <a:r>
                        <a:rPr lang="fr-FR" sz="18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  </a:t>
                      </a:r>
                      <a:r>
                        <a:rPr lang="fr-FR" sz="1800" b="1" dirty="0">
                          <a:solidFill>
                            <a:srgbClr val="7B0074"/>
                          </a:solidFill>
                          <a:latin typeface="Calibri"/>
                          <a:ea typeface="Times New Roman"/>
                          <a:cs typeface="Arial"/>
                        </a:rPr>
                        <a:t>53.650 €</a:t>
                      </a:r>
                      <a:r>
                        <a:rPr lang="fr-FR" sz="18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Arial"/>
                        </a:rPr>
                        <a:t>   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150" marR="57150" marT="57150" marB="57150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F2FF"/>
                    </a:solidFill>
                  </a:tcPr>
                </a:tc>
              </a:tr>
            </a:tbl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683568" y="1556792"/>
            <a:ext cx="720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Dépendent :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du nombre de personnes occupant le logement </a:t>
            </a:r>
          </a:p>
          <a:p>
            <a:pPr>
              <a:buFont typeface="Wingdings" pitchFamily="2" charset="2"/>
              <a:buChar char="Ø"/>
            </a:pPr>
            <a:r>
              <a:rPr lang="fr-FR" dirty="0" smtClean="0"/>
              <a:t> de son emplacement</a:t>
            </a:r>
            <a:endParaRPr lang="fr-FR" dirty="0"/>
          </a:p>
        </p:txBody>
      </p:sp>
      <p:sp>
        <p:nvSpPr>
          <p:cNvPr id="6" name="Titre 5"/>
          <p:cNvSpPr txBox="1">
            <a:spLocks/>
          </p:cNvSpPr>
          <p:nvPr/>
        </p:nvSpPr>
        <p:spPr>
          <a:xfrm rot="1782412">
            <a:off x="7174026" y="359829"/>
            <a:ext cx="1780370" cy="123738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PAS</a:t>
            </a:r>
            <a:endParaRPr kumimoji="0" lang="fr-FR" sz="3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" name="Image 6" descr="maison loupe rouge.png"/>
          <p:cNvPicPr>
            <a:picLocks noChangeAspect="1"/>
          </p:cNvPicPr>
          <p:nvPr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pic>
        <p:nvPicPr>
          <p:cNvPr id="8" name="Image 7" descr="résidence france et mais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1124744"/>
            <a:ext cx="1933333" cy="1723810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Taux d’intérêt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925144"/>
          </a:xfrm>
        </p:spPr>
        <p:txBody>
          <a:bodyPr>
            <a:normAutofit/>
          </a:bodyPr>
          <a:lstStyle/>
          <a:p>
            <a:r>
              <a:rPr lang="fr-FR" dirty="0" smtClean="0"/>
              <a:t>Il dépend de :</a:t>
            </a:r>
          </a:p>
          <a:p>
            <a:pPr lvl="1"/>
            <a:r>
              <a:rPr lang="fr-FR" dirty="0" smtClean="0"/>
              <a:t>la durée de l’emprunt </a:t>
            </a:r>
          </a:p>
          <a:p>
            <a:pPr lvl="1"/>
            <a:r>
              <a:rPr lang="fr-FR" dirty="0" smtClean="0"/>
              <a:t>de l’établissement prêteur.</a:t>
            </a:r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pPr lvl="1"/>
            <a:endParaRPr lang="fr-FR" dirty="0" smtClean="0"/>
          </a:p>
          <a:p>
            <a:r>
              <a:rPr lang="fr-FR" dirty="0" smtClean="0"/>
              <a:t>De 4,75%* 	(emprunt de moins de 12 ans) </a:t>
            </a:r>
          </a:p>
          <a:p>
            <a:pPr>
              <a:buNone/>
            </a:pPr>
            <a:r>
              <a:rPr lang="fr-FR" dirty="0" smtClean="0"/>
              <a:t>   à 5,20%* 	(emprunt de plus de 20 ans).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4" name="Titre 5"/>
          <p:cNvSpPr txBox="1">
            <a:spLocks/>
          </p:cNvSpPr>
          <p:nvPr/>
        </p:nvSpPr>
        <p:spPr>
          <a:xfrm rot="1782412">
            <a:off x="7174026" y="359829"/>
            <a:ext cx="1780370" cy="123738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PAS</a:t>
            </a:r>
            <a:endParaRPr kumimoji="0" lang="fr-FR" sz="3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Image 4" descr="maison loupe rouge.png"/>
          <p:cNvPicPr>
            <a:picLocks noChangeAspect="1"/>
          </p:cNvPicPr>
          <p:nvPr/>
        </p:nvPicPr>
        <p:blipFill>
          <a:blip r:embed="rId3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pic>
        <p:nvPicPr>
          <p:cNvPr id="6" name="Image 5" descr="pourcentage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9269">
            <a:off x="5744060" y="1433547"/>
            <a:ext cx="2250957" cy="2241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Rectangle à coins arrondis 6"/>
          <p:cNvSpPr/>
          <p:nvPr/>
        </p:nvSpPr>
        <p:spPr>
          <a:xfrm>
            <a:off x="2483768" y="3140968"/>
            <a:ext cx="3569877" cy="214526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fr-FR" sz="2400" b="1" dirty="0" smtClean="0"/>
              <a:t>Il faut comparer les taux du PAS dans plusieurs banques </a:t>
            </a:r>
          </a:p>
          <a:p>
            <a:pPr algn="ctr">
              <a:buNone/>
            </a:pPr>
            <a:r>
              <a:rPr lang="fr-FR" sz="2400" b="1" dirty="0" smtClean="0">
                <a:sym typeface="Wingdings" pitchFamily="2" charset="2"/>
              </a:rPr>
              <a:t></a:t>
            </a:r>
            <a:r>
              <a:rPr lang="fr-FR" sz="2400" b="1" dirty="0" smtClean="0"/>
              <a:t> choisir le plus faible.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Le prêt social Location-accession (PSLA)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7544" y="1988840"/>
            <a:ext cx="7467600" cy="1612776"/>
          </a:xfrm>
        </p:spPr>
        <p:txBody>
          <a:bodyPr/>
          <a:lstStyle/>
          <a:p>
            <a:pPr marL="514350" indent="-514350" algn="just">
              <a:lnSpc>
                <a:spcPct val="80000"/>
              </a:lnSpc>
              <a:buNone/>
              <a:defRPr/>
            </a:pPr>
            <a:r>
              <a:rPr lang="fr-FR" dirty="0" smtClean="0"/>
              <a:t>Ce prêt permet aux locataires de devenir propriétaires, tout en bénéficiant d’un prix de vente du logement respectant certains plafonds. </a:t>
            </a:r>
          </a:p>
          <a:p>
            <a:pPr marL="514350" indent="-514350" algn="just">
              <a:lnSpc>
                <a:spcPct val="80000"/>
              </a:lnSpc>
              <a:buNone/>
              <a:defRPr/>
            </a:pPr>
            <a:endParaRPr lang="fr-FR" dirty="0" smtClean="0"/>
          </a:p>
          <a:p>
            <a:pPr marL="514350" indent="-514350" algn="just">
              <a:lnSpc>
                <a:spcPct val="80000"/>
              </a:lnSpc>
              <a:buNone/>
              <a:defRPr/>
            </a:pPr>
            <a:endParaRPr lang="fr-FR" dirty="0" smtClean="0"/>
          </a:p>
          <a:p>
            <a:endParaRPr lang="fr-FR" dirty="0"/>
          </a:p>
        </p:txBody>
      </p:sp>
      <p:pic>
        <p:nvPicPr>
          <p:cNvPr id="5" name="Image 4" descr="maison loupe rouge.pn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pic>
        <p:nvPicPr>
          <p:cNvPr id="6" name="Image 5" descr="logement neuf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3933056"/>
            <a:ext cx="1866900" cy="15367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123728" y="5589240"/>
            <a:ext cx="3528392" cy="978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just">
              <a:lnSpc>
                <a:spcPct val="80000"/>
              </a:lnSpc>
              <a:buNone/>
              <a:defRPr/>
            </a:pPr>
            <a:r>
              <a:rPr lang="fr-FR" dirty="0" smtClean="0"/>
              <a:t>	Acquisition d’un </a:t>
            </a:r>
            <a:r>
              <a:rPr lang="fr-FR" b="1" dirty="0" smtClean="0"/>
              <a:t>logement neuf agréé </a:t>
            </a:r>
            <a:r>
              <a:rPr lang="fr-FR" dirty="0" smtClean="0"/>
              <a:t>par l’Etat comme éligible à ce type d’opération</a:t>
            </a:r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26</a:t>
            </a:fld>
            <a:endParaRPr lang="fr-BE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Les deux phases</a:t>
            </a:r>
            <a:br>
              <a:rPr lang="fr-FR" dirty="0" smtClean="0"/>
            </a:br>
            <a:r>
              <a:rPr lang="fr-FR" dirty="0" smtClean="0"/>
              <a:t> de la location accession</a:t>
            </a:r>
            <a:endParaRPr lang="fr-FR" dirty="0"/>
          </a:p>
        </p:txBody>
      </p:sp>
      <p:sp>
        <p:nvSpPr>
          <p:cNvPr id="6" name="Flèche droite à entaille 5"/>
          <p:cNvSpPr/>
          <p:nvPr/>
        </p:nvSpPr>
        <p:spPr>
          <a:xfrm>
            <a:off x="467544" y="1988840"/>
            <a:ext cx="7848872" cy="432048"/>
          </a:xfrm>
          <a:prstGeom prst="notchedRightArrow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à coins arrondis 8"/>
          <p:cNvSpPr/>
          <p:nvPr/>
        </p:nvSpPr>
        <p:spPr>
          <a:xfrm>
            <a:off x="611560" y="2996952"/>
            <a:ext cx="2952328" cy="288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fr-FR" b="1" u="sng" dirty="0" smtClean="0"/>
              <a:t>La phase locative </a:t>
            </a:r>
            <a:r>
              <a:rPr lang="fr-FR" dirty="0" smtClean="0"/>
              <a:t>: </a:t>
            </a:r>
          </a:p>
          <a:p>
            <a:pPr lvl="0" algn="ctr"/>
            <a:r>
              <a:rPr lang="fr-FR" dirty="0" smtClean="0"/>
              <a:t>le locataire verse au propriétaire bailleur une redevance comprenant </a:t>
            </a:r>
            <a:r>
              <a:rPr lang="fr-FR" dirty="0" smtClean="0">
                <a:solidFill>
                  <a:schemeClr val="bg1"/>
                </a:solidFill>
              </a:rPr>
              <a:t>le loyer </a:t>
            </a:r>
            <a:r>
              <a:rPr lang="fr-FR" dirty="0" smtClean="0"/>
              <a:t>proprement dit et un acompte mensuel qui sera déduit du prix du logement</a:t>
            </a:r>
          </a:p>
          <a:p>
            <a:pPr algn="ctr"/>
            <a:endParaRPr lang="fr-FR" dirty="0"/>
          </a:p>
        </p:txBody>
      </p:sp>
      <p:sp>
        <p:nvSpPr>
          <p:cNvPr id="10" name="Rectangle à coins arrondis 9"/>
          <p:cNvSpPr/>
          <p:nvPr/>
        </p:nvSpPr>
        <p:spPr>
          <a:xfrm>
            <a:off x="4644008" y="2996952"/>
            <a:ext cx="2952328" cy="28803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u="sng" dirty="0" smtClean="0"/>
              <a:t>La phase d’accession:</a:t>
            </a:r>
          </a:p>
          <a:p>
            <a:pPr algn="ctr"/>
            <a:r>
              <a:rPr lang="fr-FR" dirty="0" smtClean="0"/>
              <a:t> permet de lever l’option. Le locataire se porte alors acquéreur de son logement, il ne paiera plus de loyer mais des mensualités comme lors d’un achat immobilier à crédit</a:t>
            </a:r>
            <a:endParaRPr lang="fr-FR" dirty="0"/>
          </a:p>
        </p:txBody>
      </p:sp>
      <p:sp>
        <p:nvSpPr>
          <p:cNvPr id="7" name="Titre 5"/>
          <p:cNvSpPr txBox="1">
            <a:spLocks/>
          </p:cNvSpPr>
          <p:nvPr/>
        </p:nvSpPr>
        <p:spPr>
          <a:xfrm rot="1782412">
            <a:off x="6993853" y="260437"/>
            <a:ext cx="1780370" cy="123738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PSLA</a:t>
            </a:r>
            <a:endParaRPr kumimoji="0" lang="fr-FR" sz="3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Image 7" descr="maison loupe rouge.pn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27</a:t>
            </a:fld>
            <a:endParaRPr lang="fr-B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Les plafonds de ressources</a:t>
            </a:r>
            <a:endParaRPr lang="fr-FR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sz="quarter" idx="1"/>
          </p:nvPr>
        </p:nvGraphicFramePr>
        <p:xfrm>
          <a:off x="1115616" y="1196752"/>
          <a:ext cx="6120679" cy="2503450"/>
        </p:xfrm>
        <a:graphic>
          <a:graphicData uri="http://schemas.openxmlformats.org/drawingml/2006/table">
            <a:tbl>
              <a:tblPr/>
              <a:tblGrid>
                <a:gridCol w="2376264"/>
                <a:gridCol w="1800200"/>
                <a:gridCol w="1944215"/>
              </a:tblGrid>
              <a:tr h="61381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fr-FR" sz="1800" b="1" kern="12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Pers. destinées </a:t>
                      </a:r>
                      <a:r>
                        <a:rPr kumimoji="0" lang="fr-FR" sz="18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à occuper le logement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D13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alibri"/>
                          <a:ea typeface="Times New Roman"/>
                          <a:cs typeface="Arial"/>
                        </a:rPr>
                        <a:t>Zone A (en €)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D13B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Calibri"/>
                          <a:ea typeface="Times New Roman"/>
                          <a:cs typeface="Arial"/>
                        </a:rPr>
                        <a:t>Zone B ou C (en €)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FD13B"/>
                    </a:solidFill>
                  </a:tcPr>
                </a:tc>
              </a:tr>
              <a:tr h="372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fr-FR" sz="1800" b="1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Calibri"/>
                          <a:ea typeface="Times New Roman"/>
                          <a:cs typeface="Arial"/>
                        </a:rPr>
                        <a:t>31 250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Calibri"/>
                          <a:ea typeface="Times New Roman"/>
                          <a:cs typeface="Arial"/>
                        </a:rPr>
                        <a:t>23 688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E"/>
                    </a:solidFill>
                  </a:tcPr>
                </a:tc>
              </a:tr>
              <a:tr h="372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fr-FR" sz="1800" b="1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Calibri"/>
                          <a:ea typeface="Times New Roman"/>
                          <a:cs typeface="Arial"/>
                        </a:rPr>
                        <a:t>43 750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alibri"/>
                          <a:ea typeface="Times New Roman"/>
                          <a:cs typeface="Arial"/>
                        </a:rPr>
                        <a:t>31 588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7E8"/>
                    </a:solidFill>
                  </a:tcPr>
                </a:tc>
              </a:tr>
              <a:tr h="372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fr-FR" sz="1800" b="1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Calibri"/>
                          <a:ea typeface="Times New Roman"/>
                          <a:cs typeface="Arial"/>
                        </a:rPr>
                        <a:t>50 000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Calibri"/>
                          <a:ea typeface="Times New Roman"/>
                          <a:cs typeface="Arial"/>
                        </a:rPr>
                        <a:t>36 538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E"/>
                    </a:solidFill>
                  </a:tcPr>
                </a:tc>
              </a:tr>
              <a:tr h="372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fr-FR" sz="1800" b="1" kern="120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Calibri"/>
                          <a:ea typeface="Times New Roman"/>
                          <a:cs typeface="Arial"/>
                        </a:rPr>
                        <a:t>56 875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>
                          <a:latin typeface="Calibri"/>
                          <a:ea typeface="Times New Roman"/>
                          <a:cs typeface="Arial"/>
                        </a:rPr>
                        <a:t>40 488</a:t>
                      </a:r>
                      <a:endParaRPr lang="fr-FR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CF7E8"/>
                    </a:solidFill>
                  </a:tcPr>
                </a:tc>
              </a:tr>
              <a:tr h="37267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fr-FR" sz="1800" b="1" kern="120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Arial"/>
                        </a:rPr>
                        <a:t>5 et plus</a:t>
                      </a: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alibri"/>
                          <a:ea typeface="Times New Roman"/>
                          <a:cs typeface="Arial"/>
                        </a:rPr>
                        <a:t>64 875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1800" b="1" dirty="0">
                          <a:latin typeface="Calibri"/>
                          <a:ea typeface="Times New Roman"/>
                          <a:cs typeface="Arial"/>
                        </a:rPr>
                        <a:t>44 425</a:t>
                      </a:r>
                      <a:endParaRPr lang="fr-FR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5" name="Titre 5"/>
          <p:cNvSpPr txBox="1">
            <a:spLocks/>
          </p:cNvSpPr>
          <p:nvPr/>
        </p:nvSpPr>
        <p:spPr>
          <a:xfrm rot="1782412">
            <a:off x="6993853" y="260437"/>
            <a:ext cx="1780370" cy="123738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PSLA</a:t>
            </a:r>
            <a:endParaRPr kumimoji="0" lang="fr-FR" sz="3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5" descr="maison loupe rouge.pn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28</a:t>
            </a:fld>
            <a:endParaRPr lang="fr-BE"/>
          </a:p>
        </p:txBody>
      </p:sp>
      <p:sp>
        <p:nvSpPr>
          <p:cNvPr id="8" name="Titre 1"/>
          <p:cNvSpPr txBox="1">
            <a:spLocks/>
          </p:cNvSpPr>
          <p:nvPr/>
        </p:nvSpPr>
        <p:spPr>
          <a:xfrm>
            <a:off x="251520" y="3933056"/>
            <a:ext cx="8303840" cy="936104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Les plafonds de prix de vente du logement</a:t>
            </a: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Espace réservé du contenu 3"/>
          <p:cNvGraphicFramePr>
            <a:graphicFrameLocks/>
          </p:cNvGraphicFramePr>
          <p:nvPr/>
        </p:nvGraphicFramePr>
        <p:xfrm>
          <a:off x="1259632" y="4797152"/>
          <a:ext cx="5760640" cy="1891210"/>
        </p:xfrm>
        <a:graphic>
          <a:graphicData uri="http://schemas.openxmlformats.org/drawingml/2006/table">
            <a:tbl>
              <a:tblPr/>
              <a:tblGrid>
                <a:gridCol w="2918724"/>
                <a:gridCol w="2841916"/>
              </a:tblGrid>
              <a:tr h="378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 b="1" dirty="0">
                          <a:latin typeface="Calibri"/>
                          <a:ea typeface="Times New Roman"/>
                          <a:cs typeface="Arial"/>
                        </a:rPr>
                        <a:t>Zone géographique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 b="1" dirty="0">
                          <a:latin typeface="Calibri"/>
                          <a:ea typeface="Times New Roman"/>
                          <a:cs typeface="Arial"/>
                        </a:rPr>
                        <a:t>Prix maximum </a:t>
                      </a:r>
                      <a:r>
                        <a:rPr lang="fr-FR" sz="2400" b="1" dirty="0" smtClean="0">
                          <a:latin typeface="Calibri"/>
                          <a:ea typeface="Times New Roman"/>
                          <a:cs typeface="Arial"/>
                        </a:rPr>
                        <a:t>HT/m²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78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>
                          <a:latin typeface="Calibri"/>
                          <a:ea typeface="Times New Roman"/>
                          <a:cs typeface="Arial"/>
                        </a:rPr>
                        <a:t>Zone A</a:t>
                      </a:r>
                      <a:endParaRPr lang="fr-FR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>
                          <a:latin typeface="Calibri"/>
                          <a:ea typeface="Times New Roman"/>
                          <a:cs typeface="Arial"/>
                        </a:rPr>
                        <a:t>3 963 €</a:t>
                      </a:r>
                      <a:endParaRPr lang="fr-FR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Calibri"/>
                          <a:ea typeface="Times New Roman"/>
                          <a:cs typeface="Arial"/>
                        </a:rPr>
                        <a:t>Zone B1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>
                          <a:latin typeface="Calibri"/>
                          <a:ea typeface="Times New Roman"/>
                          <a:cs typeface="Arial"/>
                        </a:rPr>
                        <a:t>2 658 €</a:t>
                      </a:r>
                      <a:endParaRPr lang="fr-FR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Calibri"/>
                          <a:ea typeface="Times New Roman"/>
                          <a:cs typeface="Arial"/>
                        </a:rPr>
                        <a:t>Zone B2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>
                          <a:latin typeface="Calibri"/>
                          <a:ea typeface="Times New Roman"/>
                          <a:cs typeface="Arial"/>
                        </a:rPr>
                        <a:t>2 320 €</a:t>
                      </a:r>
                      <a:endParaRPr lang="fr-FR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824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>
                          <a:latin typeface="Calibri"/>
                          <a:ea typeface="Times New Roman"/>
                          <a:cs typeface="Arial"/>
                        </a:rPr>
                        <a:t>Zone C</a:t>
                      </a:r>
                      <a:endParaRPr lang="fr-FR" sz="2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fr-FR" sz="2400" dirty="0">
                          <a:latin typeface="Calibri"/>
                          <a:ea typeface="Times New Roman"/>
                          <a:cs typeface="Arial"/>
                        </a:rPr>
                        <a:t>2 030 €</a:t>
                      </a:r>
                      <a:endParaRPr lang="fr-FR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dot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avantages du PSLA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fr-FR" b="1" dirty="0" smtClean="0"/>
              <a:t>TVA à taux réduit</a:t>
            </a:r>
            <a:r>
              <a:rPr lang="fr-FR" dirty="0" smtClean="0"/>
              <a:t> 5,5 % ;</a:t>
            </a:r>
          </a:p>
          <a:p>
            <a:pPr lvl="0"/>
            <a:r>
              <a:rPr lang="fr-FR" dirty="0" smtClean="0"/>
              <a:t>Il est possible de percevoir une aide au logement</a:t>
            </a:r>
          </a:p>
          <a:p>
            <a:pPr lvl="0"/>
            <a:r>
              <a:rPr lang="fr-FR" b="1" dirty="0" smtClean="0"/>
              <a:t>Exonération de taxe foncière pendant 15 ans</a:t>
            </a:r>
            <a:r>
              <a:rPr lang="fr-FR" dirty="0" smtClean="0"/>
              <a:t> ;</a:t>
            </a:r>
          </a:p>
          <a:p>
            <a:pPr lvl="0"/>
            <a:endParaRPr lang="fr-FR" dirty="0" smtClean="0"/>
          </a:p>
          <a:p>
            <a:pPr lvl="0"/>
            <a:r>
              <a:rPr lang="fr-FR" dirty="0" smtClean="0"/>
              <a:t>Lorsque qu’il lève l’option, l’accédant profite d’un prix de cession du logement correspondant au prix fixé dans le contrat de location-accession minoré, à chaque date anniversaire de l’entrée dans les lieux, d’au moins 1%.</a:t>
            </a:r>
          </a:p>
          <a:p>
            <a:endParaRPr lang="fr-FR" dirty="0"/>
          </a:p>
        </p:txBody>
      </p:sp>
      <p:sp>
        <p:nvSpPr>
          <p:cNvPr id="4" name="Titre 5"/>
          <p:cNvSpPr txBox="1">
            <a:spLocks/>
          </p:cNvSpPr>
          <p:nvPr/>
        </p:nvSpPr>
        <p:spPr>
          <a:xfrm rot="1782412">
            <a:off x="6993854" y="188429"/>
            <a:ext cx="1780370" cy="1237382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0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 PSLA</a:t>
            </a:r>
            <a:endParaRPr kumimoji="0" lang="fr-FR" sz="3000" b="1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" name="Image 4" descr="maison loupe rouge.png"/>
          <p:cNvPicPr>
            <a:picLocks noChangeAspect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pic>
        <p:nvPicPr>
          <p:cNvPr id="6" name="Image 5" descr="logo ca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68344" y="1772816"/>
            <a:ext cx="720080" cy="720080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29</a:t>
            </a:fld>
            <a:endParaRPr lang="fr-B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acheter maison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776214">
            <a:off x="50735" y="2869282"/>
            <a:ext cx="3456384" cy="2364894"/>
          </a:xfrm>
          <a:prstGeom prst="rect">
            <a:avLst/>
          </a:prstGeom>
        </p:spPr>
      </p:pic>
      <p:grpSp>
        <p:nvGrpSpPr>
          <p:cNvPr id="10" name="Groupe 9"/>
          <p:cNvGrpSpPr/>
          <p:nvPr/>
        </p:nvGrpSpPr>
        <p:grpSpPr>
          <a:xfrm>
            <a:off x="1763688" y="4697760"/>
            <a:ext cx="1944216" cy="2160240"/>
            <a:chOff x="0" y="3140968"/>
            <a:chExt cx="1944216" cy="21602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8400" t="5559" r="34901" b="11060"/>
            <a:stretch>
              <a:fillRect/>
            </a:stretch>
          </p:blipFill>
          <p:spPr bwMode="auto">
            <a:xfrm>
              <a:off x="0" y="3140968"/>
              <a:ext cx="1944216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Image 8" descr="banque.WMF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20881572">
              <a:off x="393855" y="3722551"/>
              <a:ext cx="827584" cy="764764"/>
            </a:xfrm>
            <a:prstGeom prst="rect">
              <a:avLst/>
            </a:prstGeom>
          </p:spPr>
        </p:pic>
      </p:grp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123728" y="620688"/>
            <a:ext cx="6347048" cy="21168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 anchorCtr="0">
            <a:noAutofit/>
          </a:bodyPr>
          <a:lstStyle/>
          <a:p>
            <a:pPr algn="ctr">
              <a:buNone/>
            </a:pPr>
            <a:r>
              <a:rPr lang="fr-FR" sz="4400" dirty="0" smtClean="0"/>
              <a:t>Pour </a:t>
            </a:r>
            <a:r>
              <a:rPr lang="fr-FR" sz="4400" b="1" dirty="0" smtClean="0"/>
              <a:t>acheter</a:t>
            </a:r>
            <a:r>
              <a:rPr lang="fr-FR" sz="4400" dirty="0" smtClean="0"/>
              <a:t> son logement, il faut faire un </a:t>
            </a:r>
            <a:r>
              <a:rPr lang="fr-FR" sz="4400" b="1" dirty="0" smtClean="0"/>
              <a:t>prêt</a:t>
            </a:r>
            <a:endParaRPr lang="fr-FR" sz="4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4067944" y="4221088"/>
            <a:ext cx="4751622" cy="14311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fr-FR" sz="3200" b="1" dirty="0" smtClean="0"/>
              <a:t>= faire un emprunt</a:t>
            </a:r>
          </a:p>
          <a:p>
            <a:pPr marL="274320" lvl="0" indent="-27432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fr-FR" sz="3200" b="1" dirty="0" smtClean="0"/>
              <a:t>= emprunter de l’argent</a:t>
            </a:r>
          </a:p>
          <a:p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467600" cy="1143000"/>
          </a:xfrm>
        </p:spPr>
        <p:txBody>
          <a:bodyPr>
            <a:normAutofit/>
          </a:bodyPr>
          <a:lstStyle/>
          <a:p>
            <a:pPr lvl="0" algn="ctr"/>
            <a:r>
              <a:rPr lang="fr-FR" dirty="0" smtClean="0"/>
              <a:t>salarié ou sortant du parc HLM: </a:t>
            </a:r>
            <a:br>
              <a:rPr lang="fr-FR" dirty="0" smtClean="0"/>
            </a:br>
            <a:r>
              <a:rPr lang="fr-FR" dirty="0" smtClean="0"/>
              <a:t>Faire appel à :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539552" y="3789040"/>
            <a:ext cx="7776864" cy="4873752"/>
          </a:xfrm>
        </p:spPr>
        <p:txBody>
          <a:bodyPr/>
          <a:lstStyle/>
          <a:p>
            <a:pPr algn="ctr">
              <a:buNone/>
            </a:pPr>
            <a:r>
              <a:rPr lang="fr-FR" b="1" u="sng" dirty="0" smtClean="0"/>
              <a:t>Deux types de prêts</a:t>
            </a:r>
            <a:r>
              <a:rPr lang="fr-FR" dirty="0" smtClean="0"/>
              <a:t> :</a:t>
            </a:r>
          </a:p>
          <a:p>
            <a:pPr lvl="0"/>
            <a:r>
              <a:rPr lang="fr-FR" dirty="0" smtClean="0"/>
              <a:t>Le prêt pour construction ou acquisition dans le neuf</a:t>
            </a:r>
          </a:p>
          <a:p>
            <a:pPr lvl="0"/>
            <a:endParaRPr lang="fr-FR" dirty="0" smtClean="0"/>
          </a:p>
          <a:p>
            <a:pPr lvl="0"/>
            <a:endParaRPr lang="fr-FR" dirty="0" smtClean="0"/>
          </a:p>
          <a:p>
            <a:pPr lvl="0"/>
            <a:r>
              <a:rPr lang="fr-FR" dirty="0" smtClean="0"/>
              <a:t>Le prêt pour acquisition dans l’ancien sans travaux.</a:t>
            </a:r>
          </a:p>
          <a:p>
            <a:endParaRPr lang="fr-FR" dirty="0"/>
          </a:p>
        </p:txBody>
      </p:sp>
      <p:pic>
        <p:nvPicPr>
          <p:cNvPr id="5" name="Image 4" descr="logement ancien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6097417"/>
            <a:ext cx="891615" cy="760583"/>
          </a:xfrm>
          <a:prstGeom prst="rect">
            <a:avLst/>
          </a:prstGeom>
        </p:spPr>
      </p:pic>
      <p:pic>
        <p:nvPicPr>
          <p:cNvPr id="6" name="Image 5" descr="logement construction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63888" y="4869160"/>
            <a:ext cx="747028" cy="542633"/>
          </a:xfrm>
          <a:prstGeom prst="rect">
            <a:avLst/>
          </a:prstGeom>
        </p:spPr>
      </p:pic>
      <p:pic>
        <p:nvPicPr>
          <p:cNvPr id="7" name="Image 6" descr="logement neuf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4869160"/>
            <a:ext cx="624763" cy="514261"/>
          </a:xfrm>
          <a:prstGeom prst="rect">
            <a:avLst/>
          </a:prstGeom>
        </p:spPr>
      </p:pic>
      <p:pic>
        <p:nvPicPr>
          <p:cNvPr id="8" name="Image 7" descr="maison loupe rouge.png"/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30</a:t>
            </a:fld>
            <a:endParaRPr lang="fr-BE"/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1772816"/>
            <a:ext cx="2952328" cy="14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28064">
            <a:off x="6737333" y="498888"/>
            <a:ext cx="22764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conditions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5240" cy="2044824"/>
          </a:xfrm>
        </p:spPr>
        <p:txBody>
          <a:bodyPr/>
          <a:lstStyle/>
          <a:p>
            <a:r>
              <a:rPr lang="fr-FR" sz="2000" dirty="0" smtClean="0">
                <a:solidFill>
                  <a:srgbClr val="0070C0"/>
                </a:solidFill>
              </a:rPr>
              <a:t>Salariés</a:t>
            </a:r>
            <a:r>
              <a:rPr lang="fr-FR" sz="2000" dirty="0" smtClean="0"/>
              <a:t> ou </a:t>
            </a:r>
            <a:r>
              <a:rPr lang="fr-FR" sz="2000" dirty="0" smtClean="0">
                <a:solidFill>
                  <a:srgbClr val="0070C0"/>
                </a:solidFill>
              </a:rPr>
              <a:t>retraités</a:t>
            </a:r>
            <a:r>
              <a:rPr lang="fr-FR" sz="2000" dirty="0" smtClean="0"/>
              <a:t> depuis moins de cinq ans des entreprises du </a:t>
            </a:r>
            <a:r>
              <a:rPr lang="fr-FR" sz="2000" dirty="0" smtClean="0">
                <a:solidFill>
                  <a:srgbClr val="0070C0"/>
                </a:solidFill>
              </a:rPr>
              <a:t>secteur privé non agricole </a:t>
            </a:r>
            <a:r>
              <a:rPr lang="fr-FR" sz="2000" dirty="0" smtClean="0"/>
              <a:t>de 10 salariés et plus, </a:t>
            </a:r>
          </a:p>
          <a:p>
            <a:pPr algn="ctr">
              <a:buNone/>
            </a:pPr>
            <a:r>
              <a:rPr lang="fr-FR" sz="2000" b="1" dirty="0" smtClean="0"/>
              <a:t>Ou</a:t>
            </a:r>
          </a:p>
          <a:p>
            <a:r>
              <a:rPr lang="fr-FR" sz="2000" dirty="0" smtClean="0">
                <a:solidFill>
                  <a:srgbClr val="0070C0"/>
                </a:solidFill>
              </a:rPr>
              <a:t>Locataires sortant du parc HLM</a:t>
            </a:r>
            <a:r>
              <a:rPr lang="fr-FR" sz="2000" dirty="0" smtClean="0"/>
              <a:t>, quel que soit leur statut professionnel et avec des ressources inférieures aux plafonds PLI.</a:t>
            </a:r>
          </a:p>
          <a:p>
            <a:endParaRPr lang="fr-FR" dirty="0"/>
          </a:p>
        </p:txBody>
      </p:sp>
      <p:pic>
        <p:nvPicPr>
          <p:cNvPr id="5" name="Image 4" descr="maison loupe rouge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31</a:t>
            </a:fld>
            <a:endParaRPr lang="fr-BE"/>
          </a:p>
        </p:txBody>
      </p:sp>
      <p:graphicFrame>
        <p:nvGraphicFramePr>
          <p:cNvPr id="8" name="Tableau 7"/>
          <p:cNvGraphicFramePr>
            <a:graphicFrameLocks noGrp="1"/>
          </p:cNvGraphicFramePr>
          <p:nvPr/>
        </p:nvGraphicFramePr>
        <p:xfrm>
          <a:off x="683568" y="4437112"/>
          <a:ext cx="7272808" cy="1555617"/>
        </p:xfrm>
        <a:graphic>
          <a:graphicData uri="http://schemas.openxmlformats.org/drawingml/2006/table">
            <a:tbl>
              <a:tblPr firstRow="1" firstCol="1">
                <a:tableStyleId>{46F890A9-2807-4EBB-B81D-B2AA78EC7F39}</a:tableStyleId>
              </a:tblPr>
              <a:tblGrid>
                <a:gridCol w="1800198"/>
                <a:gridCol w="1368152"/>
                <a:gridCol w="1234489"/>
                <a:gridCol w="1285791"/>
                <a:gridCol w="1584178"/>
              </a:tblGrid>
              <a:tr h="518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/>
                        <a:t>Montant 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/>
                        <a:t>Zone A 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B1 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Zone B2 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Zone C 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8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maximum 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25 000 € 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20 000 € 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15 000 € 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10 000 € 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1853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/>
                        <a:t>minimum 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/>
                        <a:t>15 000 € 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15 000 € 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/>
                        <a:t>7 000€</a:t>
                      </a:r>
                      <a:endParaRPr lang="fr-FR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2000" dirty="0"/>
                        <a:t>7 000€</a:t>
                      </a:r>
                      <a:endParaRPr lang="fr-FR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179512" y="6093296"/>
            <a:ext cx="84969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 </a:t>
            </a:r>
            <a:r>
              <a:rPr lang="fr-FR" sz="2800" dirty="0" smtClean="0"/>
              <a:t>Dans la limite de 30% du coût total de l’opération</a:t>
            </a:r>
            <a:endParaRPr lang="fr-FR" sz="2800" dirty="0"/>
          </a:p>
        </p:txBody>
      </p:sp>
      <p:sp>
        <p:nvSpPr>
          <p:cNvPr id="11" name="Rectangle 10"/>
          <p:cNvSpPr/>
          <p:nvPr/>
        </p:nvSpPr>
        <p:spPr>
          <a:xfrm>
            <a:off x="179512" y="407707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Le montant du prêt sera :</a:t>
            </a:r>
            <a:endParaRPr lang="fr-FR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Les aides </a:t>
            </a:r>
            <a:br>
              <a:rPr lang="fr-FR" dirty="0" smtClean="0"/>
            </a:br>
            <a:r>
              <a:rPr lang="fr-FR" dirty="0" smtClean="0"/>
              <a:t>des collectivités territoriales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63272" cy="4873752"/>
          </a:xfrm>
        </p:spPr>
        <p:txBody>
          <a:bodyPr anchor="ctr" anchorCtr="0"/>
          <a:lstStyle/>
          <a:p>
            <a:pPr lvl="0">
              <a:buNone/>
            </a:pPr>
            <a:r>
              <a:rPr lang="fr-FR" b="1" u="sng" dirty="0" smtClean="0"/>
              <a:t>Les collectivités proposent trois types d’aides</a:t>
            </a:r>
            <a:r>
              <a:rPr lang="fr-FR" b="1" dirty="0" smtClean="0"/>
              <a:t>:</a:t>
            </a:r>
          </a:p>
          <a:p>
            <a:pPr lvl="0">
              <a:buNone/>
            </a:pPr>
            <a:endParaRPr lang="fr-FR" b="1" dirty="0" smtClean="0"/>
          </a:p>
          <a:p>
            <a:pPr lvl="0"/>
            <a:r>
              <a:rPr lang="fr-FR" b="1" dirty="0" smtClean="0"/>
              <a:t>Les subventions versées directement aux particuliers,</a:t>
            </a:r>
          </a:p>
          <a:p>
            <a:pPr lvl="0"/>
            <a:endParaRPr lang="fr-FR" dirty="0" smtClean="0"/>
          </a:p>
          <a:p>
            <a:pPr lvl="0"/>
            <a:r>
              <a:rPr lang="fr-FR" b="1" dirty="0" smtClean="0"/>
              <a:t>Les prêts à 0% ou à faible taux,</a:t>
            </a:r>
          </a:p>
          <a:p>
            <a:pPr lvl="0"/>
            <a:endParaRPr lang="fr-FR" dirty="0" smtClean="0"/>
          </a:p>
          <a:p>
            <a:pPr lvl="0"/>
            <a:r>
              <a:rPr lang="fr-FR" b="1" dirty="0" smtClean="0"/>
              <a:t>Les subventions destinées aux agriculteurs </a:t>
            </a:r>
            <a:r>
              <a:rPr lang="fr-FR" dirty="0" smtClean="0"/>
              <a:t>dans le cadre d’une aide à l’installation autonome et visant généralement les « jeunes agriculteurs ».</a:t>
            </a:r>
          </a:p>
        </p:txBody>
      </p:sp>
      <p:pic>
        <p:nvPicPr>
          <p:cNvPr id="4" name="Image 3" descr="maison loupe rouge.png"/>
          <p:cNvPicPr>
            <a:picLocks noChangeAspect="1"/>
          </p:cNvPicPr>
          <p:nvPr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 flipH="1">
            <a:off x="179512" y="260648"/>
            <a:ext cx="959953" cy="1052736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32</a:t>
            </a:fld>
            <a:endParaRPr lang="fr-BE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33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banqu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321724"/>
            <a:ext cx="1656184" cy="1530468"/>
          </a:xfrm>
          <a:prstGeom prst="rect">
            <a:avLst/>
          </a:prstGeom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Taux d’intérêt</a:t>
            </a:r>
            <a:endParaRPr lang="fr-FR" dirty="0"/>
          </a:p>
        </p:txBody>
      </p:sp>
      <p:pic>
        <p:nvPicPr>
          <p:cNvPr id="4" name="Image 3" descr="pourcentag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9269">
            <a:off x="847516" y="2657682"/>
            <a:ext cx="2250957" cy="224118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ZoneTexte 4"/>
          <p:cNvSpPr txBox="1"/>
          <p:nvPr/>
        </p:nvSpPr>
        <p:spPr>
          <a:xfrm>
            <a:off x="3563888" y="2276872"/>
            <a:ext cx="468052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5400" b="1" dirty="0" smtClean="0"/>
              <a:t>Prix d’un prêt</a:t>
            </a:r>
          </a:p>
          <a:p>
            <a:pPr algn="ctr"/>
            <a:endParaRPr lang="fr-FR" sz="4800" b="1" dirty="0" smtClean="0"/>
          </a:p>
          <a:p>
            <a:pPr algn="ctr"/>
            <a:r>
              <a:rPr lang="fr-FR" sz="4800" b="1" dirty="0" smtClean="0"/>
              <a:t>payé à la banque</a:t>
            </a:r>
            <a:endParaRPr lang="fr-FR" sz="4000" dirty="0" smtClean="0"/>
          </a:p>
          <a:p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Apport personnel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330824" cy="4873752"/>
          </a:xfrm>
        </p:spPr>
        <p:txBody>
          <a:bodyPr/>
          <a:lstStyle/>
          <a:p>
            <a:r>
              <a:rPr lang="fr-FR" b="1" dirty="0" smtClean="0"/>
              <a:t>Argent économisé </a:t>
            </a:r>
            <a:r>
              <a:rPr lang="fr-FR" dirty="0" smtClean="0"/>
              <a:t>qui permet de diminuer la quantité d’argent à emprunter.</a:t>
            </a:r>
          </a:p>
          <a:p>
            <a:endParaRPr lang="fr-FR" dirty="0" smtClean="0"/>
          </a:p>
          <a:p>
            <a:r>
              <a:rPr lang="fr-FR" dirty="0" smtClean="0"/>
              <a:t>Si l’apport personnel est élevé, l’emprunt coûte moins cher </a:t>
            </a:r>
          </a:p>
          <a:p>
            <a:pPr>
              <a:buNone/>
            </a:pPr>
            <a:r>
              <a:rPr lang="fr-FR" dirty="0" smtClean="0">
                <a:sym typeface="Wingdings" pitchFamily="2" charset="2"/>
              </a:rPr>
              <a:t>possibilité </a:t>
            </a:r>
            <a:r>
              <a:rPr lang="fr-FR" dirty="0" smtClean="0"/>
              <a:t>de </a:t>
            </a:r>
            <a:r>
              <a:rPr lang="fr-FR" b="1" dirty="0" smtClean="0"/>
              <a:t>négocier</a:t>
            </a:r>
            <a:r>
              <a:rPr lang="fr-FR" dirty="0" smtClean="0"/>
              <a:t> les conditions d’emprunt auprès des banques</a:t>
            </a:r>
            <a:endParaRPr lang="fr-FR" dirty="0"/>
          </a:p>
        </p:txBody>
      </p:sp>
      <p:pic>
        <p:nvPicPr>
          <p:cNvPr id="4" name="Image 3" descr="porte monnai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1916832"/>
            <a:ext cx="3823320" cy="3823320"/>
          </a:xfrm>
          <a:prstGeom prst="rect">
            <a:avLst/>
          </a:prstGeom>
        </p:spPr>
      </p:pic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question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3933056"/>
            <a:ext cx="3645319" cy="260208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Que peut-on acheter?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</p:txBody>
      </p:sp>
      <p:pic>
        <p:nvPicPr>
          <p:cNvPr id="4" name="Image 3" descr="logement ancien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412776"/>
            <a:ext cx="2664296" cy="2272751"/>
          </a:xfrm>
          <a:prstGeom prst="rect">
            <a:avLst/>
          </a:prstGeom>
        </p:spPr>
      </p:pic>
      <p:pic>
        <p:nvPicPr>
          <p:cNvPr id="5" name="Image 4" descr="logement construction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365104"/>
            <a:ext cx="2232248" cy="1621480"/>
          </a:xfrm>
          <a:prstGeom prst="rect">
            <a:avLst/>
          </a:prstGeom>
        </p:spPr>
      </p:pic>
      <p:pic>
        <p:nvPicPr>
          <p:cNvPr id="6" name="Image 5" descr="logement neuf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1412776"/>
            <a:ext cx="1866900" cy="1536700"/>
          </a:xfrm>
          <a:prstGeom prst="rect">
            <a:avLst/>
          </a:prstGeom>
        </p:spPr>
      </p:pic>
      <p:sp>
        <p:nvSpPr>
          <p:cNvPr id="7" name="ZoneTexte 6"/>
          <p:cNvSpPr txBox="1"/>
          <p:nvPr/>
        </p:nvSpPr>
        <p:spPr>
          <a:xfrm>
            <a:off x="4788024" y="3591640"/>
            <a:ext cx="22365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Un logement ancien</a:t>
            </a:r>
          </a:p>
          <a:p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1259632" y="3140968"/>
            <a:ext cx="20056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Un logement neuf</a:t>
            </a:r>
          </a:p>
          <a:p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5004049" y="6067375"/>
            <a:ext cx="28803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Un terrain pour construire son logement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8318" y="2048297"/>
            <a:ext cx="2286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Conditions générales</a:t>
            </a:r>
            <a:endParaRPr lang="fr-FR" dirty="0"/>
          </a:p>
        </p:txBody>
      </p:sp>
      <p:pic>
        <p:nvPicPr>
          <p:cNvPr id="4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84176" y="1484784"/>
            <a:ext cx="23241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bonhomme ampoule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3968666"/>
            <a:ext cx="1512168" cy="2108780"/>
          </a:xfrm>
          <a:prstGeom prst="rect">
            <a:avLst/>
          </a:prstGeom>
        </p:spPr>
      </p:pic>
      <p:pic>
        <p:nvPicPr>
          <p:cNvPr id="8" name="Image 7" descr="carte de crédit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68144" y="1988840"/>
            <a:ext cx="2524658" cy="135056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501008"/>
            <a:ext cx="4248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/>
              <a:t>Être en situation de séjour régulier, de long terme de préférence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5652120" y="3501008"/>
            <a:ext cx="30657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 Avoir un compte bancaire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699792" y="6021288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/>
              <a:t>Comprendre suffisamment le système bancaire français</a:t>
            </a:r>
            <a:endParaRPr lang="fr-FR" b="1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Démarches préalables au projet d’accession à la propriété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kaba et homme en costume poignée de ma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277728">
            <a:off x="6610888" y="1149549"/>
            <a:ext cx="2168127" cy="2124447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Qui peut m’aider dans mes démarches?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467544" y="1340768"/>
            <a:ext cx="2880320" cy="193899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400" b="1" dirty="0" smtClean="0"/>
              <a:t>L’Agence Départementale d’Information sur le Logement - ADIL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4572000" y="2132856"/>
            <a:ext cx="1999265" cy="461665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dirty="0" smtClean="0"/>
              <a:t>La préfecture</a:t>
            </a:r>
            <a:endParaRPr lang="fr-FR" sz="2400" dirty="0"/>
          </a:p>
        </p:txBody>
      </p:sp>
      <p:sp>
        <p:nvSpPr>
          <p:cNvPr id="6" name="ZoneTexte 5"/>
          <p:cNvSpPr txBox="1"/>
          <p:nvPr/>
        </p:nvSpPr>
        <p:spPr>
          <a:xfrm>
            <a:off x="6084168" y="3032956"/>
            <a:ext cx="1760418" cy="461665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dirty="0" smtClean="0"/>
              <a:t>Les mairies</a:t>
            </a:r>
            <a:endParaRPr lang="fr-FR" sz="2400" dirty="0"/>
          </a:p>
        </p:txBody>
      </p:sp>
      <p:sp>
        <p:nvSpPr>
          <p:cNvPr id="7" name="ZoneTexte 6"/>
          <p:cNvSpPr txBox="1"/>
          <p:nvPr/>
        </p:nvSpPr>
        <p:spPr>
          <a:xfrm>
            <a:off x="5292080" y="3933056"/>
            <a:ext cx="3312368" cy="1323439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000" dirty="0" smtClean="0"/>
              <a:t>Les opérateurs de logement social (pour le PSLA) ou du CIL (pour Action logement)</a:t>
            </a:r>
            <a:endParaRPr lang="fr-FR" sz="2000" dirty="0"/>
          </a:p>
        </p:txBody>
      </p:sp>
      <p:pic>
        <p:nvPicPr>
          <p:cNvPr id="8" name="Image 7" descr="itinérair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573016"/>
            <a:ext cx="4248472" cy="3003230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423</TotalTime>
  <Words>1411</Words>
  <Application>Microsoft Office PowerPoint</Application>
  <PresentationFormat>Affichage à l'écran (4:3)</PresentationFormat>
  <Paragraphs>473</Paragraphs>
  <Slides>33</Slides>
  <Notes>3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33</vt:i4>
      </vt:variant>
    </vt:vector>
  </HeadingPairs>
  <TitlesOfParts>
    <vt:vector size="34" baseType="lpstr">
      <vt:lpstr>Oriel</vt:lpstr>
      <vt:lpstr>  J’achète mon logement</vt:lpstr>
      <vt:lpstr>Déroulement de l’atelier</vt:lpstr>
      <vt:lpstr>Diapositive 3</vt:lpstr>
      <vt:lpstr>Taux d’intérêt</vt:lpstr>
      <vt:lpstr>Apport personnel</vt:lpstr>
      <vt:lpstr>Que peut-on acheter?</vt:lpstr>
      <vt:lpstr>Conditions générales</vt:lpstr>
      <vt:lpstr>Démarches préalables au projet d’accession à la propriété</vt:lpstr>
      <vt:lpstr>Qui peut m’aider dans mes démarches?</vt:lpstr>
      <vt:lpstr>3 démarches préalables</vt:lpstr>
      <vt:lpstr>Calculer Les ressources actuelles</vt:lpstr>
      <vt:lpstr>À savoir</vt:lpstr>
      <vt:lpstr>Les frais annexes du projet</vt:lpstr>
      <vt:lpstr>Les frais annexes spécifiques</vt:lpstr>
      <vt:lpstr>Évaluer le coût réel du projet</vt:lpstr>
      <vt:lpstr>Diapositive 16</vt:lpstr>
      <vt:lpstr>Où se renseigner sur les offres?</vt:lpstr>
      <vt:lpstr>Les aides à l’accession sociale à la propriété</vt:lpstr>
      <vt:lpstr>Le Prêt à Taux Zéro Plus (PTZ+)</vt:lpstr>
      <vt:lpstr>Les conditions de ressources</vt:lpstr>
      <vt:lpstr>Comment est décidé  si le prêt est accordé ?</vt:lpstr>
      <vt:lpstr>Un pourcentage est appliqué  sur le coût maximal du prêt </vt:lpstr>
      <vt:lpstr>Le prêt d’accession sociale (PAS)</vt:lpstr>
      <vt:lpstr>Les conditions de ressources</vt:lpstr>
      <vt:lpstr>Taux d’intérêt</vt:lpstr>
      <vt:lpstr>Le prêt social Location-accession (PSLA)</vt:lpstr>
      <vt:lpstr>Les deux phases  de la location accession</vt:lpstr>
      <vt:lpstr>Les plafonds de ressources</vt:lpstr>
      <vt:lpstr>Les avantages du PSLA</vt:lpstr>
      <vt:lpstr>salarié ou sortant du parc HLM:  Faire appel à :</vt:lpstr>
      <vt:lpstr>Les conditions</vt:lpstr>
      <vt:lpstr>Les aides  des collectivités territoriales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cp:lastModifiedBy>abouvier</cp:lastModifiedBy>
  <cp:revision>49</cp:revision>
  <dcterms:modified xsi:type="dcterms:W3CDTF">2012-12-05T13:45:25Z</dcterms:modified>
</cp:coreProperties>
</file>