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87" r:id="rId3"/>
    <p:sldId id="286" r:id="rId4"/>
    <p:sldId id="258" r:id="rId5"/>
    <p:sldId id="259" r:id="rId6"/>
    <p:sldId id="290" r:id="rId7"/>
    <p:sldId id="260" r:id="rId8"/>
    <p:sldId id="261" r:id="rId9"/>
    <p:sldId id="262" r:id="rId10"/>
    <p:sldId id="263" r:id="rId11"/>
    <p:sldId id="266" r:id="rId12"/>
    <p:sldId id="267" r:id="rId13"/>
    <p:sldId id="265" r:id="rId14"/>
    <p:sldId id="269" r:id="rId15"/>
    <p:sldId id="271" r:id="rId16"/>
    <p:sldId id="272" r:id="rId17"/>
    <p:sldId id="295" r:id="rId18"/>
    <p:sldId id="273" r:id="rId19"/>
    <p:sldId id="292" r:id="rId20"/>
    <p:sldId id="293" r:id="rId21"/>
    <p:sldId id="275" r:id="rId22"/>
    <p:sldId id="276" r:id="rId23"/>
    <p:sldId id="278" r:id="rId24"/>
    <p:sldId id="279" r:id="rId25"/>
    <p:sldId id="270" r:id="rId26"/>
    <p:sldId id="280" r:id="rId27"/>
    <p:sldId id="291" r:id="rId28"/>
    <p:sldId id="281" r:id="rId29"/>
    <p:sldId id="282" r:id="rId30"/>
    <p:sldId id="283" r:id="rId31"/>
    <p:sldId id="284" r:id="rId32"/>
    <p:sldId id="285" r:id="rId33"/>
    <p:sldId id="296" r:id="rId34"/>
    <p:sldId id="294" r:id="rId35"/>
    <p:sldId id="297" r:id="rId3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AC606-229B-4B48-A0C0-7A53F9141ED1}" type="datetimeFigureOut">
              <a:rPr lang="fr-FR" smtClean="0"/>
              <a:pPr/>
              <a:t>10/01/2013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6F315-3DEF-45F8-BF8F-D0E4E2FB382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L’animateur peut ajouter une flèche localisant</a:t>
            </a:r>
            <a:r>
              <a:rPr lang="fr-FR" baseline="0" dirty="0" smtClean="0"/>
              <a:t> sa structure sur les deux cartes ou faire repérer le département et la région par les participants.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6F315-3DEF-45F8-BF8F-D0E4E2FB3820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596D166-FA45-4DFA-A99D-F744E12AFB5A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r-BE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AA50B-AB40-463D-B0B1-3AC78020C664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81EF5-48F1-4FCA-BA97-11E18E0C8D05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D54207-2ABF-43E3-B194-709EE9CC2782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679A1C1-0BDA-401D-B5A6-7CB04EB706E7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BE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6807A-FEFA-4660-BC02-59AD5BED9D63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C555-49C1-49A0-97FF-12C7363DCF47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03E21E-B8EA-476A-B60F-05DE78B50A03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26040-5BB8-4B52-BC05-9909B7E70EAC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13792FD-F866-4D69-BC1B-DFFACB3A5B7D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B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180BDDB-8495-47A4-8F25-610C3BE2299A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6A90ECE-8641-4071-83CF-5F07CAA7ED2D}" type="datetime1">
              <a:rPr lang="fr-FR" smtClean="0"/>
              <a:pPr/>
              <a:t>10/01/2013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BE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ge.asso.fr/ecoles/ECOLE27.phtml" TargetMode="External"/><Relationship Id="rId3" Type="http://schemas.openxmlformats.org/officeDocument/2006/relationships/hyperlink" Target="http://www.cge.asso.fr/ecoles/ECOLE35.phtml" TargetMode="External"/><Relationship Id="rId7" Type="http://schemas.openxmlformats.org/officeDocument/2006/relationships/hyperlink" Target="http://www.cge.asso.fr/ecoles/ECOLE9.phtml" TargetMode="External"/><Relationship Id="rId2" Type="http://schemas.openxmlformats.org/officeDocument/2006/relationships/hyperlink" Target="http://www.cge.asso.fr/ecoles/ECOLE180.p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ge.asso.fr/ecoles/ECOLE201.phtml" TargetMode="External"/><Relationship Id="rId5" Type="http://schemas.openxmlformats.org/officeDocument/2006/relationships/hyperlink" Target="http://www.cge.asso.fr/ecoles/ECOLE109.phtml" TargetMode="External"/><Relationship Id="rId4" Type="http://schemas.openxmlformats.org/officeDocument/2006/relationships/hyperlink" Target="http://www.cge.asso.fr/ecoles/ECOLE186.p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Chloe\I386\R&#233;partition%20de%20la%20population_fichiers\frdens2.gif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02952" y="2348880"/>
            <a:ext cx="6172200" cy="1894362"/>
          </a:xfrm>
        </p:spPr>
        <p:txBody>
          <a:bodyPr anchor="ctr" anchorCtr="0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JE TROUVE </a:t>
            </a:r>
            <a:br>
              <a:rPr lang="fr-FR" dirty="0" smtClean="0">
                <a:solidFill>
                  <a:schemeClr val="tx1"/>
                </a:solidFill>
              </a:rPr>
            </a:br>
            <a:r>
              <a:rPr lang="fr-FR" dirty="0" smtClean="0">
                <a:solidFill>
                  <a:schemeClr val="tx1"/>
                </a:solidFill>
              </a:rPr>
              <a:t>UN LOGEMENT, UN EMPLOI PAR LA MOBILITÉ GÉOGRAPHIQUE 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</a:t>
            </a:fld>
            <a:endParaRPr lang="fr-BE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707904" y="5733256"/>
            <a:ext cx="2357454" cy="864096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  <a:headEnd/>
            <a:tailEnd/>
          </a:ln>
        </p:spPr>
        <p:txBody>
          <a:bodyPr/>
          <a:lstStyle/>
          <a:p>
            <a:pPr algn="just">
              <a:defRPr/>
            </a:pPr>
            <a:r>
              <a:rPr lang="fr-FR" sz="1000" b="1" dirty="0">
                <a:latin typeface="Calibri" pitchFamily="34" charset="0"/>
              </a:rPr>
              <a:t>* </a:t>
            </a:r>
            <a:r>
              <a:rPr lang="fr-FR" sz="1000" b="1" dirty="0" smtClean="0">
                <a:latin typeface="Calibri" pitchFamily="34" charset="0"/>
              </a:rPr>
              <a:t>Ce support pédagogique a été élaboré dans le cadre du projet Clé de France et a fait l’objet d’une capitalisation par le projet national Reloref bénéficiant du soutien du :</a:t>
            </a:r>
            <a:endParaRPr lang="fr-FR" sz="1000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1907704" y="548680"/>
            <a:ext cx="6400800" cy="72008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fr-FR" sz="2800" dirty="0" smtClean="0">
                <a:solidFill>
                  <a:schemeClr val="tx1"/>
                </a:solidFill>
              </a:rPr>
              <a:t>BIENVENUE </a:t>
            </a:r>
          </a:p>
          <a:p>
            <a:pPr algn="ctr"/>
            <a:r>
              <a:rPr lang="fr-FR" sz="2800" dirty="0" smtClean="0">
                <a:solidFill>
                  <a:schemeClr val="tx1"/>
                </a:solidFill>
              </a:rPr>
              <a:t>À L’ATELIER MOBILITÉ</a:t>
            </a:r>
            <a:endParaRPr lang="fr-FR" sz="2800" dirty="0">
              <a:solidFill>
                <a:schemeClr val="tx1"/>
              </a:solidFill>
            </a:endParaRPr>
          </a:p>
        </p:txBody>
      </p:sp>
      <p:pic>
        <p:nvPicPr>
          <p:cNvPr id="11" name="Image 10" descr="FTDA-DIE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1296145" cy="959148"/>
          </a:xfrm>
          <a:prstGeom prst="rect">
            <a:avLst/>
          </a:prstGeom>
        </p:spPr>
      </p:pic>
      <p:pic>
        <p:nvPicPr>
          <p:cNvPr id="12" name="Image 11" descr="Visuel-Reloref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52536" y="5397600"/>
            <a:ext cx="2246951" cy="1322197"/>
          </a:xfrm>
          <a:prstGeom prst="rect">
            <a:avLst/>
          </a:prstGeom>
        </p:spPr>
      </p:pic>
      <p:pic>
        <p:nvPicPr>
          <p:cNvPr id="13" name="Image 12" descr="Logos-partenaires-Reloref.png"/>
          <p:cNvPicPr>
            <a:picLocks noChangeAspect="1"/>
          </p:cNvPicPr>
          <p:nvPr/>
        </p:nvPicPr>
        <p:blipFill>
          <a:blip r:embed="rId5" cstate="print"/>
          <a:srcRect r="40259"/>
          <a:stretch>
            <a:fillRect/>
          </a:stretch>
        </p:blipFill>
        <p:spPr>
          <a:xfrm>
            <a:off x="6588224" y="5661248"/>
            <a:ext cx="2232248" cy="9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e 23"/>
          <p:cNvGrpSpPr/>
          <p:nvPr/>
        </p:nvGrpSpPr>
        <p:grpSpPr>
          <a:xfrm>
            <a:off x="5436096" y="1844824"/>
            <a:ext cx="3182894" cy="2082340"/>
            <a:chOff x="5693295" y="2312499"/>
            <a:chExt cx="3182894" cy="2082340"/>
          </a:xfrm>
        </p:grpSpPr>
        <p:pic>
          <p:nvPicPr>
            <p:cNvPr id="22" name="Image 21" descr="stasbourg tram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411735">
              <a:off x="5693295" y="2312499"/>
              <a:ext cx="3131840" cy="2082340"/>
            </a:xfrm>
            <a:prstGeom prst="rect">
              <a:avLst/>
            </a:prstGeom>
          </p:spPr>
        </p:pic>
        <p:sp>
          <p:nvSpPr>
            <p:cNvPr id="23" name="ZoneTexte 22"/>
            <p:cNvSpPr txBox="1"/>
            <p:nvPr/>
          </p:nvSpPr>
          <p:spPr>
            <a:xfrm rot="377737">
              <a:off x="7563009" y="2347759"/>
              <a:ext cx="13131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Strasbourg</a:t>
              </a:r>
              <a:endParaRPr lang="fr-FR" dirty="0"/>
            </a:p>
          </p:txBody>
        </p:sp>
      </p:grp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Les visages variés de la France</a:t>
            </a:r>
            <a:endParaRPr lang="fr-FR" dirty="0"/>
          </a:p>
        </p:txBody>
      </p:sp>
      <p:sp>
        <p:nvSpPr>
          <p:cNvPr id="25" name="Espace réservé du numéro de diapositive 2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10</a:t>
            </a:fld>
            <a:endParaRPr lang="fr-BE"/>
          </a:p>
        </p:txBody>
      </p:sp>
      <p:grpSp>
        <p:nvGrpSpPr>
          <p:cNvPr id="17" name="Groupe 16"/>
          <p:cNvGrpSpPr/>
          <p:nvPr/>
        </p:nvGrpSpPr>
        <p:grpSpPr>
          <a:xfrm rot="20758943">
            <a:off x="51608" y="3624592"/>
            <a:ext cx="3135522" cy="2896795"/>
            <a:chOff x="539552" y="2996952"/>
            <a:chExt cx="3135522" cy="2896795"/>
          </a:xfrm>
        </p:grpSpPr>
        <p:pic>
          <p:nvPicPr>
            <p:cNvPr id="5" name="Image 4" descr="Nancy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552" y="2996952"/>
              <a:ext cx="3135522" cy="2896795"/>
            </a:xfrm>
            <a:prstGeom prst="rect">
              <a:avLst/>
            </a:prstGeom>
          </p:spPr>
        </p:pic>
        <p:sp>
          <p:nvSpPr>
            <p:cNvPr id="6" name="ZoneTexte 5"/>
            <p:cNvSpPr txBox="1"/>
            <p:nvPr/>
          </p:nvSpPr>
          <p:spPr>
            <a:xfrm>
              <a:off x="539552" y="5517232"/>
              <a:ext cx="838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bg1"/>
                  </a:solidFill>
                </a:rPr>
                <a:t>Nancy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3203848" y="4077072"/>
            <a:ext cx="4056452" cy="2636912"/>
            <a:chOff x="4475988" y="4221088"/>
            <a:chExt cx="4056452" cy="2636912"/>
          </a:xfrm>
        </p:grpSpPr>
        <p:pic>
          <p:nvPicPr>
            <p:cNvPr id="8" name="Image 7" descr="Lille.jpg"/>
            <p:cNvPicPr>
              <a:picLocks noChangeAspect="1"/>
            </p:cNvPicPr>
            <p:nvPr/>
          </p:nvPicPr>
          <p:blipFill>
            <a:blip r:embed="rId4" cstate="print"/>
            <a:srcRect t="24681" r="13101"/>
            <a:stretch>
              <a:fillRect/>
            </a:stretch>
          </p:blipFill>
          <p:spPr>
            <a:xfrm>
              <a:off x="4475988" y="4221088"/>
              <a:ext cx="4056452" cy="2636912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7884368" y="4221088"/>
              <a:ext cx="595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Lille</a:t>
              </a:r>
              <a:endParaRPr lang="fr-FR" dirty="0"/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3131840" y="2204864"/>
            <a:ext cx="2911686" cy="2030498"/>
            <a:chOff x="1619672" y="1082584"/>
            <a:chExt cx="2911686" cy="2030498"/>
          </a:xfrm>
        </p:grpSpPr>
        <p:pic>
          <p:nvPicPr>
            <p:cNvPr id="9" name="Image 8" descr="cahors.jpg"/>
            <p:cNvPicPr>
              <a:picLocks noChangeAspect="1"/>
            </p:cNvPicPr>
            <p:nvPr/>
          </p:nvPicPr>
          <p:blipFill>
            <a:blip r:embed="rId5" cstate="print"/>
            <a:srcRect l="10866" t="12383" r="11125" b="12729"/>
            <a:stretch>
              <a:fillRect/>
            </a:stretch>
          </p:blipFill>
          <p:spPr>
            <a:xfrm rot="21043953">
              <a:off x="1711222" y="1082584"/>
              <a:ext cx="2820136" cy="2030498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 rot="20983105">
              <a:off x="1619672" y="1268760"/>
              <a:ext cx="928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bg1"/>
                  </a:solidFill>
                </a:rPr>
                <a:t>Cahors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e 19"/>
          <p:cNvGrpSpPr/>
          <p:nvPr/>
        </p:nvGrpSpPr>
        <p:grpSpPr>
          <a:xfrm>
            <a:off x="61492" y="1136073"/>
            <a:ext cx="3200681" cy="2348880"/>
            <a:chOff x="61492" y="1136073"/>
            <a:chExt cx="3200681" cy="2348880"/>
          </a:xfrm>
        </p:grpSpPr>
        <p:pic>
          <p:nvPicPr>
            <p:cNvPr id="18" name="Image 17" descr="gare tours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86855">
              <a:off x="61492" y="1136073"/>
              <a:ext cx="3131840" cy="2348880"/>
            </a:xfrm>
            <a:prstGeom prst="rect">
              <a:avLst/>
            </a:prstGeom>
          </p:spPr>
        </p:pic>
        <p:sp>
          <p:nvSpPr>
            <p:cNvPr id="19" name="ZoneTexte 18"/>
            <p:cNvSpPr txBox="1"/>
            <p:nvPr/>
          </p:nvSpPr>
          <p:spPr>
            <a:xfrm rot="246012">
              <a:off x="1619672" y="1196752"/>
              <a:ext cx="1642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Gare de Tours</a:t>
              </a:r>
              <a:endParaRPr lang="fr-FR" dirty="0"/>
            </a:p>
          </p:txBody>
        </p:sp>
      </p:grpSp>
      <p:sp>
        <p:nvSpPr>
          <p:cNvPr id="21" name="ZoneTexte 20"/>
          <p:cNvSpPr txBox="1"/>
          <p:nvPr/>
        </p:nvSpPr>
        <p:spPr>
          <a:xfrm>
            <a:off x="7236296" y="5877272"/>
            <a:ext cx="1116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© </a:t>
            </a:r>
            <a:r>
              <a:rPr lang="fr-FR" sz="1200" dirty="0" err="1" smtClean="0"/>
              <a:t>Ell</a:t>
            </a:r>
            <a:r>
              <a:rPr lang="fr-FR" sz="1200" dirty="0" smtClean="0"/>
              <a:t> Brown, © </a:t>
            </a:r>
            <a:r>
              <a:rPr lang="fr-FR" sz="1200" dirty="0" err="1" smtClean="0"/>
              <a:t>Alainalele</a:t>
            </a:r>
            <a:r>
              <a:rPr lang="fr-FR" sz="1200" dirty="0" smtClean="0"/>
              <a:t>, ©Eric Forget, © Edwin.11</a:t>
            </a:r>
            <a:endParaRPr lang="fr-F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L’organisation institutionnelle et administrative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La </a:t>
            </a:r>
            <a:r>
              <a:rPr lang="fr-FR" b="1" dirty="0" smtClean="0"/>
              <a:t>France</a:t>
            </a:r>
            <a:r>
              <a:rPr lang="fr-FR" dirty="0" smtClean="0"/>
              <a:t> est divisée</a:t>
            </a:r>
          </a:p>
          <a:p>
            <a:pPr lvl="1"/>
            <a:r>
              <a:rPr lang="fr-FR" dirty="0" smtClean="0"/>
              <a:t>En </a:t>
            </a:r>
            <a:r>
              <a:rPr lang="fr-FR" b="1" dirty="0" smtClean="0"/>
              <a:t>régions</a:t>
            </a:r>
            <a:r>
              <a:rPr lang="fr-FR" dirty="0" smtClean="0"/>
              <a:t> : </a:t>
            </a:r>
          </a:p>
          <a:p>
            <a:pPr lvl="1">
              <a:buNone/>
            </a:pPr>
            <a:r>
              <a:rPr lang="fr-FR" dirty="0" smtClean="0"/>
              <a:t>27 régions dont 22 en métropole.</a:t>
            </a:r>
          </a:p>
          <a:p>
            <a:pPr lvl="1">
              <a:buNone/>
            </a:pPr>
            <a:r>
              <a:rPr lang="fr-FR" dirty="0" smtClean="0"/>
              <a:t>Conseil régional et préfecture.</a:t>
            </a:r>
          </a:p>
          <a:p>
            <a:pPr lvl="1">
              <a:buNone/>
            </a:pPr>
            <a:endParaRPr lang="fr-FR" dirty="0" smtClean="0"/>
          </a:p>
          <a:p>
            <a:pPr lvl="1">
              <a:buNone/>
            </a:pPr>
            <a:endParaRPr lang="fr-FR" dirty="0" smtClean="0"/>
          </a:p>
          <a:p>
            <a:r>
              <a:rPr lang="fr-FR" dirty="0" smtClean="0"/>
              <a:t>Les régions sont divisées </a:t>
            </a:r>
          </a:p>
          <a:p>
            <a:pPr lvl="1"/>
            <a:r>
              <a:rPr lang="fr-FR" dirty="0" smtClean="0"/>
              <a:t>En </a:t>
            </a:r>
            <a:r>
              <a:rPr lang="fr-FR" b="1" dirty="0" smtClean="0"/>
              <a:t>départements</a:t>
            </a:r>
            <a:r>
              <a:rPr lang="fr-FR" dirty="0" smtClean="0"/>
              <a:t>:</a:t>
            </a:r>
          </a:p>
          <a:p>
            <a:pPr lvl="1">
              <a:buNone/>
            </a:pPr>
            <a:r>
              <a:rPr lang="fr-FR" dirty="0" smtClean="0"/>
              <a:t>101 départements dont 96 en métropole</a:t>
            </a:r>
          </a:p>
          <a:p>
            <a:pPr lvl="1">
              <a:buNone/>
            </a:pPr>
            <a:r>
              <a:rPr lang="fr-FR" dirty="0" smtClean="0"/>
              <a:t>Conseils généraux et préfecture de département.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11</a:t>
            </a:fld>
            <a:endParaRPr lang="fr-B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060848"/>
            <a:ext cx="34290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èche droite 6"/>
          <p:cNvSpPr/>
          <p:nvPr/>
        </p:nvSpPr>
        <p:spPr>
          <a:xfrm>
            <a:off x="755576" y="6021288"/>
            <a:ext cx="136815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2195736" y="5877272"/>
            <a:ext cx="55803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/>
              <a:t>Présence partout en France</a:t>
            </a:r>
            <a:endParaRPr lang="fr-F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Les régions et départements</a:t>
            </a:r>
            <a:endParaRPr lang="fr-FR" dirty="0"/>
          </a:p>
        </p:txBody>
      </p:sp>
      <p:pic>
        <p:nvPicPr>
          <p:cNvPr id="6" name="Espace réservé du contenu 5" descr="carte-france-region.gif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268760"/>
            <a:ext cx="3561996" cy="3816424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/>
          </a:p>
        </p:txBody>
      </p:sp>
      <p:sp>
        <p:nvSpPr>
          <p:cNvPr id="7" name="Espace réservé du contenu 4"/>
          <p:cNvSpPr txBox="1">
            <a:spLocks/>
          </p:cNvSpPr>
          <p:nvPr/>
        </p:nvSpPr>
        <p:spPr>
          <a:xfrm>
            <a:off x="3995936" y="1628800"/>
            <a:ext cx="4680520" cy="1008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 anchorCtr="0">
            <a:normAutofit fontScale="70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Nous sommes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dans le département : ____________________.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fr-FR" sz="2400" baseline="0" dirty="0" smtClean="0">
                <a:solidFill>
                  <a:schemeClr val="tx1"/>
                </a:solidFill>
              </a:rPr>
              <a:t>Situé</a:t>
            </a:r>
            <a:r>
              <a:rPr lang="fr-FR" sz="2400" dirty="0" smtClean="0">
                <a:solidFill>
                  <a:schemeClr val="tx1"/>
                </a:solidFill>
              </a:rPr>
              <a:t> dans la région : ____________________.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Espace réservé du contenu 7" descr="carte-france-departement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127998"/>
            <a:ext cx="3657994" cy="3730002"/>
          </a:xfrm>
          <a:prstGeom prst="rect">
            <a:avLst/>
          </a:prstGeom>
        </p:spPr>
      </p:pic>
      <p:sp>
        <p:nvSpPr>
          <p:cNvPr id="9" name="Espace réservé du contenu 4"/>
          <p:cNvSpPr txBox="1">
            <a:spLocks/>
          </p:cNvSpPr>
          <p:nvPr/>
        </p:nvSpPr>
        <p:spPr>
          <a:xfrm>
            <a:off x="251520" y="5229200"/>
            <a:ext cx="4172811" cy="604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 anchorCtr="0">
            <a:normAutofit fontScale="85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 connaissez</a:t>
            </a:r>
            <a:r>
              <a:rPr lang="fr-FR" sz="2400" dirty="0" smtClean="0">
                <a:solidFill>
                  <a:schemeClr val="tx1"/>
                </a:solidFill>
              </a:rPr>
              <a:t>-vous sur le département/ la région…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discution.WMF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2482" y="748498"/>
            <a:ext cx="6857376" cy="6064346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619672" y="148478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fr-FR" dirty="0" smtClean="0">
                <a:sym typeface="Wingdings" pitchFamily="2" charset="2"/>
              </a:rPr>
              <a:t>Une </a:t>
            </a:r>
            <a:r>
              <a:rPr lang="fr-FR" b="1" dirty="0" smtClean="0">
                <a:sym typeface="Wingdings" pitchFamily="2" charset="2"/>
              </a:rPr>
              <a:t>administration</a:t>
            </a:r>
            <a:r>
              <a:rPr lang="fr-FR" dirty="0" smtClean="0">
                <a:sym typeface="Wingdings" pitchFamily="2" charset="2"/>
              </a:rPr>
              <a:t> de proximité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619672" y="2217638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fr-FR" dirty="0" smtClean="0">
                <a:sym typeface="Wingdings" pitchFamily="2" charset="2"/>
              </a:rPr>
              <a:t>Possibilité de faire ses </a:t>
            </a:r>
            <a:r>
              <a:rPr lang="fr-FR" b="1" dirty="0" smtClean="0">
                <a:sym typeface="Wingdings" pitchFamily="2" charset="2"/>
              </a:rPr>
              <a:t>démarches</a:t>
            </a:r>
            <a:r>
              <a:rPr lang="fr-FR" dirty="0" smtClean="0">
                <a:sym typeface="Wingdings" pitchFamily="2" charset="2"/>
              </a:rPr>
              <a:t> </a:t>
            </a:r>
            <a:r>
              <a:rPr lang="fr-FR" b="1" dirty="0" smtClean="0">
                <a:sym typeface="Wingdings" pitchFamily="2" charset="2"/>
              </a:rPr>
              <a:t>facilement</a:t>
            </a:r>
            <a:r>
              <a:rPr lang="fr-FR" dirty="0" smtClean="0">
                <a:sym typeface="Wingdings" pitchFamily="2" charset="2"/>
              </a:rPr>
              <a:t> partout en France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23528" y="6488668"/>
            <a:ext cx="22701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dirty="0" smtClean="0"/>
              <a:t>Mairie de Tarbes © </a:t>
            </a:r>
            <a:r>
              <a:rPr lang="fr-FR" sz="1100" dirty="0" err="1" smtClean="0"/>
              <a:t>fredpanassac</a:t>
            </a:r>
            <a:endParaRPr lang="fr-FR" sz="1100" dirty="0"/>
          </a:p>
        </p:txBody>
      </p:sp>
      <p:pic>
        <p:nvPicPr>
          <p:cNvPr id="9" name="Image 8" descr="mairie tarbes.jpg"/>
          <p:cNvPicPr>
            <a:picLocks noChangeAspect="1"/>
          </p:cNvPicPr>
          <p:nvPr/>
        </p:nvPicPr>
        <p:blipFill>
          <a:blip r:embed="rId3" cstate="print"/>
          <a:srcRect t="16800" r="31500"/>
          <a:stretch>
            <a:fillRect/>
          </a:stretch>
        </p:blipFill>
        <p:spPr>
          <a:xfrm>
            <a:off x="467544" y="4077072"/>
            <a:ext cx="2499460" cy="22768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Espace réservé du numéro de diapositive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13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L’homogénéité  des moyens éducatifs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546848" cy="3340968"/>
          </a:xfrm>
        </p:spPr>
        <p:txBody>
          <a:bodyPr/>
          <a:lstStyle/>
          <a:p>
            <a:r>
              <a:rPr lang="fr-FR" b="1" u="sng" dirty="0" smtClean="0"/>
              <a:t>65 000 établissements</a:t>
            </a:r>
          </a:p>
          <a:p>
            <a:pPr lvl="1"/>
            <a:r>
              <a:rPr lang="fr-FR" b="1" dirty="0" smtClean="0"/>
              <a:t>Primaire</a:t>
            </a:r>
            <a:r>
              <a:rPr lang="fr-FR" dirty="0" smtClean="0"/>
              <a:t> : maternelle et élémentaire</a:t>
            </a:r>
          </a:p>
          <a:p>
            <a:pPr lvl="1"/>
            <a:endParaRPr lang="fr-FR" dirty="0" smtClean="0"/>
          </a:p>
          <a:p>
            <a:pPr lvl="1"/>
            <a:r>
              <a:rPr lang="fr-FR" b="1" dirty="0" smtClean="0"/>
              <a:t>Secondaire</a:t>
            </a:r>
            <a:r>
              <a:rPr lang="fr-FR" dirty="0" smtClean="0"/>
              <a:t> : collège et lycées</a:t>
            </a:r>
          </a:p>
          <a:p>
            <a:pPr lvl="1"/>
            <a:endParaRPr lang="fr-FR" dirty="0" smtClean="0"/>
          </a:p>
          <a:p>
            <a:pPr lvl="1"/>
            <a:r>
              <a:rPr lang="fr-FR" b="1" dirty="0" smtClean="0"/>
              <a:t>Supérieur</a:t>
            </a:r>
            <a:r>
              <a:rPr lang="fr-FR" dirty="0" smtClean="0"/>
              <a:t> : universités, BTS, écoles…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14</a:t>
            </a:fld>
            <a:endParaRPr lang="fr-BE"/>
          </a:p>
        </p:txBody>
      </p:sp>
      <p:pic>
        <p:nvPicPr>
          <p:cNvPr id="6" name="Image 5" descr="école maternelle rouel.jpg"/>
          <p:cNvPicPr>
            <a:picLocks noChangeAspect="1"/>
          </p:cNvPicPr>
          <p:nvPr/>
        </p:nvPicPr>
        <p:blipFill>
          <a:blip r:embed="rId2" cstate="print"/>
          <a:srcRect t="13713" b="9177"/>
          <a:stretch>
            <a:fillRect/>
          </a:stretch>
        </p:blipFill>
        <p:spPr>
          <a:xfrm>
            <a:off x="5076056" y="3284984"/>
            <a:ext cx="3109632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 descr="famille kaba.png"/>
          <p:cNvPicPr>
            <a:picLocks noChangeAspect="1"/>
          </p:cNvPicPr>
          <p:nvPr/>
        </p:nvPicPr>
        <p:blipFill>
          <a:blip r:embed="rId3" cstate="print"/>
          <a:srcRect r="7209" b="11855"/>
          <a:stretch>
            <a:fillRect/>
          </a:stretch>
        </p:blipFill>
        <p:spPr>
          <a:xfrm rot="715479">
            <a:off x="5814314" y="1359726"/>
            <a:ext cx="2538927" cy="253208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ZoneTexte 8"/>
          <p:cNvSpPr txBox="1"/>
          <p:nvPr/>
        </p:nvSpPr>
        <p:spPr>
          <a:xfrm>
            <a:off x="251521" y="5229200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Les départements les moins peuplés ont les mêmes moyens, et souvent </a:t>
            </a:r>
            <a:r>
              <a:rPr lang="fr-FR" b="1" dirty="0" smtClean="0"/>
              <a:t>un taux d’encadrement supérieur</a:t>
            </a:r>
            <a:r>
              <a:rPr lang="fr-FR" dirty="0" smtClean="0"/>
              <a:t>.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Les meilleurs taux de réussite au bac ne sont pas en Ile-de-France</a:t>
            </a:r>
            <a:endParaRPr lang="fr-FR" dirty="0"/>
          </a:p>
        </p:txBody>
      </p:sp>
      <p:pic>
        <p:nvPicPr>
          <p:cNvPr id="6" name="Espace réservé du contenu 5" descr="réussite au bac.bmp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5731999" cy="5118993"/>
          </a:xfrm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15</a:t>
            </a:fld>
            <a:endParaRPr lang="fr-BE"/>
          </a:p>
        </p:txBody>
      </p:sp>
      <p:pic>
        <p:nvPicPr>
          <p:cNvPr id="5" name="Image 4" descr="famille kaba.png"/>
          <p:cNvPicPr>
            <a:picLocks noChangeAspect="1"/>
          </p:cNvPicPr>
          <p:nvPr/>
        </p:nvPicPr>
        <p:blipFill>
          <a:blip r:embed="rId3" cstate="print"/>
          <a:srcRect r="7209" b="11855"/>
          <a:stretch>
            <a:fillRect/>
          </a:stretch>
        </p:blipFill>
        <p:spPr>
          <a:xfrm rot="715479">
            <a:off x="6534392" y="1575750"/>
            <a:ext cx="2538927" cy="253208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Espace réservé du contenu 5" descr="réussite au bac.bmp"/>
          <p:cNvPicPr>
            <a:picLocks noChangeAspect="1"/>
          </p:cNvPicPr>
          <p:nvPr/>
        </p:nvPicPr>
        <p:blipFill>
          <a:blip r:embed="rId2" cstate="print"/>
          <a:srcRect r="79490" b="87751"/>
          <a:stretch>
            <a:fillRect/>
          </a:stretch>
        </p:blipFill>
        <p:spPr>
          <a:xfrm>
            <a:off x="5903640" y="5129808"/>
            <a:ext cx="3240360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Un accès aux études supérieures possible dans toutes les régions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Les </a:t>
            </a:r>
            <a:r>
              <a:rPr lang="fr-FR" b="1" dirty="0" smtClean="0"/>
              <a:t>principales villes universitaires</a:t>
            </a:r>
            <a:r>
              <a:rPr lang="fr-FR" dirty="0" smtClean="0"/>
              <a:t> :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Paris, mais aussi:  </a:t>
            </a:r>
          </a:p>
          <a:p>
            <a:pPr>
              <a:buNone/>
            </a:pPr>
            <a:r>
              <a:rPr lang="fr-FR" dirty="0" smtClean="0"/>
              <a:t>Angers, Bordeaux, Caen, Grenoble, Lille, Lyon, Toulouse, Nancy, Nantes, Marseille, Montpellier, Rennes, Strasbourg…</a:t>
            </a:r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16</a:t>
            </a:fld>
            <a:endParaRPr lang="fr-BE"/>
          </a:p>
        </p:txBody>
      </p:sp>
      <p:pic>
        <p:nvPicPr>
          <p:cNvPr id="6" name="Image 5" descr="université ang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3933056"/>
            <a:ext cx="3384376" cy="224743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4139952" y="6309320"/>
            <a:ext cx="2969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Université d’Angers, </a:t>
            </a:r>
            <a:r>
              <a:rPr lang="fr-FR" sz="900" dirty="0" smtClean="0"/>
              <a:t>© Lionel Roll</a:t>
            </a:r>
            <a:endParaRPr lang="fr-FR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études supérieures dans une région rurale : l’exemple de l’Auvergne.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7920880" cy="4873752"/>
          </a:xfrm>
        </p:spPr>
        <p:txBody>
          <a:bodyPr>
            <a:normAutofit fontScale="77500" lnSpcReduction="20000"/>
          </a:bodyPr>
          <a:lstStyle/>
          <a:p>
            <a:r>
              <a:rPr lang="fr-FR" b="1" i="1" u="sng" dirty="0" smtClean="0"/>
              <a:t>Exemples d’écoles ayant leur établissement principal dans la région Auvergne :</a:t>
            </a:r>
          </a:p>
          <a:p>
            <a:pPr>
              <a:buNone/>
            </a:pPr>
            <a:endParaRPr lang="fr-FR" dirty="0" smtClean="0"/>
          </a:p>
          <a:p>
            <a:pPr lvl="1"/>
            <a:r>
              <a:rPr lang="fr-FR" u="sng" dirty="0" smtClean="0">
                <a:hlinkClick r:id="rId2"/>
              </a:rPr>
              <a:t>CUST Institut des sciences de l'ingénieur de l'Université Blaise Pascal Clermont-Ferrand II</a:t>
            </a:r>
            <a:r>
              <a:rPr lang="fr-FR" dirty="0" smtClean="0"/>
              <a:t> – Aubière (63).</a:t>
            </a:r>
          </a:p>
          <a:p>
            <a:pPr lvl="1"/>
            <a:r>
              <a:rPr lang="fr-FR" u="sng" dirty="0" smtClean="0">
                <a:hlinkClick r:id="rId3"/>
              </a:rPr>
              <a:t>ENITA Clermont-Ferrand Ecole nationale d'ingénieurs des travaux agricoles de Clermont-Ferrand</a:t>
            </a:r>
            <a:r>
              <a:rPr lang="fr-FR" dirty="0" smtClean="0"/>
              <a:t> – Lempdes (63).</a:t>
            </a:r>
          </a:p>
          <a:p>
            <a:pPr lvl="1"/>
            <a:r>
              <a:rPr lang="fr-FR" u="sng" dirty="0" smtClean="0">
                <a:hlinkClick r:id="rId4"/>
              </a:rPr>
              <a:t>ENSC Clermont-Ferrand Ecole Nationale Supérieure de Chimie de Clermont Ferrand</a:t>
            </a:r>
            <a:r>
              <a:rPr lang="fr-FR" dirty="0" smtClean="0"/>
              <a:t> – Aubière (63).</a:t>
            </a:r>
          </a:p>
          <a:p>
            <a:pPr lvl="1"/>
            <a:r>
              <a:rPr lang="fr-FR" u="sng" dirty="0" smtClean="0">
                <a:hlinkClick r:id="rId5"/>
              </a:rPr>
              <a:t>ESC Clermont Ecole Supérieure de commerce de Clermont-Ferrand</a:t>
            </a:r>
            <a:r>
              <a:rPr lang="fr-FR" dirty="0" smtClean="0"/>
              <a:t> – Clermont-Ferrand (63).</a:t>
            </a:r>
          </a:p>
          <a:p>
            <a:pPr lvl="1"/>
            <a:r>
              <a:rPr lang="fr-FR" u="sng" dirty="0" smtClean="0">
                <a:hlinkClick r:id="rId6"/>
              </a:rPr>
              <a:t>IFMA Institut Français de Mécanique Avancée</a:t>
            </a:r>
            <a:r>
              <a:rPr lang="fr-FR" dirty="0" smtClean="0"/>
              <a:t> – Aubière (63).</a:t>
            </a:r>
          </a:p>
          <a:p>
            <a:pPr lvl="1"/>
            <a:endParaRPr lang="fr-FR" dirty="0" smtClean="0"/>
          </a:p>
          <a:p>
            <a:r>
              <a:rPr lang="fr-FR" b="1" i="1" u="sng" dirty="0" smtClean="0"/>
              <a:t>Ecoles ayant un établissement secondaire ou une antenne dans la région Auvergne</a:t>
            </a:r>
            <a:r>
              <a:rPr lang="fr-FR" b="1" i="1" dirty="0" smtClean="0"/>
              <a:t> :  </a:t>
            </a:r>
          </a:p>
          <a:p>
            <a:pPr>
              <a:buNone/>
            </a:pPr>
            <a:endParaRPr lang="fr-FR" dirty="0" smtClean="0"/>
          </a:p>
          <a:p>
            <a:pPr lvl="1"/>
            <a:r>
              <a:rPr lang="fr-FR" u="sng" dirty="0" smtClean="0">
                <a:hlinkClick r:id="rId7"/>
              </a:rPr>
              <a:t>CNAM Conservatoire national des arts et métiers</a:t>
            </a:r>
            <a:r>
              <a:rPr lang="fr-FR" dirty="0" smtClean="0"/>
              <a:t> – Aubière (63).</a:t>
            </a:r>
          </a:p>
          <a:p>
            <a:pPr lvl="1"/>
            <a:r>
              <a:rPr lang="fr-FR" u="sng" dirty="0" smtClean="0">
                <a:hlinkClick r:id="rId8"/>
              </a:rPr>
              <a:t>ENGREF Ecole nationale du génie rural, des eaux et des forêts </a:t>
            </a:r>
            <a:r>
              <a:rPr lang="fr-FR" dirty="0" smtClean="0"/>
              <a:t>– Aubière (63).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17</a:t>
            </a:fld>
            <a:endParaRPr lang="fr-BE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fond-carte-france Régions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2132856"/>
            <a:ext cx="4896544" cy="4493826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539552" y="476672"/>
            <a:ext cx="7467600" cy="1498178"/>
          </a:xfrm>
        </p:spPr>
        <p:txBody>
          <a:bodyPr anchor="ctr" anchorCtr="0">
            <a:normAutofit fontScale="90000"/>
          </a:bodyPr>
          <a:lstStyle/>
          <a:p>
            <a:pPr algn="ctr"/>
            <a:r>
              <a:rPr lang="fr-FR" dirty="0" smtClean="0"/>
              <a:t>Partout en France: des structures de garde pour les enfants et l’accès à une bonne scolarité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18</a:t>
            </a:fld>
            <a:endParaRPr lang="fr-BE"/>
          </a:p>
        </p:txBody>
      </p:sp>
      <p:pic>
        <p:nvPicPr>
          <p:cNvPr id="6" name="Image 5" descr="adulte et bébé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2996952"/>
            <a:ext cx="1368152" cy="268638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220072" y="2564904"/>
            <a:ext cx="3456384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fr-FR" b="1" dirty="0" smtClean="0"/>
          </a:p>
          <a:p>
            <a:pPr algn="ctr"/>
            <a:r>
              <a:rPr lang="fr-FR" b="1" dirty="0" smtClean="0"/>
              <a:t>L’accueil des tout-petits :</a:t>
            </a:r>
          </a:p>
          <a:p>
            <a:pPr algn="ctr"/>
            <a:endParaRPr lang="fr-FR" b="1" dirty="0" smtClean="0"/>
          </a:p>
          <a:p>
            <a:pPr algn="ctr">
              <a:buFont typeface="Wingdings" pitchFamily="2" charset="2"/>
              <a:buChar char="è"/>
            </a:pPr>
            <a:r>
              <a:rPr lang="fr-FR" dirty="0" smtClean="0"/>
              <a:t>Plus développé en province, </a:t>
            </a:r>
            <a:r>
              <a:rPr lang="fr-FR" b="1" dirty="0" smtClean="0"/>
              <a:t>SAUF</a:t>
            </a:r>
            <a:r>
              <a:rPr lang="fr-FR" dirty="0" smtClean="0"/>
              <a:t> </a:t>
            </a:r>
          </a:p>
          <a:p>
            <a:pPr algn="ctr"/>
            <a:r>
              <a:rPr lang="fr-FR" dirty="0" smtClean="0"/>
              <a:t>dans les régions du Nord et du pourtour méditerranéen.</a:t>
            </a:r>
          </a:p>
          <a:p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/>
          </a:bodyPr>
          <a:lstStyle/>
          <a:p>
            <a:pPr algn="ctr"/>
            <a:r>
              <a:rPr lang="fr-FR" dirty="0" smtClean="0"/>
              <a:t>L’accès à la santé, partout en France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19</a:t>
            </a:fld>
            <a:endParaRPr lang="fr-BE"/>
          </a:p>
        </p:txBody>
      </p:sp>
      <p:grpSp>
        <p:nvGrpSpPr>
          <p:cNvPr id="10" name="Groupe 9"/>
          <p:cNvGrpSpPr/>
          <p:nvPr/>
        </p:nvGrpSpPr>
        <p:grpSpPr>
          <a:xfrm>
            <a:off x="130950" y="836712"/>
            <a:ext cx="6818330" cy="6021288"/>
            <a:chOff x="994030" y="836712"/>
            <a:chExt cx="6818330" cy="6021288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4538"/>
            <a:stretch>
              <a:fillRect/>
            </a:stretch>
          </p:blipFill>
          <p:spPr bwMode="auto">
            <a:xfrm>
              <a:off x="1007096" y="914614"/>
              <a:ext cx="6805264" cy="5943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994030" y="836712"/>
              <a:ext cx="504000" cy="28803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ZoneTexte 10"/>
          <p:cNvSpPr txBox="1"/>
          <p:nvPr/>
        </p:nvSpPr>
        <p:spPr>
          <a:xfrm>
            <a:off x="5652120" y="2708920"/>
            <a:ext cx="3024336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fr-FR" b="1" u="sng" dirty="0" smtClean="0"/>
          </a:p>
          <a:p>
            <a:pPr algn="ctr"/>
            <a:r>
              <a:rPr lang="fr-FR" b="1" u="sng" dirty="0" smtClean="0"/>
              <a:t>Forte densité </a:t>
            </a:r>
            <a:r>
              <a:rPr lang="fr-FR" dirty="0" smtClean="0"/>
              <a:t>: </a:t>
            </a:r>
          </a:p>
          <a:p>
            <a:pPr algn="ctr"/>
            <a:r>
              <a:rPr lang="fr-FR" dirty="0" smtClean="0"/>
              <a:t>Paris + Sud de la France</a:t>
            </a:r>
          </a:p>
          <a:p>
            <a:pPr algn="ctr"/>
            <a:r>
              <a:rPr lang="fr-FR" b="1" u="sng" dirty="0" smtClean="0"/>
              <a:t>Faible densité </a:t>
            </a:r>
            <a:r>
              <a:rPr lang="fr-FR" dirty="0" smtClean="0"/>
              <a:t>: </a:t>
            </a:r>
          </a:p>
          <a:p>
            <a:pPr algn="ctr"/>
            <a:r>
              <a:rPr lang="fr-FR" dirty="0" smtClean="0"/>
              <a:t>Ile-de-France (sauf paris) + Nord</a:t>
            </a:r>
          </a:p>
          <a:p>
            <a:pPr algn="ctr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Déroulement de l’atelier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 anchor="ctr" anchorCtr="0"/>
          <a:lstStyle/>
          <a:p>
            <a:r>
              <a:rPr lang="fr-FR" dirty="0" smtClean="0"/>
              <a:t>Présentation des participants</a:t>
            </a:r>
          </a:p>
          <a:p>
            <a:endParaRPr lang="fr-FR" dirty="0" smtClean="0"/>
          </a:p>
          <a:p>
            <a:pPr>
              <a:buNone/>
            </a:pPr>
            <a:r>
              <a:rPr lang="fr-FR" dirty="0" smtClean="0"/>
              <a:t>Aujourd’hui nous allons parler :</a:t>
            </a:r>
          </a:p>
          <a:p>
            <a:pPr lvl="1"/>
            <a:r>
              <a:rPr lang="fr-FR" dirty="0" smtClean="0"/>
              <a:t>Des principaux repères géographiques en France;</a:t>
            </a:r>
          </a:p>
          <a:p>
            <a:pPr lvl="1"/>
            <a:r>
              <a:rPr lang="fr-FR" dirty="0" smtClean="0"/>
              <a:t>De comment choisir où s’installer en France.</a:t>
            </a:r>
          </a:p>
          <a:p>
            <a:pPr>
              <a:buNone/>
            </a:pPr>
            <a:endParaRPr lang="fr-FR" dirty="0" smtClean="0"/>
          </a:p>
          <a:p>
            <a:r>
              <a:rPr lang="fr-FR" dirty="0" smtClean="0"/>
              <a:t>Quiz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 dirty="0"/>
          </a:p>
        </p:txBody>
      </p:sp>
      <p:grpSp>
        <p:nvGrpSpPr>
          <p:cNvPr id="5" name="Groupe 4"/>
          <p:cNvGrpSpPr/>
          <p:nvPr/>
        </p:nvGrpSpPr>
        <p:grpSpPr>
          <a:xfrm>
            <a:off x="4139952" y="5445224"/>
            <a:ext cx="3168351" cy="911657"/>
            <a:chOff x="4139952" y="5733256"/>
            <a:chExt cx="3168351" cy="911657"/>
          </a:xfrm>
        </p:grpSpPr>
        <p:sp>
          <p:nvSpPr>
            <p:cNvPr id="6" name="ZoneTexte 4"/>
            <p:cNvSpPr txBox="1"/>
            <p:nvPr/>
          </p:nvSpPr>
          <p:spPr>
            <a:xfrm>
              <a:off x="5076056" y="5877272"/>
              <a:ext cx="2232247" cy="702588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b="1" dirty="0" smtClean="0"/>
                <a:t>Durée de l’atelier </a:t>
              </a:r>
              <a:r>
                <a:rPr lang="fr-FR" dirty="0" smtClean="0"/>
                <a:t>: 2 heures</a:t>
              </a:r>
              <a:endParaRPr lang="fr-FR" dirty="0"/>
            </a:p>
          </p:txBody>
        </p:sp>
        <p:pic>
          <p:nvPicPr>
            <p:cNvPr id="7" name="Image 6" descr="temps.WM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39952" y="5733256"/>
              <a:ext cx="716890" cy="91165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15000" cy="1143000"/>
          </a:xfrm>
        </p:spPr>
        <p:txBody>
          <a:bodyPr anchor="ctr" anchorCtr="0">
            <a:normAutofit/>
          </a:bodyPr>
          <a:lstStyle/>
          <a:p>
            <a:pPr algn="ctr"/>
            <a:r>
              <a:rPr lang="fr-FR" dirty="0" smtClean="0"/>
              <a:t>La forte implantation du système de santé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20</a:t>
            </a:fld>
            <a:endParaRPr lang="fr-BE"/>
          </a:p>
        </p:txBody>
      </p:sp>
      <p:sp>
        <p:nvSpPr>
          <p:cNvPr id="9" name="Rectangle 8"/>
          <p:cNvSpPr/>
          <p:nvPr/>
        </p:nvSpPr>
        <p:spPr>
          <a:xfrm>
            <a:off x="5076056" y="3789040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i="1" dirty="0" smtClean="0"/>
              <a:t>Distance de recours de chaque commune à un service de chirurgie (2006)</a:t>
            </a:r>
            <a:endParaRPr lang="fr-FR" dirty="0"/>
          </a:p>
        </p:txBody>
      </p:sp>
      <p:pic>
        <p:nvPicPr>
          <p:cNvPr id="49154" name="Picture 2" descr="http://www.assemblee-nationale.fr/13/rap-info/i1132-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4686300" cy="3876676"/>
          </a:xfrm>
          <a:prstGeom prst="rect">
            <a:avLst/>
          </a:prstGeom>
          <a:noFill/>
        </p:spPr>
      </p:pic>
      <p:pic>
        <p:nvPicPr>
          <p:cNvPr id="16386" name="Picture 2" descr="Europe,Européen,hôpitaux,panneaux de signalisation,signalisation routière,signes,soins,transport,UE,Union européenne"/>
          <p:cNvPicPr>
            <a:picLocks noChangeAspect="1" noChangeArrowheads="1"/>
          </p:cNvPicPr>
          <p:nvPr/>
        </p:nvPicPr>
        <p:blipFill>
          <a:blip r:embed="rId3" cstate="print"/>
          <a:srcRect r="9281"/>
          <a:stretch>
            <a:fillRect/>
          </a:stretch>
        </p:blipFill>
        <p:spPr bwMode="auto">
          <a:xfrm>
            <a:off x="6012160" y="1556792"/>
            <a:ext cx="1800200" cy="1984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bus clermont ferrand.jpg"/>
          <p:cNvPicPr>
            <a:picLocks noChangeAspect="1"/>
          </p:cNvPicPr>
          <p:nvPr/>
        </p:nvPicPr>
        <p:blipFill>
          <a:blip r:embed="rId2" cstate="print"/>
          <a:srcRect b="19402"/>
          <a:stretch>
            <a:fillRect/>
          </a:stretch>
        </p:blipFill>
        <p:spPr>
          <a:xfrm>
            <a:off x="1115616" y="3645024"/>
            <a:ext cx="6096000" cy="2763688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Les réseaux de communication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21</a:t>
            </a:fld>
            <a:endParaRPr lang="fr-BE"/>
          </a:p>
        </p:txBody>
      </p:sp>
      <p:sp>
        <p:nvSpPr>
          <p:cNvPr id="7" name="ZoneTexte 6"/>
          <p:cNvSpPr txBox="1"/>
          <p:nvPr/>
        </p:nvSpPr>
        <p:spPr>
          <a:xfrm>
            <a:off x="1172544" y="6597528"/>
            <a:ext cx="3770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Bus à Clermont-Ferrand, © Jean-Louis Zimmermann</a:t>
            </a:r>
            <a:endParaRPr lang="fr-FR" sz="1200" dirty="0"/>
          </a:p>
        </p:txBody>
      </p:sp>
      <p:sp>
        <p:nvSpPr>
          <p:cNvPr id="8" name="ZoneTexte 7"/>
          <p:cNvSpPr txBox="1"/>
          <p:nvPr/>
        </p:nvSpPr>
        <p:spPr>
          <a:xfrm>
            <a:off x="3275856" y="1340768"/>
            <a:ext cx="2376264" cy="142821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 smtClean="0"/>
              <a:t>Une mobilité facile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 rot="941061">
            <a:off x="5868144" y="1412776"/>
            <a:ext cx="2664295" cy="186100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 smtClean="0"/>
              <a:t>Des temps de transports courts d’une ville à l’autre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 rot="20583989">
            <a:off x="24930" y="1380821"/>
            <a:ext cx="3024336" cy="186100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 smtClean="0"/>
              <a:t>Un réseau de transports en commun développé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Circuler facilement en voiture</a:t>
            </a:r>
            <a:endParaRPr lang="fr-FR" dirty="0"/>
          </a:p>
        </p:txBody>
      </p:sp>
      <p:pic>
        <p:nvPicPr>
          <p:cNvPr id="7" name="Espace réservé du contenu 6" descr="carte france réseau autoroutier mieux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268760"/>
            <a:ext cx="5145386" cy="5413525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22</a:t>
            </a:fld>
            <a:endParaRPr lang="fr-BE"/>
          </a:p>
        </p:txBody>
      </p:sp>
      <p:sp>
        <p:nvSpPr>
          <p:cNvPr id="8" name="Espace réservé du contenu 4"/>
          <p:cNvSpPr txBox="1">
            <a:spLocks/>
          </p:cNvSpPr>
          <p:nvPr/>
        </p:nvSpPr>
        <p:spPr>
          <a:xfrm rot="497812">
            <a:off x="4437131" y="1747839"/>
            <a:ext cx="4687773" cy="604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 anchorCtr="0">
            <a:normAutofit fontScale="925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Combien de temps pour aller à…?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5940152" y="4149080"/>
            <a:ext cx="2808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Réseau en étoile autour de Paris, </a:t>
            </a:r>
          </a:p>
          <a:p>
            <a:pPr algn="ctr"/>
            <a:r>
              <a:rPr lang="fr-FR" dirty="0" smtClean="0"/>
              <a:t>et développé partout en France</a:t>
            </a:r>
            <a:endParaRPr lang="fr-FR" dirty="0"/>
          </a:p>
        </p:txBody>
      </p:sp>
      <p:pic>
        <p:nvPicPr>
          <p:cNvPr id="9" name="Image 8" descr="voiture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66090">
            <a:off x="5791015" y="5415297"/>
            <a:ext cx="1847850" cy="146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Circuler facilement en train</a:t>
            </a:r>
            <a:endParaRPr lang="fr-FR" dirty="0"/>
          </a:p>
        </p:txBody>
      </p:sp>
      <p:pic>
        <p:nvPicPr>
          <p:cNvPr id="6" name="Espace réservé du contenu 5" descr="les lignes des TGV.bmp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060848"/>
            <a:ext cx="5943600" cy="4467225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23</a:t>
            </a:fld>
            <a:endParaRPr lang="fr-BE"/>
          </a:p>
        </p:txBody>
      </p:sp>
      <p:sp>
        <p:nvSpPr>
          <p:cNvPr id="8" name="Espace réservé du contenu 4"/>
          <p:cNvSpPr txBox="1">
            <a:spLocks/>
          </p:cNvSpPr>
          <p:nvPr/>
        </p:nvSpPr>
        <p:spPr>
          <a:xfrm rot="814781">
            <a:off x="4217422" y="1810646"/>
            <a:ext cx="4687773" cy="604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 anchorCtr="0">
            <a:normAutofit fontScale="925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Combien de temps pour aller à…?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Image 6" descr="train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3429000"/>
            <a:ext cx="2074917" cy="2091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Où s’informer?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24</a:t>
            </a:fld>
            <a:endParaRPr lang="fr-BE"/>
          </a:p>
        </p:txBody>
      </p:sp>
      <p:grpSp>
        <p:nvGrpSpPr>
          <p:cNvPr id="8" name="Groupe 7"/>
          <p:cNvGrpSpPr/>
          <p:nvPr/>
        </p:nvGrpSpPr>
        <p:grpSpPr>
          <a:xfrm>
            <a:off x="2051723" y="4029447"/>
            <a:ext cx="5746962" cy="2400876"/>
            <a:chOff x="5075468" y="3084021"/>
            <a:chExt cx="3842193" cy="1482894"/>
          </a:xfrm>
        </p:grpSpPr>
        <p:pic>
          <p:nvPicPr>
            <p:cNvPr id="7" name="Image 6" descr="flèche se croisant.WMF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075468" y="3501008"/>
              <a:ext cx="2666943" cy="1065907"/>
            </a:xfrm>
            <a:prstGeom prst="rect">
              <a:avLst/>
            </a:prstGeom>
          </p:spPr>
        </p:pic>
        <p:pic>
          <p:nvPicPr>
            <p:cNvPr id="6" name="Image 5" descr="question.WMF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895934" y="3084021"/>
              <a:ext cx="2021727" cy="1476677"/>
            </a:xfrm>
            <a:prstGeom prst="rect">
              <a:avLst/>
            </a:prstGeom>
          </p:spPr>
        </p:pic>
      </p:grpSp>
      <p:sp>
        <p:nvSpPr>
          <p:cNvPr id="10" name="Bulle ronde 9"/>
          <p:cNvSpPr/>
          <p:nvPr/>
        </p:nvSpPr>
        <p:spPr>
          <a:xfrm>
            <a:off x="5508104" y="1412776"/>
            <a:ext cx="2232248" cy="1728192"/>
          </a:xfrm>
          <a:prstGeom prst="wedgeEllipseCallout">
            <a:avLst>
              <a:gd name="adj1" fmla="val -142260"/>
              <a:gd name="adj2" fmla="val 1443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2000" dirty="0" smtClean="0"/>
              <a:t>Les </a:t>
            </a:r>
            <a:r>
              <a:rPr lang="fr-FR" sz="2000" b="1" dirty="0" smtClean="0"/>
              <a:t>livres spécialisés…</a:t>
            </a:r>
          </a:p>
        </p:txBody>
      </p:sp>
      <p:sp>
        <p:nvSpPr>
          <p:cNvPr id="11" name="Bulle ronde 10"/>
          <p:cNvSpPr/>
          <p:nvPr/>
        </p:nvSpPr>
        <p:spPr>
          <a:xfrm>
            <a:off x="2987824" y="1412776"/>
            <a:ext cx="2232248" cy="1728192"/>
          </a:xfrm>
          <a:prstGeom prst="wedgeEllipseCallout">
            <a:avLst>
              <a:gd name="adj1" fmla="val -36438"/>
              <a:gd name="adj2" fmla="val 1443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2000" b="1" dirty="0" smtClean="0"/>
              <a:t>Internet</a:t>
            </a:r>
            <a:endParaRPr lang="fr-FR" sz="2000" dirty="0" smtClean="0"/>
          </a:p>
        </p:txBody>
      </p:sp>
      <p:sp>
        <p:nvSpPr>
          <p:cNvPr id="12" name="Bulle ronde 11"/>
          <p:cNvSpPr/>
          <p:nvPr/>
        </p:nvSpPr>
        <p:spPr>
          <a:xfrm>
            <a:off x="467544" y="1412776"/>
            <a:ext cx="2232248" cy="1728192"/>
          </a:xfrm>
          <a:prstGeom prst="wedgeEllipseCallout">
            <a:avLst>
              <a:gd name="adj1" fmla="val 68408"/>
              <a:gd name="adj2" fmla="val 1431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2000" dirty="0" smtClean="0"/>
              <a:t>Les </a:t>
            </a:r>
            <a:r>
              <a:rPr lang="fr-FR" sz="2000" b="1" dirty="0" smtClean="0"/>
              <a:t>lieux</a:t>
            </a:r>
            <a:r>
              <a:rPr lang="fr-FR" sz="2000" dirty="0" smtClean="0"/>
              <a:t> : Offices du tourisme…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1"/>
                </a:solidFill>
              </a:rPr>
              <a:t>Choisir un lieu d’installation en France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25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Les conditions de logement dépendent…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63272" cy="4873752"/>
          </a:xfrm>
        </p:spPr>
        <p:txBody>
          <a:bodyPr/>
          <a:lstStyle/>
          <a:p>
            <a:r>
              <a:rPr lang="fr-FR" dirty="0" smtClean="0"/>
              <a:t>Du nombre de logements disponibles</a:t>
            </a:r>
          </a:p>
          <a:p>
            <a:r>
              <a:rPr lang="fr-FR" dirty="0" smtClean="0"/>
              <a:t>De la </a:t>
            </a:r>
            <a:r>
              <a:rPr lang="fr-FR" sz="3600" dirty="0" smtClean="0"/>
              <a:t>taille</a:t>
            </a:r>
            <a:r>
              <a:rPr lang="fr-FR" sz="3200" dirty="0" smtClean="0"/>
              <a:t> </a:t>
            </a:r>
            <a:r>
              <a:rPr lang="fr-FR" dirty="0" smtClean="0"/>
              <a:t>des logements</a:t>
            </a:r>
          </a:p>
          <a:p>
            <a:r>
              <a:rPr lang="fr-FR" dirty="0" smtClean="0"/>
              <a:t>Du nombre de personnes à la recherche d’un logement</a:t>
            </a:r>
          </a:p>
          <a:p>
            <a:r>
              <a:rPr lang="fr-FR" dirty="0" smtClean="0"/>
              <a:t>Du prix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26</a:t>
            </a:fld>
            <a:endParaRPr lang="fr-BE"/>
          </a:p>
        </p:txBody>
      </p:sp>
      <p:grpSp>
        <p:nvGrpSpPr>
          <p:cNvPr id="10" name="Groupe 9"/>
          <p:cNvGrpSpPr/>
          <p:nvPr/>
        </p:nvGrpSpPr>
        <p:grpSpPr>
          <a:xfrm>
            <a:off x="2267744" y="3645024"/>
            <a:ext cx="5616624" cy="3024336"/>
            <a:chOff x="1979712" y="3212976"/>
            <a:chExt cx="5616624" cy="3024336"/>
          </a:xfrm>
        </p:grpSpPr>
        <p:pic>
          <p:nvPicPr>
            <p:cNvPr id="6" name="Image 5" descr="question.WMF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789801" y="3212976"/>
              <a:ext cx="4806535" cy="3024336"/>
            </a:xfrm>
            <a:prstGeom prst="rect">
              <a:avLst/>
            </a:prstGeom>
          </p:spPr>
        </p:pic>
        <p:pic>
          <p:nvPicPr>
            <p:cNvPr id="7" name="Image 6" descr="maison.WMF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979712" y="3418150"/>
              <a:ext cx="3530203" cy="2745033"/>
            </a:xfrm>
            <a:prstGeom prst="rect">
              <a:avLst/>
            </a:prstGeom>
          </p:spPr>
        </p:pic>
        <p:pic>
          <p:nvPicPr>
            <p:cNvPr id="8" name="Image 7" descr="plus.WMF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2114725" y="4056699"/>
              <a:ext cx="2601291" cy="218061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Les villes où il est très difficile de se loger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27</a:t>
            </a:fld>
            <a:endParaRPr lang="fr-BE"/>
          </a:p>
        </p:txBody>
      </p:sp>
      <p:pic>
        <p:nvPicPr>
          <p:cNvPr id="1026" name="Picture 2" descr="$Img_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628800"/>
            <a:ext cx="2952328" cy="3366690"/>
          </a:xfrm>
          <a:prstGeom prst="rect">
            <a:avLst/>
          </a:prstGeom>
          <a:noFill/>
        </p:spPr>
      </p:pic>
      <p:sp>
        <p:nvSpPr>
          <p:cNvPr id="10" name="Légende à une bordure 2 9"/>
          <p:cNvSpPr/>
          <p:nvPr/>
        </p:nvSpPr>
        <p:spPr>
          <a:xfrm>
            <a:off x="6300192" y="1628800"/>
            <a:ext cx="1440160" cy="360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1054"/>
              <a:gd name="adj6" fmla="val -1375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Paris + IDF</a:t>
            </a:r>
            <a:endParaRPr lang="fr-FR" dirty="0"/>
          </a:p>
        </p:txBody>
      </p:sp>
      <p:sp>
        <p:nvSpPr>
          <p:cNvPr id="12" name="Légende à une bordure 2 11"/>
          <p:cNvSpPr/>
          <p:nvPr/>
        </p:nvSpPr>
        <p:spPr>
          <a:xfrm>
            <a:off x="6300192" y="2348880"/>
            <a:ext cx="1440160" cy="360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6898"/>
              <a:gd name="adj6" fmla="val -952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Lyon</a:t>
            </a:r>
            <a:endParaRPr lang="fr-FR" dirty="0"/>
          </a:p>
        </p:txBody>
      </p:sp>
      <p:sp>
        <p:nvSpPr>
          <p:cNvPr id="13" name="Légende à une bordure 2 12"/>
          <p:cNvSpPr/>
          <p:nvPr/>
        </p:nvSpPr>
        <p:spPr>
          <a:xfrm>
            <a:off x="6300192" y="3212976"/>
            <a:ext cx="1440160" cy="360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84950"/>
              <a:gd name="adj6" fmla="val -858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Marseille</a:t>
            </a:r>
            <a:endParaRPr lang="fr-FR" dirty="0"/>
          </a:p>
        </p:txBody>
      </p:sp>
      <p:sp>
        <p:nvSpPr>
          <p:cNvPr id="14" name="Légende à une bordure 2 13"/>
          <p:cNvSpPr/>
          <p:nvPr/>
        </p:nvSpPr>
        <p:spPr>
          <a:xfrm>
            <a:off x="971600" y="4437112"/>
            <a:ext cx="1440160" cy="360040"/>
          </a:xfrm>
          <a:prstGeom prst="accentCallout2">
            <a:avLst>
              <a:gd name="adj1" fmla="val 18750"/>
              <a:gd name="adj2" fmla="val 106111"/>
              <a:gd name="adj3" fmla="val 12480"/>
              <a:gd name="adj4" fmla="val 112671"/>
              <a:gd name="adj5" fmla="val -55730"/>
              <a:gd name="adj6" fmla="val 2093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Toulouse</a:t>
            </a:r>
            <a:endParaRPr lang="fr-FR" dirty="0"/>
          </a:p>
        </p:txBody>
      </p:sp>
      <p:sp>
        <p:nvSpPr>
          <p:cNvPr id="15" name="Légende à une bordure 2 14"/>
          <p:cNvSpPr/>
          <p:nvPr/>
        </p:nvSpPr>
        <p:spPr>
          <a:xfrm>
            <a:off x="971600" y="3429000"/>
            <a:ext cx="1440160" cy="360040"/>
          </a:xfrm>
          <a:prstGeom prst="accentCallout2">
            <a:avLst>
              <a:gd name="adj1" fmla="val 18750"/>
              <a:gd name="adj2" fmla="val 106111"/>
              <a:gd name="adj3" fmla="val 12480"/>
              <a:gd name="adj4" fmla="val 112671"/>
              <a:gd name="adj5" fmla="val 116722"/>
              <a:gd name="adj6" fmla="val 1732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Bordeaux</a:t>
            </a:r>
            <a:endParaRPr lang="fr-FR" dirty="0"/>
          </a:p>
        </p:txBody>
      </p:sp>
      <p:sp>
        <p:nvSpPr>
          <p:cNvPr id="11" name="Titre 3"/>
          <p:cNvSpPr txBox="1">
            <a:spLocks/>
          </p:cNvSpPr>
          <p:nvPr/>
        </p:nvSpPr>
        <p:spPr>
          <a:xfrm>
            <a:off x="323528" y="5157192"/>
            <a:ext cx="7467600" cy="1143000"/>
          </a:xfrm>
          <a:prstGeom prst="rect">
            <a:avLst/>
          </a:prstGeom>
        </p:spPr>
        <p:txBody>
          <a:bodyPr vert="horz" anchor="ctr" anchorCtr="0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000" b="0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Wingdings" pitchFamily="2" charset="2"/>
              </a:rPr>
              <a:t> </a:t>
            </a:r>
            <a:r>
              <a:rPr kumimoji="0" lang="fr-FR" sz="3000" b="0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Hors</a:t>
            </a:r>
            <a:r>
              <a:rPr kumimoji="0" lang="fr-FR" sz="3000" b="0" i="0" u="none" strike="noStrike" kern="1200" cap="sm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des grandes villes, le logement est en général plus accessible</a:t>
            </a:r>
            <a:endParaRPr kumimoji="0" lang="fr-FR" sz="3000" b="0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28</a:t>
            </a:fld>
            <a:endParaRPr lang="fr-BE"/>
          </a:p>
        </p:txBody>
      </p:sp>
      <p:pic>
        <p:nvPicPr>
          <p:cNvPr id="3" name="Image 2" descr="maison.WMF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5576" y="692696"/>
            <a:ext cx="1882775" cy="1682750"/>
          </a:xfrm>
          <a:prstGeom prst="rect">
            <a:avLst/>
          </a:prstGeom>
        </p:spPr>
      </p:pic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67544" y="2852936"/>
            <a:ext cx="8280920" cy="28083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 smtClean="0"/>
              <a:t>Les loyers sont moins élevés;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Les bailleurs sont moins exigeants;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Il y a moins de concurrence;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Les grands logements sont plus nombreux;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Le délai d’attente pour un logement social est plus court ;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L’accession à la propriété est plus facile.</a:t>
            </a:r>
            <a:endParaRPr lang="fr-FR" dirty="0"/>
          </a:p>
        </p:txBody>
      </p:sp>
      <p:sp>
        <p:nvSpPr>
          <p:cNvPr id="9" name="Titre 3"/>
          <p:cNvSpPr>
            <a:spLocks noGrp="1"/>
          </p:cNvSpPr>
          <p:nvPr>
            <p:ph type="title"/>
          </p:nvPr>
        </p:nvSpPr>
        <p:spPr>
          <a:xfrm>
            <a:off x="2771800" y="836712"/>
            <a:ext cx="5153000" cy="1143000"/>
          </a:xfrm>
        </p:spPr>
        <p:txBody>
          <a:bodyPr anchor="ctr" anchorCtr="0"/>
          <a:lstStyle/>
          <a:p>
            <a:pPr algn="ctr"/>
            <a:r>
              <a:rPr lang="fr-FR" dirty="0" smtClean="0"/>
              <a:t>En dehors des grandes villes…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L’emploi : activité économique et besoins de main-d’œuvre </a:t>
            </a:r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29</a:t>
            </a:fld>
            <a:endParaRPr lang="fr-BE"/>
          </a:p>
        </p:txBody>
      </p:sp>
      <p:sp>
        <p:nvSpPr>
          <p:cNvPr id="4" name="Explosion 1 3"/>
          <p:cNvSpPr/>
          <p:nvPr/>
        </p:nvSpPr>
        <p:spPr>
          <a:xfrm>
            <a:off x="1115616" y="1988840"/>
            <a:ext cx="2016224" cy="1944216"/>
          </a:xfrm>
          <a:prstGeom prst="irregularSeal1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/>
              <a:t>10 % </a:t>
            </a:r>
            <a:endParaRPr lang="fr-FR" sz="32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683568" y="4149080"/>
            <a:ext cx="302433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= </a:t>
            </a:r>
          </a:p>
          <a:p>
            <a:pPr algn="ctr"/>
            <a:r>
              <a:rPr lang="fr-FR" sz="2400" b="1" dirty="0" smtClean="0"/>
              <a:t>Taux de chômage </a:t>
            </a:r>
          </a:p>
          <a:p>
            <a:pPr algn="ctr"/>
            <a:r>
              <a:rPr lang="fr-FR" sz="2400" dirty="0" smtClean="0"/>
              <a:t>en France </a:t>
            </a:r>
          </a:p>
          <a:p>
            <a:pPr algn="ctr"/>
            <a:r>
              <a:rPr lang="fr-FR" sz="2400" dirty="0" smtClean="0"/>
              <a:t>en 2012</a:t>
            </a:r>
          </a:p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4499992" y="2204864"/>
            <a:ext cx="3849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/>
              <a:t>Grandes inégalités</a:t>
            </a:r>
            <a:endParaRPr lang="fr-FR" sz="32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3851920" y="3068960"/>
            <a:ext cx="46805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fr-FR" sz="2000" dirty="0" smtClean="0"/>
              <a:t> Entre les espaces géographiques</a:t>
            </a:r>
          </a:p>
          <a:p>
            <a:pPr lvl="1">
              <a:buFont typeface="Wingdings" pitchFamily="2" charset="2"/>
              <a:buChar char="Ø"/>
            </a:pPr>
            <a:endParaRPr lang="fr-FR" sz="2000" dirty="0" smtClean="0"/>
          </a:p>
          <a:p>
            <a:pPr lvl="1">
              <a:buFont typeface="Wingdings" pitchFamily="2" charset="2"/>
              <a:buChar char="Ø"/>
            </a:pPr>
            <a:r>
              <a:rPr lang="fr-FR" sz="2000" dirty="0" smtClean="0"/>
              <a:t> En fonction de la densité de population</a:t>
            </a:r>
          </a:p>
          <a:p>
            <a:pPr lvl="1">
              <a:buFont typeface="Wingdings" pitchFamily="2" charset="2"/>
              <a:buChar char="Ø"/>
            </a:pPr>
            <a:endParaRPr lang="fr-FR" sz="2000" dirty="0" smtClean="0"/>
          </a:p>
          <a:p>
            <a:pPr lvl="1">
              <a:buFont typeface="Wingdings" pitchFamily="2" charset="2"/>
              <a:buChar char="Ø"/>
            </a:pPr>
            <a:r>
              <a:rPr lang="fr-FR" sz="2000" dirty="0" smtClean="0"/>
              <a:t> Selon les secteurs d’emploi</a:t>
            </a:r>
          </a:p>
          <a:p>
            <a:endParaRPr lang="fr-FR" dirty="0"/>
          </a:p>
        </p:txBody>
      </p:sp>
      <p:pic>
        <p:nvPicPr>
          <p:cNvPr id="10" name="Image 9" descr="barrière.WMF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20072" y="5157192"/>
            <a:ext cx="2736304" cy="136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carte_france_relief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976537"/>
            <a:ext cx="2728342" cy="2881463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r-FR" dirty="0" smtClean="0"/>
              <a:t>Discussion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  <p:pic>
        <p:nvPicPr>
          <p:cNvPr id="6" name="Image 5" descr="question.WMF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95936" y="3284984"/>
            <a:ext cx="4683507" cy="3343161"/>
          </a:xfrm>
          <a:prstGeom prst="rect">
            <a:avLst/>
          </a:prstGeom>
        </p:spPr>
      </p:pic>
      <p:sp>
        <p:nvSpPr>
          <p:cNvPr id="7" name="Pensées 6"/>
          <p:cNvSpPr/>
          <p:nvPr/>
        </p:nvSpPr>
        <p:spPr>
          <a:xfrm>
            <a:off x="179512" y="692696"/>
            <a:ext cx="4248472" cy="3384376"/>
          </a:xfrm>
          <a:prstGeom prst="cloudCallout">
            <a:avLst>
              <a:gd name="adj1" fmla="val 45530"/>
              <a:gd name="adj2" fmla="val 727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Avez-vous voyagé en France? </a:t>
            </a:r>
          </a:p>
          <a:p>
            <a:pPr algn="ctr"/>
            <a:r>
              <a:rPr lang="fr-FR" sz="2400" b="1" dirty="0" smtClean="0"/>
              <a:t>Quelles sont vos impressions?</a:t>
            </a:r>
            <a:endParaRPr lang="fr-F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 chômage en France: des inégalités selon les départements</a:t>
            </a:r>
            <a:endParaRPr lang="fr-FR" dirty="0"/>
          </a:p>
        </p:txBody>
      </p:sp>
      <p:pic>
        <p:nvPicPr>
          <p:cNvPr id="7" name="Espace réservé du contenu 6" descr="taux-de-chomage-departement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628800"/>
            <a:ext cx="5184576" cy="3671681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30</a:t>
            </a:fld>
            <a:endParaRPr lang="fr-BE"/>
          </a:p>
        </p:txBody>
      </p:sp>
      <p:sp>
        <p:nvSpPr>
          <p:cNvPr id="6" name="Légende à une bordure 2 5"/>
          <p:cNvSpPr/>
          <p:nvPr/>
        </p:nvSpPr>
        <p:spPr>
          <a:xfrm>
            <a:off x="683568" y="3717031"/>
            <a:ext cx="936104" cy="360040"/>
          </a:xfrm>
          <a:prstGeom prst="accentCallout2">
            <a:avLst>
              <a:gd name="adj1" fmla="val 18750"/>
              <a:gd name="adj2" fmla="val 107438"/>
              <a:gd name="adj3" fmla="val 18750"/>
              <a:gd name="adj4" fmla="val 117192"/>
              <a:gd name="adj5" fmla="val 78010"/>
              <a:gd name="adj6" fmla="val 3500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11%</a:t>
            </a:r>
            <a:endParaRPr lang="fr-FR" dirty="0"/>
          </a:p>
        </p:txBody>
      </p:sp>
      <p:sp>
        <p:nvSpPr>
          <p:cNvPr id="8" name="Légende à une bordure 2 7"/>
          <p:cNvSpPr/>
          <p:nvPr/>
        </p:nvSpPr>
        <p:spPr>
          <a:xfrm>
            <a:off x="7380312" y="4293095"/>
            <a:ext cx="936104" cy="360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2926"/>
              <a:gd name="adj6" fmla="val -2516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15.3%</a:t>
            </a:r>
            <a:endParaRPr lang="fr-FR" dirty="0"/>
          </a:p>
        </p:txBody>
      </p:sp>
      <p:sp>
        <p:nvSpPr>
          <p:cNvPr id="9" name="Légende à une bordure 2 8"/>
          <p:cNvSpPr/>
          <p:nvPr/>
        </p:nvSpPr>
        <p:spPr>
          <a:xfrm>
            <a:off x="7380312" y="3284983"/>
            <a:ext cx="936104" cy="360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28512"/>
              <a:gd name="adj6" fmla="val -2504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4,9%</a:t>
            </a:r>
            <a:endParaRPr lang="fr-FR" dirty="0"/>
          </a:p>
        </p:txBody>
      </p:sp>
      <p:sp>
        <p:nvSpPr>
          <p:cNvPr id="10" name="Légende à une bordure 2 9"/>
          <p:cNvSpPr/>
          <p:nvPr/>
        </p:nvSpPr>
        <p:spPr>
          <a:xfrm>
            <a:off x="7308304" y="1340767"/>
            <a:ext cx="936104" cy="360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1480"/>
              <a:gd name="adj6" fmla="val -514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16,5%</a:t>
            </a:r>
            <a:endParaRPr lang="fr-FR" dirty="0"/>
          </a:p>
        </p:txBody>
      </p:sp>
      <p:sp>
        <p:nvSpPr>
          <p:cNvPr id="11" name="Légende à une bordure 2 10"/>
          <p:cNvSpPr/>
          <p:nvPr/>
        </p:nvSpPr>
        <p:spPr>
          <a:xfrm>
            <a:off x="683568" y="2204863"/>
            <a:ext cx="936104" cy="360040"/>
          </a:xfrm>
          <a:prstGeom prst="accentCallout2">
            <a:avLst>
              <a:gd name="adj1" fmla="val 18750"/>
              <a:gd name="adj2" fmla="val 107438"/>
              <a:gd name="adj3" fmla="val 18750"/>
              <a:gd name="adj4" fmla="val 118399"/>
              <a:gd name="adj5" fmla="val 106230"/>
              <a:gd name="adj6" fmla="val 2584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8,3%</a:t>
            </a:r>
            <a:endParaRPr lang="fr-FR" dirty="0"/>
          </a:p>
        </p:txBody>
      </p:sp>
      <p:sp>
        <p:nvSpPr>
          <p:cNvPr id="12" name="Légende à une bordure 2 11"/>
          <p:cNvSpPr/>
          <p:nvPr/>
        </p:nvSpPr>
        <p:spPr>
          <a:xfrm>
            <a:off x="683568" y="1700807"/>
            <a:ext cx="936104" cy="360040"/>
          </a:xfrm>
          <a:prstGeom prst="accentCallout2">
            <a:avLst>
              <a:gd name="adj1" fmla="val 18750"/>
              <a:gd name="adj2" fmla="val 107438"/>
              <a:gd name="adj3" fmla="val 12479"/>
              <a:gd name="adj4" fmla="val 114781"/>
              <a:gd name="adj5" fmla="val 43520"/>
              <a:gd name="adj6" fmla="val 4188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15%</a:t>
            </a:r>
            <a:endParaRPr lang="fr-FR" dirty="0"/>
          </a:p>
        </p:txBody>
      </p:sp>
      <p:sp>
        <p:nvSpPr>
          <p:cNvPr id="13" name="Titre 3"/>
          <p:cNvSpPr txBox="1">
            <a:spLocks/>
          </p:cNvSpPr>
          <p:nvPr/>
        </p:nvSpPr>
        <p:spPr>
          <a:xfrm>
            <a:off x="395536" y="5301208"/>
            <a:ext cx="7467600" cy="1143000"/>
          </a:xfrm>
          <a:prstGeom prst="rect">
            <a:avLst/>
          </a:prstGeom>
        </p:spPr>
        <p:txBody>
          <a:bodyPr vert="horz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000" b="0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sym typeface="Wingdings" pitchFamily="2" charset="2"/>
              </a:rPr>
              <a:t> </a:t>
            </a:r>
            <a:r>
              <a:rPr kumimoji="0" lang="fr-FR" sz="3000" b="0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Hors</a:t>
            </a:r>
            <a:r>
              <a:rPr kumimoji="0" lang="fr-FR" sz="3000" b="0" i="0" u="none" strike="noStrike" kern="1200" cap="sm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des grandes villes, il y a en général moins de chômage.</a:t>
            </a:r>
            <a:endParaRPr kumimoji="0" lang="fr-FR" sz="3000" b="0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Les besoins de main d’œuvre </a:t>
            </a:r>
            <a:endParaRPr lang="fr-FR" dirty="0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31</a:t>
            </a:fld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5436096" y="1988840"/>
            <a:ext cx="3456384" cy="285642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Attractivité économique </a:t>
            </a:r>
          </a:p>
          <a:p>
            <a:pPr algn="ctr"/>
            <a:r>
              <a:rPr lang="fr-FR" dirty="0" smtClean="0"/>
              <a:t>= </a:t>
            </a:r>
          </a:p>
          <a:p>
            <a:pPr algn="ctr"/>
            <a:r>
              <a:rPr lang="fr-FR" dirty="0" smtClean="0"/>
              <a:t>capacité à </a:t>
            </a:r>
            <a:r>
              <a:rPr lang="fr-FR" b="1" i="1" dirty="0" smtClean="0"/>
              <a:t>attirer</a:t>
            </a:r>
            <a:r>
              <a:rPr lang="fr-FR" dirty="0" smtClean="0"/>
              <a:t> les </a:t>
            </a:r>
            <a:r>
              <a:rPr lang="fr-FR" b="1" dirty="0" smtClean="0"/>
              <a:t>emplois </a:t>
            </a:r>
          </a:p>
          <a:p>
            <a:pPr algn="ctr"/>
            <a:r>
              <a:rPr lang="fr-FR" dirty="0" smtClean="0"/>
              <a:t>et </a:t>
            </a:r>
          </a:p>
          <a:p>
            <a:pPr algn="ctr"/>
            <a:r>
              <a:rPr lang="fr-FR" dirty="0" smtClean="0"/>
              <a:t>les </a:t>
            </a:r>
            <a:r>
              <a:rPr lang="fr-FR" b="1" dirty="0" smtClean="0"/>
              <a:t>revenus</a:t>
            </a:r>
            <a:endParaRPr lang="fr-FR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323528" y="1628800"/>
            <a:ext cx="52565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è"/>
            </a:pPr>
            <a:r>
              <a:rPr lang="fr-FR" dirty="0" smtClean="0"/>
              <a:t>Les départements faiblement peuplés ont des </a:t>
            </a:r>
          </a:p>
          <a:p>
            <a:r>
              <a:rPr lang="fr-FR" sz="3200" b="1" dirty="0" smtClean="0"/>
              <a:t>besoins de main d’œuvre.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467544" y="270892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/>
              <a:t>Ils essaient </a:t>
            </a:r>
            <a:r>
              <a:rPr lang="fr-FR" b="1" dirty="0" smtClean="0"/>
              <a:t>d’attirer</a:t>
            </a:r>
            <a:r>
              <a:rPr lang="fr-FR" dirty="0" smtClean="0"/>
              <a:t> les salariés, surtout dans les secteurs sous tension:</a:t>
            </a:r>
          </a:p>
          <a:p>
            <a:pPr>
              <a:buFontTx/>
              <a:buChar char="-"/>
            </a:pPr>
            <a:r>
              <a:rPr lang="fr-FR" dirty="0" smtClean="0"/>
              <a:t> Agro-alimentaire</a:t>
            </a:r>
          </a:p>
          <a:p>
            <a:pPr>
              <a:buFontTx/>
              <a:buChar char="-"/>
            </a:pPr>
            <a:r>
              <a:rPr lang="fr-FR" dirty="0" smtClean="0"/>
              <a:t> Services à la personne</a:t>
            </a:r>
          </a:p>
          <a:p>
            <a:pPr>
              <a:buFontTx/>
              <a:buChar char="-"/>
            </a:pPr>
            <a:r>
              <a:rPr lang="fr-FR" dirty="0" smtClean="0"/>
              <a:t> Bâtiment</a:t>
            </a:r>
          </a:p>
          <a:p>
            <a:pPr>
              <a:buFontTx/>
              <a:buChar char="-"/>
            </a:pPr>
            <a:r>
              <a:rPr lang="fr-FR" dirty="0" smtClean="0"/>
              <a:t> Hôtellerie…</a:t>
            </a:r>
          </a:p>
          <a:p>
            <a:endParaRPr lang="fr-FR" dirty="0"/>
          </a:p>
        </p:txBody>
      </p:sp>
      <p:pic>
        <p:nvPicPr>
          <p:cNvPr id="8" name="Image 7" descr="usine.WMF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59832" y="4725144"/>
            <a:ext cx="1773022" cy="1698041"/>
          </a:xfrm>
          <a:prstGeom prst="rect">
            <a:avLst/>
          </a:prstGeom>
        </p:spPr>
      </p:pic>
      <p:pic>
        <p:nvPicPr>
          <p:cNvPr id="9" name="Image 8" descr="tracteur.WMF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3528" y="4793054"/>
            <a:ext cx="1872208" cy="1818936"/>
          </a:xfrm>
          <a:prstGeom prst="rect">
            <a:avLst/>
          </a:prstGeom>
        </p:spPr>
      </p:pic>
      <p:pic>
        <p:nvPicPr>
          <p:cNvPr id="10" name="Image 9" descr="auxiliaire de vie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5013176"/>
            <a:ext cx="1008112" cy="145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/>
          <p:cNvSpPr txBox="1"/>
          <p:nvPr/>
        </p:nvSpPr>
        <p:spPr>
          <a:xfrm>
            <a:off x="179512" y="4365104"/>
            <a:ext cx="2304256" cy="908864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 1 million d’associations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pPr lvl="0" algn="ctr"/>
            <a:r>
              <a:rPr lang="fr-FR" dirty="0" smtClean="0"/>
              <a:t>Développer des liens sociaux hors de sa communauté et des grandes métropoles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32</a:t>
            </a:fld>
            <a:endParaRPr lang="fr-BE"/>
          </a:p>
        </p:txBody>
      </p:sp>
      <p:sp>
        <p:nvSpPr>
          <p:cNvPr id="6" name="ZoneTexte 5"/>
          <p:cNvSpPr txBox="1"/>
          <p:nvPr/>
        </p:nvSpPr>
        <p:spPr>
          <a:xfrm>
            <a:off x="3059833" y="2492896"/>
            <a:ext cx="2808312" cy="7831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 smtClean="0"/>
              <a:t>Créer des liens sociaux</a:t>
            </a:r>
            <a:endParaRPr lang="fr-FR" sz="2000" b="1" dirty="0"/>
          </a:p>
        </p:txBody>
      </p:sp>
      <p:sp>
        <p:nvSpPr>
          <p:cNvPr id="7" name="ZoneTexte 6"/>
          <p:cNvSpPr txBox="1"/>
          <p:nvPr/>
        </p:nvSpPr>
        <p:spPr>
          <a:xfrm rot="21234341">
            <a:off x="176063" y="3121986"/>
            <a:ext cx="2738742" cy="11237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 smtClean="0"/>
              <a:t>Profiter de l’offre associative, culturelle, éducative </a:t>
            </a:r>
            <a:endParaRPr lang="fr-FR" sz="2000" b="1" dirty="0"/>
          </a:p>
        </p:txBody>
      </p:sp>
      <p:sp>
        <p:nvSpPr>
          <p:cNvPr id="8" name="ZoneTexte 7"/>
          <p:cNvSpPr txBox="1"/>
          <p:nvPr/>
        </p:nvSpPr>
        <p:spPr>
          <a:xfrm rot="722607">
            <a:off x="5992628" y="3104859"/>
            <a:ext cx="2569203" cy="14642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 smtClean="0"/>
              <a:t>Savoir mobiliser les infrastructures et les administrations</a:t>
            </a:r>
            <a:endParaRPr lang="fr-FR" sz="2000" b="1" dirty="0"/>
          </a:p>
        </p:txBody>
      </p:sp>
      <p:pic>
        <p:nvPicPr>
          <p:cNvPr id="14" name="Image 13" descr="solution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2165">
            <a:off x="7435410" y="853571"/>
            <a:ext cx="1368152" cy="1862936"/>
          </a:xfrm>
          <a:prstGeom prst="rect">
            <a:avLst/>
          </a:prstGeom>
        </p:spPr>
      </p:pic>
      <p:pic>
        <p:nvPicPr>
          <p:cNvPr id="15" name="Image 14" descr="discution communauté.WMF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59832" y="4005064"/>
            <a:ext cx="3153244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7467600" cy="1143000"/>
          </a:xfrm>
        </p:spPr>
        <p:txBody>
          <a:bodyPr/>
          <a:lstStyle/>
          <a:p>
            <a:pPr algn="ctr"/>
            <a:r>
              <a:rPr lang="fr-FR" dirty="0" smtClean="0"/>
              <a:t>Diffusion du documentaire </a:t>
            </a:r>
            <a:br>
              <a:rPr lang="fr-FR" dirty="0" smtClean="0"/>
            </a:br>
            <a:r>
              <a:rPr lang="fr-FR" dirty="0" smtClean="0"/>
              <a:t>« Un billet pour l’intégration »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33</a:t>
            </a:fld>
            <a:endParaRPr lang="fr-BE"/>
          </a:p>
        </p:txBody>
      </p:sp>
      <p:pic>
        <p:nvPicPr>
          <p:cNvPr id="9" name="Image 8" descr="fil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276872"/>
            <a:ext cx="4320480" cy="432048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r-FR" dirty="0" smtClean="0"/>
              <a:t>Discussion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34</a:t>
            </a:fld>
            <a:endParaRPr lang="fr-BE"/>
          </a:p>
        </p:txBody>
      </p:sp>
      <p:pic>
        <p:nvPicPr>
          <p:cNvPr id="6" name="Image 5" descr="question.WMF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95936" y="3284984"/>
            <a:ext cx="4683507" cy="3343161"/>
          </a:xfrm>
          <a:prstGeom prst="rect">
            <a:avLst/>
          </a:prstGeom>
        </p:spPr>
      </p:pic>
      <p:sp>
        <p:nvSpPr>
          <p:cNvPr id="7" name="Pensées 6"/>
          <p:cNvSpPr/>
          <p:nvPr/>
        </p:nvSpPr>
        <p:spPr>
          <a:xfrm>
            <a:off x="179512" y="692696"/>
            <a:ext cx="4248472" cy="3384376"/>
          </a:xfrm>
          <a:prstGeom prst="cloudCallout">
            <a:avLst>
              <a:gd name="adj1" fmla="val 45530"/>
              <a:gd name="adj2" fmla="val 727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Pourquoi s’installer dans les grandes villes? </a:t>
            </a:r>
            <a:endParaRPr lang="fr-FR" sz="2400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395536" y="4293096"/>
            <a:ext cx="30963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Alors que les </a:t>
            </a:r>
            <a:r>
              <a:rPr lang="fr-FR" sz="2000" b="1" dirty="0" smtClean="0"/>
              <a:t>logements</a:t>
            </a:r>
            <a:r>
              <a:rPr lang="fr-FR" sz="2000" dirty="0" smtClean="0"/>
              <a:t> y sont plus </a:t>
            </a:r>
            <a:r>
              <a:rPr lang="fr-FR" sz="2000" b="1" dirty="0" smtClean="0"/>
              <a:t>chers</a:t>
            </a:r>
            <a:r>
              <a:rPr lang="fr-FR" sz="2000" dirty="0" smtClean="0"/>
              <a:t>, plus </a:t>
            </a:r>
            <a:r>
              <a:rPr lang="fr-FR" sz="2000" b="1" dirty="0" smtClean="0"/>
              <a:t>petits</a:t>
            </a:r>
            <a:r>
              <a:rPr lang="fr-FR" sz="2000" dirty="0" smtClean="0"/>
              <a:t>, plus </a:t>
            </a:r>
            <a:r>
              <a:rPr lang="fr-FR" sz="2000" b="1" dirty="0" smtClean="0"/>
              <a:t>difficiles</a:t>
            </a:r>
            <a:r>
              <a:rPr lang="fr-FR" sz="2000" dirty="0" smtClean="0"/>
              <a:t> d’accès et que les opportunités </a:t>
            </a:r>
            <a:r>
              <a:rPr lang="fr-FR" sz="2000" b="1" dirty="0" smtClean="0"/>
              <a:t>d’emploi</a:t>
            </a:r>
            <a:r>
              <a:rPr lang="fr-FR" sz="2000" dirty="0" smtClean="0"/>
              <a:t> se trouvent souvent </a:t>
            </a:r>
            <a:r>
              <a:rPr lang="fr-FR" sz="2000" b="1" dirty="0" smtClean="0"/>
              <a:t>ailleurs</a:t>
            </a:r>
            <a:r>
              <a:rPr lang="fr-FR" sz="2000" dirty="0" smtClean="0"/>
              <a:t>… </a:t>
            </a:r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611560" y="1700808"/>
            <a:ext cx="7467600" cy="1143000"/>
          </a:xfrm>
        </p:spPr>
        <p:txBody>
          <a:bodyPr/>
          <a:lstStyle/>
          <a:p>
            <a:pPr algn="ctr"/>
            <a:r>
              <a:rPr lang="fr-FR" dirty="0" smtClean="0"/>
              <a:t>Merci pour votre participation!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35</a:t>
            </a:fld>
            <a:endParaRPr lang="fr-BE"/>
          </a:p>
        </p:txBody>
      </p:sp>
      <p:sp>
        <p:nvSpPr>
          <p:cNvPr id="5" name="Titre 3"/>
          <p:cNvSpPr txBox="1">
            <a:spLocks/>
          </p:cNvSpPr>
          <p:nvPr/>
        </p:nvSpPr>
        <p:spPr>
          <a:xfrm>
            <a:off x="611560" y="2924944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000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Nous allons maintenant faire un quiz !</a:t>
            </a:r>
            <a:r>
              <a:rPr kumimoji="0" lang="fr-FR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fr-FR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r-FR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Image 3" descr="bonhomme jeu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52623" flipH="1">
            <a:off x="4612379" y="4043400"/>
            <a:ext cx="2519741" cy="2215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principaux repères géographiques en France, l’organisation administrative et l’accès aux services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La France, quelques repères</a:t>
            </a:r>
            <a:endParaRPr lang="fr-FR" dirty="0"/>
          </a:p>
        </p:txBody>
      </p:sp>
      <p:pic>
        <p:nvPicPr>
          <p:cNvPr id="6" name="Espace réservé du contenu 5" descr="carte_france_ville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196752"/>
            <a:ext cx="5634186" cy="5405447"/>
          </a:xfrm>
        </p:spPr>
      </p:pic>
      <p:sp>
        <p:nvSpPr>
          <p:cNvPr id="11" name="Espace réservé du numéro de diapositive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  <p:sp>
        <p:nvSpPr>
          <p:cNvPr id="5" name="Espace réservé du contenu 4"/>
          <p:cNvSpPr txBox="1">
            <a:spLocks/>
          </p:cNvSpPr>
          <p:nvPr/>
        </p:nvSpPr>
        <p:spPr>
          <a:xfrm rot="860956">
            <a:off x="5849596" y="1462218"/>
            <a:ext cx="3014490" cy="604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 anchorCtr="0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Où sommes nous?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Image 6" descr="Nérac village frança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3140969"/>
            <a:ext cx="1883488" cy="1299607"/>
          </a:xfrm>
          <a:prstGeom prst="rect">
            <a:avLst/>
          </a:prstGeom>
        </p:spPr>
      </p:pic>
      <p:pic>
        <p:nvPicPr>
          <p:cNvPr id="8" name="Image 7" descr="Côte d'Azu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2870" y="4824601"/>
            <a:ext cx="1959700" cy="1305956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6372200" y="6093296"/>
            <a:ext cx="1886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Ville Côte d’Azur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 rot="3499">
            <a:off x="6444396" y="2709808"/>
            <a:ext cx="174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Village français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Les villes et la population en France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  <p:sp>
        <p:nvSpPr>
          <p:cNvPr id="14" name="Ellipse 13"/>
          <p:cNvSpPr/>
          <p:nvPr/>
        </p:nvSpPr>
        <p:spPr>
          <a:xfrm>
            <a:off x="323528" y="1196752"/>
            <a:ext cx="3654152" cy="315938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2800" b="1" dirty="0" smtClean="0"/>
              <a:t>80%</a:t>
            </a:r>
            <a:r>
              <a:rPr lang="fr-FR" sz="2800" dirty="0" smtClean="0"/>
              <a:t> </a:t>
            </a:r>
          </a:p>
          <a:p>
            <a:pPr algn="ctr"/>
            <a:r>
              <a:rPr lang="fr-FR" sz="2800" dirty="0" smtClean="0"/>
              <a:t>de la population française est URBAINE </a:t>
            </a:r>
            <a:endParaRPr lang="fr-FR" sz="2800" dirty="0"/>
          </a:p>
        </p:txBody>
      </p:sp>
      <p:sp>
        <p:nvSpPr>
          <p:cNvPr id="16" name="Rectangle 15"/>
          <p:cNvSpPr/>
          <p:nvPr/>
        </p:nvSpPr>
        <p:spPr>
          <a:xfrm>
            <a:off x="5580112" y="2168256"/>
            <a:ext cx="295232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2400" dirty="0" smtClean="0"/>
              <a:t>Les Français vivent majoritairement en </a:t>
            </a:r>
            <a:r>
              <a:rPr lang="fr-FR" sz="2400" b="1" dirty="0" smtClean="0"/>
              <a:t>ville</a:t>
            </a:r>
            <a:endParaRPr lang="fr-FR" sz="2400" b="1" dirty="0"/>
          </a:p>
        </p:txBody>
      </p:sp>
      <p:sp>
        <p:nvSpPr>
          <p:cNvPr id="18" name="Flèche droite 17"/>
          <p:cNvSpPr/>
          <p:nvPr/>
        </p:nvSpPr>
        <p:spPr>
          <a:xfrm>
            <a:off x="4211960" y="2348880"/>
            <a:ext cx="1080120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467544" y="5229200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/>
              <a:t>Les 20% restants vivent à la campagne</a:t>
            </a:r>
            <a:endParaRPr lang="fr-FR" dirty="0"/>
          </a:p>
        </p:txBody>
      </p:sp>
      <p:pic>
        <p:nvPicPr>
          <p:cNvPr id="8" name="Picture 2" descr="carte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568742"/>
            <a:ext cx="3925767" cy="314096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Diversité géographique : les fleuves et rivières</a:t>
            </a:r>
            <a:endParaRPr lang="fr-FR" dirty="0"/>
          </a:p>
        </p:txBody>
      </p:sp>
      <p:pic>
        <p:nvPicPr>
          <p:cNvPr id="7" name="Espace réservé du contenu 6" descr="fond-carte-rivieres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23231" y="1600200"/>
            <a:ext cx="5135537" cy="4873625"/>
          </a:xfrm>
        </p:spPr>
      </p:pic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7</a:t>
            </a:fld>
            <a:endParaRPr lang="fr-BE"/>
          </a:p>
        </p:txBody>
      </p:sp>
      <p:sp>
        <p:nvSpPr>
          <p:cNvPr id="8" name="Espace réservé du contenu 4"/>
          <p:cNvSpPr txBox="1">
            <a:spLocks/>
          </p:cNvSpPr>
          <p:nvPr/>
        </p:nvSpPr>
        <p:spPr>
          <a:xfrm rot="1081446">
            <a:off x="5251158" y="2136037"/>
            <a:ext cx="3463972" cy="604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 anchorCtr="0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Quelle rivière passe ici?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Image 4" descr="Rhôna Avign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3717032"/>
            <a:ext cx="1922903" cy="1277128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5940152" y="5085184"/>
            <a:ext cx="2258054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Le Rhône à Avignon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395536" y="3356992"/>
            <a:ext cx="144016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b="1" u="sng" dirty="0" smtClean="0"/>
              <a:t>4 fleuves :</a:t>
            </a:r>
          </a:p>
          <a:p>
            <a:pPr algn="ctr"/>
            <a:endParaRPr lang="fr-FR" dirty="0" smtClean="0"/>
          </a:p>
          <a:p>
            <a:pPr algn="ctr"/>
            <a:r>
              <a:rPr lang="fr-FR" dirty="0" smtClean="0"/>
              <a:t>La Seine</a:t>
            </a:r>
          </a:p>
          <a:p>
            <a:pPr algn="ctr"/>
            <a:r>
              <a:rPr lang="fr-FR" dirty="0" smtClean="0"/>
              <a:t>La Loire</a:t>
            </a:r>
          </a:p>
          <a:p>
            <a:pPr algn="ctr"/>
            <a:r>
              <a:rPr lang="fr-FR" dirty="0" smtClean="0"/>
              <a:t>Le Rhône</a:t>
            </a:r>
          </a:p>
          <a:p>
            <a:pPr algn="ctr"/>
            <a:r>
              <a:rPr lang="fr-FR" dirty="0" smtClean="0"/>
              <a:t>La Garonne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Les frontières de la France</a:t>
            </a:r>
            <a:endParaRPr lang="fr-FR" dirty="0"/>
          </a:p>
        </p:txBody>
      </p:sp>
      <p:pic>
        <p:nvPicPr>
          <p:cNvPr id="6" name="Espace réservé du contenu 5" descr="frontiere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195960"/>
            <a:ext cx="7128792" cy="5483686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ctr"/>
            <a:r>
              <a:rPr lang="fr-FR" dirty="0" smtClean="0"/>
              <a:t>Diversité géographique : les reliefs</a:t>
            </a:r>
            <a:endParaRPr lang="fr-FR" dirty="0"/>
          </a:p>
        </p:txBody>
      </p:sp>
      <p:pic>
        <p:nvPicPr>
          <p:cNvPr id="7" name="Espace réservé du contenu 6" descr="carte_france_relief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268760"/>
            <a:ext cx="5094672" cy="5380598"/>
          </a:xfrm>
        </p:spPr>
      </p:pic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  <p:sp>
        <p:nvSpPr>
          <p:cNvPr id="6" name="Légende sans bordure 1 5"/>
          <p:cNvSpPr/>
          <p:nvPr/>
        </p:nvSpPr>
        <p:spPr>
          <a:xfrm>
            <a:off x="6444208" y="1340768"/>
            <a:ext cx="1980000" cy="1944216"/>
          </a:xfrm>
          <a:prstGeom prst="callout1">
            <a:avLst>
              <a:gd name="adj1" fmla="val 18750"/>
              <a:gd name="adj2" fmla="val -8333"/>
              <a:gd name="adj3" fmla="val 139455"/>
              <a:gd name="adj4" fmla="val -637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Montblan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5566" y="1412776"/>
            <a:ext cx="1776600" cy="17766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6588224" y="328498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 Mont-Blanc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Personnalisé 3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DA1F28"/>
      </a:accent1>
      <a:accent2>
        <a:srgbClr val="2DA2BF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1068</TotalTime>
  <Words>969</Words>
  <Application>Microsoft Office PowerPoint</Application>
  <PresentationFormat>Affichage à l'écran (4:3)</PresentationFormat>
  <Paragraphs>222</Paragraphs>
  <Slides>35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6" baseType="lpstr">
      <vt:lpstr>Oriel</vt:lpstr>
      <vt:lpstr>JE TROUVE  UN LOGEMENT, UN EMPLOI PAR LA MOBILITÉ GÉOGRAPHIQUE  </vt:lpstr>
      <vt:lpstr>Déroulement de l’atelier</vt:lpstr>
      <vt:lpstr>Discussion</vt:lpstr>
      <vt:lpstr>Les principaux repères géographiques en France, l’organisation administrative et l’accès aux services</vt:lpstr>
      <vt:lpstr>La France, quelques repères</vt:lpstr>
      <vt:lpstr>Les villes et la population en France</vt:lpstr>
      <vt:lpstr>Diversité géographique : les fleuves et rivières</vt:lpstr>
      <vt:lpstr>Les frontières de la France</vt:lpstr>
      <vt:lpstr>Diversité géographique : les reliefs</vt:lpstr>
      <vt:lpstr>Les visages variés de la France</vt:lpstr>
      <vt:lpstr>L’organisation institutionnelle et administrative</vt:lpstr>
      <vt:lpstr>Les régions et départements</vt:lpstr>
      <vt:lpstr>Diapositive 13</vt:lpstr>
      <vt:lpstr>L’homogénéité  des moyens éducatifs</vt:lpstr>
      <vt:lpstr>Les meilleurs taux de réussite au bac ne sont pas en Ile-de-France</vt:lpstr>
      <vt:lpstr>Un accès aux études supérieures possible dans toutes les régions</vt:lpstr>
      <vt:lpstr>Les études supérieures dans une région rurale : l’exemple de l’Auvergne.</vt:lpstr>
      <vt:lpstr>Partout en France: des structures de garde pour les enfants et l’accès à une bonne scolarité </vt:lpstr>
      <vt:lpstr>L’accès à la santé, partout en France </vt:lpstr>
      <vt:lpstr>La forte implantation du système de santé</vt:lpstr>
      <vt:lpstr>Les réseaux de communication</vt:lpstr>
      <vt:lpstr>Circuler facilement en voiture</vt:lpstr>
      <vt:lpstr>Circuler facilement en train</vt:lpstr>
      <vt:lpstr>Où s’informer?</vt:lpstr>
      <vt:lpstr>Choisir un lieu d’installation en France</vt:lpstr>
      <vt:lpstr>Les conditions de logement dépendent…</vt:lpstr>
      <vt:lpstr>Les villes où il est très difficile de se loger</vt:lpstr>
      <vt:lpstr>En dehors des grandes villes…</vt:lpstr>
      <vt:lpstr>L’emploi : activité économique et besoins de main-d’œuvre </vt:lpstr>
      <vt:lpstr>Le chômage en France: des inégalités selon les départements</vt:lpstr>
      <vt:lpstr>Les besoins de main d’œuvre </vt:lpstr>
      <vt:lpstr>Développer des liens sociaux hors de sa communauté et des grandes métropoles</vt:lpstr>
      <vt:lpstr>Diffusion du documentaire  « Un billet pour l’intégration »</vt:lpstr>
      <vt:lpstr>Discussion</vt:lpstr>
      <vt:lpstr>Merci pour votre participation!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cp:lastModifiedBy>abouvier</cp:lastModifiedBy>
  <cp:revision>108</cp:revision>
  <dcterms:modified xsi:type="dcterms:W3CDTF">2013-01-10T16:45:33Z</dcterms:modified>
</cp:coreProperties>
</file>