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75" r:id="rId2"/>
    <p:sldId id="27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0" r:id="rId15"/>
    <p:sldId id="271" r:id="rId16"/>
    <p:sldId id="278" r:id="rId17"/>
    <p:sldId id="268" r:id="rId18"/>
    <p:sldId id="269" r:id="rId19"/>
    <p:sldId id="272" r:id="rId20"/>
    <p:sldId id="273" r:id="rId21"/>
    <p:sldId id="274" r:id="rId22"/>
    <p:sldId id="279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55EE3C-35F7-420F-B505-496A82D1E8BA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DABCC-6A22-4840-8018-4B9DB0F80B51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F2CE563-F390-418D-8E43-6D662CF8D27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DDD5C-AB45-4C70-8B71-626D91059F3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6F556-AC13-4714-8DC0-CA4039DE35F9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35848BA-E880-4D5B-826A-8E04DB75B2C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D388B42-FFB2-45D7-BD31-6A1CFE03E91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7B50C-2D5F-4E3B-BA53-8E321EAFD90D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6E71-5B48-4E50-829B-C91CC2C77FB2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66B9634-F092-49A2-BE81-D49DB6887CA2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215A9-BD17-4004-A182-AA40EA90072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F99E61-511A-45F7-9A6E-55096F0F1CE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0060009-3D5D-4AE2-BFE3-07497B1A743D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E830B7F-A50F-4584-BDE9-1EAA418A6033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wmf"/><Relationship Id="rId5" Type="http://schemas.openxmlformats.org/officeDocument/2006/relationships/image" Target="../media/image22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10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26.wmf"/><Relationship Id="rId4" Type="http://schemas.openxmlformats.org/officeDocument/2006/relationships/image" Target="../media/image5.w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0.wmf"/><Relationship Id="rId4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10.wmf"/><Relationship Id="rId4" Type="http://schemas.openxmlformats.org/officeDocument/2006/relationships/image" Target="../media/image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267744" y="2492896"/>
            <a:ext cx="64008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BIENVENUE À L’ATELIER LOGEMENT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1371600" y="3717032"/>
            <a:ext cx="7772400" cy="1470025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4800" dirty="0" smtClean="0"/>
              <a:t>Je fais un dossier DALO</a:t>
            </a:r>
            <a:br>
              <a:rPr lang="fr-FR" sz="4800" dirty="0" smtClean="0"/>
            </a:br>
            <a:r>
              <a:rPr lang="fr-FR" sz="4800" dirty="0" smtClean="0"/>
              <a:t>ou DAHO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3 grandes étapes (maximum)</a:t>
            </a:r>
            <a:endParaRPr lang="fr-FR" dirty="0"/>
          </a:p>
        </p:txBody>
      </p:sp>
      <p:sp>
        <p:nvSpPr>
          <p:cNvPr id="6" name="Ellipse 5"/>
          <p:cNvSpPr/>
          <p:nvPr/>
        </p:nvSpPr>
        <p:spPr>
          <a:xfrm>
            <a:off x="611560" y="206084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1.</a:t>
            </a:r>
            <a:endParaRPr lang="fr-FR" sz="2400" b="1" dirty="0"/>
          </a:p>
        </p:txBody>
      </p:sp>
      <p:sp>
        <p:nvSpPr>
          <p:cNvPr id="7" name="Ellipse 6"/>
          <p:cNvSpPr/>
          <p:nvPr/>
        </p:nvSpPr>
        <p:spPr>
          <a:xfrm>
            <a:off x="611560" y="3587825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2.</a:t>
            </a:r>
            <a:endParaRPr lang="fr-FR" sz="2400" b="1" dirty="0"/>
          </a:p>
        </p:txBody>
      </p:sp>
      <p:sp>
        <p:nvSpPr>
          <p:cNvPr id="8" name="Ellipse 7"/>
          <p:cNvSpPr/>
          <p:nvPr/>
        </p:nvSpPr>
        <p:spPr>
          <a:xfrm>
            <a:off x="611560" y="5301208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3.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475656" y="2060848"/>
            <a:ext cx="3244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Saisir la commission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475656" y="3774232"/>
            <a:ext cx="2768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Recours gracieux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475656" y="5487615"/>
            <a:ext cx="3228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Recours contentieux</a:t>
            </a:r>
            <a:endParaRPr lang="fr-FR" sz="2400" b="1" dirty="0"/>
          </a:p>
        </p:txBody>
      </p:sp>
      <p:sp>
        <p:nvSpPr>
          <p:cNvPr id="13" name="Flèche courbée vers la droite 12"/>
          <p:cNvSpPr/>
          <p:nvPr/>
        </p:nvSpPr>
        <p:spPr>
          <a:xfrm flipH="1">
            <a:off x="5004048" y="2204864"/>
            <a:ext cx="432048" cy="2052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Flèche courbée vers la droite 13"/>
          <p:cNvSpPr/>
          <p:nvPr/>
        </p:nvSpPr>
        <p:spPr>
          <a:xfrm flipH="1">
            <a:off x="5004048" y="3861048"/>
            <a:ext cx="432048" cy="2052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5" name="Flèche courbée vers la droite 14"/>
          <p:cNvSpPr/>
          <p:nvPr/>
        </p:nvSpPr>
        <p:spPr>
          <a:xfrm flipH="1">
            <a:off x="5436096" y="2060848"/>
            <a:ext cx="432048" cy="388843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16" descr="tribunal 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948264" y="5373216"/>
            <a:ext cx="1008112" cy="886652"/>
          </a:xfrm>
          <a:prstGeom prst="rect">
            <a:avLst/>
          </a:prstGeom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 cstate="print"/>
          <a:srcRect l="9018" b="17361"/>
          <a:stretch>
            <a:fillRect/>
          </a:stretch>
        </p:blipFill>
        <p:spPr bwMode="auto">
          <a:xfrm>
            <a:off x="6084168" y="5359147"/>
            <a:ext cx="864096" cy="77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Image 19" descr="personnes autour d'une table rose.jpg"/>
          <p:cNvPicPr>
            <a:picLocks noChangeAspect="1"/>
          </p:cNvPicPr>
          <p:nvPr/>
        </p:nvPicPr>
        <p:blipFill>
          <a:blip r:embed="rId5" cstate="print">
            <a:grayscl/>
          </a:blip>
          <a:stretch>
            <a:fillRect/>
          </a:stretch>
        </p:blipFill>
        <p:spPr>
          <a:xfrm>
            <a:off x="6084168" y="2420888"/>
            <a:ext cx="2151036" cy="1300344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2627784" y="2492896"/>
            <a:ext cx="202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= recours amiable</a:t>
            </a:r>
            <a:endParaRPr lang="fr-FR" dirty="0"/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500140">
            <a:off x="5797545" y="3103895"/>
            <a:ext cx="3200333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60146">
            <a:off x="4795047" y="3378301"/>
            <a:ext cx="3741167" cy="1881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1</a:t>
            </a:r>
            <a:r>
              <a:rPr lang="fr-FR" baseline="30000" dirty="0" smtClean="0"/>
              <a:t>ère</a:t>
            </a:r>
            <a:r>
              <a:rPr lang="fr-FR" dirty="0" smtClean="0"/>
              <a:t> étape:</a:t>
            </a:r>
            <a:br>
              <a:rPr lang="fr-FR" dirty="0" smtClean="0"/>
            </a:br>
            <a:r>
              <a:rPr lang="fr-FR" dirty="0" smtClean="0"/>
              <a:t> Saisir la commission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51520" y="5301208"/>
            <a:ext cx="4392488" cy="1152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1800" dirty="0" smtClean="0"/>
              <a:t>Discussion avec les acteurs du logement réunis en </a:t>
            </a:r>
            <a:r>
              <a:rPr lang="fr-FR" sz="1800" b="1" dirty="0" smtClean="0"/>
              <a:t>commission de médiation</a:t>
            </a:r>
          </a:p>
          <a:p>
            <a:pPr>
              <a:buNone/>
            </a:pPr>
            <a:r>
              <a:rPr lang="fr-FR" sz="1800" b="1" dirty="0" smtClean="0"/>
              <a:t>= recours amiable.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documents.png"/>
          <p:cNvPicPr>
            <a:picLocks noChangeAspect="1"/>
          </p:cNvPicPr>
          <p:nvPr/>
        </p:nvPicPr>
        <p:blipFill>
          <a:blip r:embed="rId5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72000" y="4221088"/>
            <a:ext cx="1656184" cy="1762771"/>
          </a:xfrm>
          <a:prstGeom prst="rect">
            <a:avLst/>
          </a:prstGeom>
        </p:spPr>
      </p:pic>
      <p:pic>
        <p:nvPicPr>
          <p:cNvPr id="8" name="Image 7" descr="dépôt des documents.WMF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2257892">
            <a:off x="5436096" y="5544922"/>
            <a:ext cx="1958645" cy="131307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467544" y="1916832"/>
            <a:ext cx="37444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b="1" dirty="0" smtClean="0"/>
          </a:p>
          <a:p>
            <a:r>
              <a:rPr lang="fr-FR" b="1" u="sng" dirty="0" smtClean="0"/>
              <a:t>Je fais une saisine</a:t>
            </a:r>
            <a:r>
              <a:rPr lang="fr-FR" b="1" dirty="0" smtClean="0"/>
              <a:t>:</a:t>
            </a:r>
          </a:p>
          <a:p>
            <a:endParaRPr lang="fr-FR" b="1" dirty="0" smtClean="0"/>
          </a:p>
          <a:p>
            <a:pPr lvl="1">
              <a:buFont typeface="Wingdings" pitchFamily="2" charset="2"/>
              <a:buChar char="ü"/>
            </a:pPr>
            <a:r>
              <a:rPr lang="fr-FR" dirty="0" smtClean="0"/>
              <a:t>Je remplis le formulaire logement et/ou hébergement</a:t>
            </a:r>
          </a:p>
          <a:p>
            <a:pPr lvl="1">
              <a:buFont typeface="Wingdings" pitchFamily="2" charset="2"/>
              <a:buChar char="ü"/>
            </a:pPr>
            <a:r>
              <a:rPr lang="fr-FR" dirty="0" smtClean="0"/>
              <a:t>Je joins les documents justificatifs</a:t>
            </a:r>
          </a:p>
          <a:p>
            <a:pPr lvl="1">
              <a:buFont typeface="Wingdings" pitchFamily="2" charset="2"/>
              <a:buChar char="ü"/>
            </a:pPr>
            <a:r>
              <a:rPr lang="fr-FR" dirty="0" smtClean="0"/>
              <a:t>Je dépose le dossier auprès du département</a:t>
            </a:r>
          </a:p>
          <a:p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7308304" y="548680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1.</a:t>
            </a:r>
            <a:endParaRPr lang="fr-FR" sz="2400" b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print"/>
          <a:srcRect t="6196" b="27555"/>
          <a:stretch>
            <a:fillRect/>
          </a:stretch>
        </p:blipFill>
        <p:spPr bwMode="auto">
          <a:xfrm>
            <a:off x="3635896" y="1988840"/>
            <a:ext cx="500918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Examen du dossier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 rot="1649251">
            <a:off x="5922510" y="1645011"/>
            <a:ext cx="3373592" cy="74868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fr-FR" dirty="0" smtClean="0"/>
              <a:t>Si le dossier est complet </a:t>
            </a:r>
          </a:p>
          <a:p>
            <a:pPr algn="ctr">
              <a:buNone/>
            </a:pPr>
            <a:r>
              <a:rPr lang="fr-FR" dirty="0" smtClean="0">
                <a:sym typeface="Wingdings" pitchFamily="2" charset="2"/>
              </a:rPr>
              <a:t> </a:t>
            </a:r>
            <a:r>
              <a:rPr lang="fr-FR" b="1" dirty="0" smtClean="0">
                <a:sym typeface="Wingdings" pitchFamily="2" charset="2"/>
              </a:rPr>
              <a:t>Accusé de réception</a:t>
            </a:r>
          </a:p>
          <a:p>
            <a:pPr lvl="1" algn="ctr"/>
            <a:endParaRPr lang="fr-FR" dirty="0" smtClean="0">
              <a:sym typeface="Wingdings" pitchFamily="2" charset="2"/>
            </a:endParaRPr>
          </a:p>
          <a:p>
            <a:pPr lvl="1" algn="ctr"/>
            <a:endParaRPr lang="fr-FR" dirty="0" smtClean="0">
              <a:sym typeface="Wingdings" pitchFamily="2" charset="2"/>
            </a:endParaRPr>
          </a:p>
          <a:p>
            <a:pPr algn="ctr"/>
            <a:endParaRPr lang="fr-F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avec flèche 9"/>
          <p:cNvCxnSpPr>
            <a:stCxn id="15" idx="3"/>
          </p:cNvCxnSpPr>
          <p:nvPr/>
        </p:nvCxnSpPr>
        <p:spPr>
          <a:xfrm>
            <a:off x="2987528" y="2651721"/>
            <a:ext cx="1008408" cy="15693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16" idx="3"/>
          </p:cNvCxnSpPr>
          <p:nvPr/>
        </p:nvCxnSpPr>
        <p:spPr>
          <a:xfrm>
            <a:off x="2987824" y="3983869"/>
            <a:ext cx="1008112" cy="45324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>
            <a:stCxn id="17" idx="3"/>
          </p:cNvCxnSpPr>
          <p:nvPr/>
        </p:nvCxnSpPr>
        <p:spPr>
          <a:xfrm flipV="1">
            <a:off x="2987528" y="5013177"/>
            <a:ext cx="1008408" cy="3028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323528" y="2420888"/>
            <a:ext cx="26640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Date du dépôt</a:t>
            </a:r>
            <a:endParaRPr lang="fr-FR" sz="2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323528" y="3568370"/>
            <a:ext cx="266429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Numéro d’enregistrement</a:t>
            </a:r>
            <a:endParaRPr lang="fr-FR" sz="2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323528" y="5085184"/>
            <a:ext cx="26640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Délai de réponse</a:t>
            </a:r>
            <a:endParaRPr lang="fr-FR" sz="2400" b="1" dirty="0"/>
          </a:p>
        </p:txBody>
      </p:sp>
      <p:sp>
        <p:nvSpPr>
          <p:cNvPr id="23" name="ZoneTexte 22"/>
          <p:cNvSpPr txBox="1"/>
          <p:nvPr/>
        </p:nvSpPr>
        <p:spPr>
          <a:xfrm>
            <a:off x="1619672" y="5589240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 à 6 mois (DALO)</a:t>
            </a:r>
            <a:endParaRPr lang="fr-FR" dirty="0"/>
          </a:p>
        </p:txBody>
      </p:sp>
      <p:sp>
        <p:nvSpPr>
          <p:cNvPr id="31" name="ZoneTexte 30"/>
          <p:cNvSpPr txBox="1"/>
          <p:nvPr/>
        </p:nvSpPr>
        <p:spPr>
          <a:xfrm>
            <a:off x="1619672" y="594928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6 semaines (DAHO)</a:t>
            </a:r>
            <a:endParaRPr lang="fr-FR" dirty="0"/>
          </a:p>
        </p:txBody>
      </p:sp>
      <p:sp>
        <p:nvSpPr>
          <p:cNvPr id="34" name="Flèche à angle droit 33"/>
          <p:cNvSpPr/>
          <p:nvPr/>
        </p:nvSpPr>
        <p:spPr>
          <a:xfrm rot="5400000">
            <a:off x="1259632" y="5517232"/>
            <a:ext cx="288032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Flèche à angle droit 34"/>
          <p:cNvSpPr/>
          <p:nvPr/>
        </p:nvSpPr>
        <p:spPr>
          <a:xfrm rot="5400000">
            <a:off x="1259632" y="5877272"/>
            <a:ext cx="288032" cy="43204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Ellipse 35"/>
          <p:cNvSpPr/>
          <p:nvPr/>
        </p:nvSpPr>
        <p:spPr>
          <a:xfrm>
            <a:off x="7596336" y="332656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1.</a:t>
            </a:r>
            <a:endParaRPr lang="fr-FR" sz="2400" b="1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La décision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"/>
          </p:nvPr>
        </p:nvSpPr>
        <p:spPr>
          <a:xfrm>
            <a:off x="467544" y="2492896"/>
            <a:ext cx="3657600" cy="658368"/>
          </a:xfrm>
        </p:spPr>
        <p:txBody>
          <a:bodyPr/>
          <a:lstStyle/>
          <a:p>
            <a:pPr algn="ctr"/>
            <a:r>
              <a:rPr lang="fr-FR" dirty="0" smtClean="0"/>
              <a:t>Je suis reconnu prioritaire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>
          <a:xfrm>
            <a:off x="4353744" y="2492896"/>
            <a:ext cx="3657600" cy="658368"/>
          </a:xfrm>
          <a:solidFill>
            <a:srgbClr val="FF0000"/>
          </a:solidFill>
        </p:spPr>
        <p:txBody>
          <a:bodyPr/>
          <a:lstStyle/>
          <a:p>
            <a:pPr algn="ctr"/>
            <a:r>
              <a:rPr lang="fr-FR" dirty="0" smtClean="0"/>
              <a:t>Je ne suis PAS reconnu prioritaire</a:t>
            </a:r>
            <a:endParaRPr lang="fr-F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827584" y="4437112"/>
            <a:ext cx="2903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Je dois être relogé</a:t>
            </a:r>
            <a:endParaRPr lang="fr-FR" sz="2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4788024" y="4365104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Étape 2</a:t>
            </a:r>
          </a:p>
          <a:p>
            <a:pPr algn="ctr"/>
            <a:endParaRPr lang="fr-FR" sz="2400" b="1" dirty="0" smtClean="0"/>
          </a:p>
          <a:p>
            <a:pPr algn="ctr"/>
            <a:r>
              <a:rPr lang="fr-FR" sz="2400" dirty="0" smtClean="0"/>
              <a:t>et/ou</a:t>
            </a:r>
          </a:p>
          <a:p>
            <a:pPr algn="ctr"/>
            <a:endParaRPr lang="fr-FR" sz="2400" b="1" dirty="0" smtClean="0"/>
          </a:p>
          <a:p>
            <a:pPr algn="ctr"/>
            <a:r>
              <a:rPr lang="fr-FR" sz="2400" b="1" dirty="0" smtClean="0"/>
              <a:t>Étape 3 </a:t>
            </a:r>
            <a:endParaRPr lang="fr-FR" sz="2400" b="1" dirty="0"/>
          </a:p>
        </p:txBody>
      </p:sp>
      <p:sp>
        <p:nvSpPr>
          <p:cNvPr id="15" name="Flèche vers le bas 14"/>
          <p:cNvSpPr/>
          <p:nvPr/>
        </p:nvSpPr>
        <p:spPr>
          <a:xfrm>
            <a:off x="2123728" y="3140968"/>
            <a:ext cx="360040" cy="12241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Flèche vers le bas 15"/>
          <p:cNvSpPr/>
          <p:nvPr/>
        </p:nvSpPr>
        <p:spPr>
          <a:xfrm>
            <a:off x="6084168" y="3140968"/>
            <a:ext cx="360040" cy="1224136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>
            <a:stCxn id="2" idx="2"/>
            <a:endCxn id="6" idx="0"/>
          </p:cNvCxnSpPr>
          <p:nvPr/>
        </p:nvCxnSpPr>
        <p:spPr>
          <a:xfrm flipH="1">
            <a:off x="2296344" y="1416050"/>
            <a:ext cx="1932756" cy="10768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2" idx="2"/>
            <a:endCxn id="7" idx="0"/>
          </p:cNvCxnSpPr>
          <p:nvPr/>
        </p:nvCxnSpPr>
        <p:spPr>
          <a:xfrm>
            <a:off x="4229100" y="1416050"/>
            <a:ext cx="1953444" cy="10768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3" name="Ellipse 22"/>
          <p:cNvSpPr/>
          <p:nvPr/>
        </p:nvSpPr>
        <p:spPr>
          <a:xfrm>
            <a:off x="7308304" y="548680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1.</a:t>
            </a:r>
            <a:endParaRPr lang="fr-FR" sz="2400" b="1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suis reconnu prioritaire, et maintenant?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r"/>
            <a:r>
              <a:rPr lang="fr-FR" dirty="0" smtClean="0"/>
              <a:t>Je dois être relogé par le préfet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69776" y="2637304"/>
            <a:ext cx="3657600" cy="113880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FR" dirty="0" smtClean="0"/>
              <a:t>Dans un délai </a:t>
            </a:r>
          </a:p>
          <a:p>
            <a:pPr algn="ctr">
              <a:buNone/>
            </a:pPr>
            <a:r>
              <a:rPr lang="fr-FR" dirty="0" smtClean="0"/>
              <a:t>de 6 mois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4716016" y="2637304"/>
            <a:ext cx="3657600" cy="1138808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fr-FR" dirty="0" smtClean="0"/>
              <a:t>Dans un délai</a:t>
            </a:r>
          </a:p>
          <a:p>
            <a:pPr algn="ctr">
              <a:buNone/>
            </a:pPr>
            <a:r>
              <a:rPr lang="fr-FR" dirty="0" smtClean="0"/>
              <a:t> de 6 semaines à 3 mois*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"/>
          </p:nvPr>
        </p:nvSpPr>
        <p:spPr>
          <a:xfrm>
            <a:off x="469776" y="1844824"/>
            <a:ext cx="3657600" cy="658368"/>
          </a:xfrm>
        </p:spPr>
        <p:txBody>
          <a:bodyPr/>
          <a:lstStyle/>
          <a:p>
            <a:pPr algn="ctr"/>
            <a:r>
              <a:rPr lang="fr-FR" dirty="0" smtClean="0"/>
              <a:t>DALO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3"/>
          </p:nvPr>
        </p:nvSpPr>
        <p:spPr>
          <a:xfrm>
            <a:off x="4355976" y="1844824"/>
            <a:ext cx="3657600" cy="658368"/>
          </a:xfrm>
        </p:spPr>
        <p:txBody>
          <a:bodyPr/>
          <a:lstStyle/>
          <a:p>
            <a:pPr algn="ctr"/>
            <a:r>
              <a:rPr lang="fr-FR" dirty="0" smtClean="0"/>
              <a:t>DAHO</a:t>
            </a:r>
            <a:endParaRPr lang="fr-FR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467544" y="515719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Le </a:t>
            </a:r>
            <a:r>
              <a:rPr lang="fr-FR" sz="2400" b="1" dirty="0" smtClean="0"/>
              <a:t>préfet</a:t>
            </a:r>
            <a:r>
              <a:rPr lang="fr-FR" sz="2400" dirty="0" smtClean="0"/>
              <a:t> me fait </a:t>
            </a:r>
          </a:p>
          <a:p>
            <a:pPr algn="ctr"/>
            <a:r>
              <a:rPr lang="fr-FR" sz="2400" dirty="0" smtClean="0"/>
              <a:t>UNE SEULE PROPOSITION</a:t>
            </a:r>
          </a:p>
        </p:txBody>
      </p:sp>
      <p:pic>
        <p:nvPicPr>
          <p:cNvPr id="11" name="Image 10" descr="atten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4005064"/>
            <a:ext cx="2011680" cy="2011680"/>
          </a:xfrm>
          <a:prstGeom prst="rect">
            <a:avLst/>
          </a:prstGeom>
        </p:spPr>
      </p:pic>
      <p:sp>
        <p:nvSpPr>
          <p:cNvPr id="12" name="ZoneTexte 11"/>
          <p:cNvSpPr txBox="1"/>
          <p:nvPr/>
        </p:nvSpPr>
        <p:spPr>
          <a:xfrm>
            <a:off x="5032512" y="5757883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fr-FR" dirty="0" smtClean="0"/>
              <a:t>Je refuse que pour des motifs sérieux</a:t>
            </a:r>
            <a:endParaRPr lang="fr-FR" sz="2400" dirty="0" smtClean="0"/>
          </a:p>
        </p:txBody>
      </p:sp>
      <p:sp>
        <p:nvSpPr>
          <p:cNvPr id="13" name="Flèche droite 12"/>
          <p:cNvSpPr/>
          <p:nvPr/>
        </p:nvSpPr>
        <p:spPr>
          <a:xfrm>
            <a:off x="3851920" y="5661248"/>
            <a:ext cx="936104" cy="2880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4" name="Image 13" descr="temp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2705676"/>
            <a:ext cx="521343" cy="592643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 rot="19893337">
            <a:off x="15041" y="483329"/>
            <a:ext cx="2097346" cy="576064"/>
          </a:xfrm>
          <a:prstGeom prst="rect">
            <a:avLst/>
          </a:prstGeom>
          <a:solidFill>
            <a:schemeClr val="bg1"/>
          </a:solidFill>
          <a:ln cmpd="thickThin">
            <a:solidFill>
              <a:srgbClr val="FF0000"/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FF0000"/>
                </a:solidFill>
              </a:rPr>
              <a:t>PRIORITAIRE 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098" name="Picture 2" descr="U:\Base de données images\j'ai un appartement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3645024"/>
            <a:ext cx="1438275" cy="1806575"/>
          </a:xfrm>
          <a:prstGeom prst="rect">
            <a:avLst/>
          </a:prstGeom>
          <a:noFill/>
        </p:spPr>
      </p:pic>
      <p:sp>
        <p:nvSpPr>
          <p:cNvPr id="17" name="ZoneTexte 16"/>
          <p:cNvSpPr txBox="1"/>
          <p:nvPr/>
        </p:nvSpPr>
        <p:spPr>
          <a:xfrm>
            <a:off x="2060864" y="6597352"/>
            <a:ext cx="66876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*6 semaines : structures d’hébergement. 3 mois : logement-foyer, logement de transition, RHVS</a:t>
            </a:r>
            <a:endParaRPr lang="fr-FR" sz="1200" dirty="0"/>
          </a:p>
        </p:txBody>
      </p:sp>
      <p:pic>
        <p:nvPicPr>
          <p:cNvPr id="18" name="Image 17" descr="logo DAL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19913155">
            <a:off x="432704" y="1975008"/>
            <a:ext cx="1283743" cy="479178"/>
          </a:xfrm>
          <a:prstGeom prst="rect">
            <a:avLst/>
          </a:prstGeom>
        </p:spPr>
      </p:pic>
      <p:grpSp>
        <p:nvGrpSpPr>
          <p:cNvPr id="20" name="Groupe 19"/>
          <p:cNvGrpSpPr/>
          <p:nvPr/>
        </p:nvGrpSpPr>
        <p:grpSpPr>
          <a:xfrm rot="2167512">
            <a:off x="7020700" y="1885840"/>
            <a:ext cx="792088" cy="504056"/>
            <a:chOff x="3923928" y="1412776"/>
            <a:chExt cx="1512168" cy="936104"/>
          </a:xfrm>
        </p:grpSpPr>
        <p:pic>
          <p:nvPicPr>
            <p:cNvPr id="21" name="Image 20" descr="temps.WM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459056">
              <a:off x="3923928" y="1646828"/>
              <a:ext cx="521343" cy="592643"/>
            </a:xfrm>
            <a:prstGeom prst="rect">
              <a:avLst/>
            </a:prstGeom>
          </p:spPr>
        </p:pic>
        <p:pic>
          <p:nvPicPr>
            <p:cNvPr id="22" name="Image 21" descr="lit picto pour hébergement.WMF"/>
            <p:cNvPicPr>
              <a:picLocks noChangeAspect="1"/>
            </p:cNvPicPr>
            <p:nvPr/>
          </p:nvPicPr>
          <p:blipFill>
            <a:blip r:embed="rId7" cstate="print">
              <a:grayscl/>
            </a:blip>
            <a:stretch>
              <a:fillRect/>
            </a:stretch>
          </p:blipFill>
          <p:spPr>
            <a:xfrm>
              <a:off x="4395224" y="1412776"/>
              <a:ext cx="1040872" cy="936104"/>
            </a:xfrm>
            <a:prstGeom prst="rect">
              <a:avLst/>
            </a:prstGeom>
          </p:spPr>
        </p:pic>
      </p:grpSp>
      <p:sp>
        <p:nvSpPr>
          <p:cNvPr id="23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750496" cy="2053590"/>
          </a:xfrm>
        </p:spPr>
        <p:txBody>
          <a:bodyPr/>
          <a:lstStyle/>
          <a:p>
            <a:r>
              <a:rPr lang="fr-FR" dirty="0" smtClean="0"/>
              <a:t>Je ne suis </a:t>
            </a:r>
            <a:r>
              <a:rPr lang="fr-FR" u="sng" dirty="0" smtClean="0"/>
              <a:t>pas reconnu prioritaire </a:t>
            </a:r>
            <a:r>
              <a:rPr lang="fr-FR" dirty="0" smtClean="0"/>
              <a:t>OU je n’ai </a:t>
            </a:r>
            <a:r>
              <a:rPr lang="fr-FR" u="sng" dirty="0" smtClean="0"/>
              <a:t>pas de réponse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01439">
            <a:off x="5004048" y="3645024"/>
            <a:ext cx="3077158" cy="3007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2ème étape :</a:t>
            </a:r>
            <a:br>
              <a:rPr lang="fr-FR" dirty="0" smtClean="0"/>
            </a:br>
            <a:r>
              <a:rPr lang="fr-FR" dirty="0" smtClean="0"/>
              <a:t>le recours gracieux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7467600" cy="14401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fr-FR" dirty="0" smtClean="0"/>
              <a:t>Recours gracieux = </a:t>
            </a:r>
            <a:r>
              <a:rPr lang="fr-FR" b="1" dirty="0" smtClean="0"/>
              <a:t>demander</a:t>
            </a:r>
            <a:r>
              <a:rPr lang="fr-FR" dirty="0" smtClean="0"/>
              <a:t> :</a:t>
            </a:r>
          </a:p>
          <a:p>
            <a:pPr lvl="2">
              <a:buFont typeface="Wingdings" pitchFamily="2" charset="2"/>
              <a:buChar char="Ø"/>
            </a:pPr>
            <a:r>
              <a:rPr lang="fr-FR" dirty="0" smtClean="0"/>
              <a:t>Que la commission change d’avis</a:t>
            </a:r>
          </a:p>
          <a:p>
            <a:pPr lvl="2">
              <a:buFont typeface="Wingdings" pitchFamily="2" charset="2"/>
              <a:buChar char="Ø"/>
            </a:pPr>
            <a:r>
              <a:rPr lang="fr-FR" dirty="0" smtClean="0"/>
              <a:t>Que la commission examine le dossier parce qu’elle ne l’a pas fait dans les délais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827585" y="443711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J’envoie un courrier avec l’aide d’un intervenant social</a:t>
            </a:r>
            <a:endParaRPr lang="fr-FR" sz="2400" b="1" dirty="0"/>
          </a:p>
        </p:txBody>
      </p:sp>
      <p:sp>
        <p:nvSpPr>
          <p:cNvPr id="8" name="Ellipse 7"/>
          <p:cNvSpPr/>
          <p:nvPr/>
        </p:nvSpPr>
        <p:spPr>
          <a:xfrm>
            <a:off x="7308304" y="548680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2.</a:t>
            </a:r>
            <a:endParaRPr lang="fr-FR" sz="2400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tribunal a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012160" y="2060848"/>
            <a:ext cx="2371725" cy="2085975"/>
          </a:xfrm>
          <a:prstGeom prst="rect">
            <a:avLst/>
          </a:prstGeom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 l="9018" b="17361"/>
          <a:stretch>
            <a:fillRect/>
          </a:stretch>
        </p:blipFill>
        <p:spPr bwMode="auto">
          <a:xfrm>
            <a:off x="6156176" y="3789040"/>
            <a:ext cx="217951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3</a:t>
            </a:r>
            <a:r>
              <a:rPr lang="fr-FR" baseline="30000" dirty="0" smtClean="0"/>
              <a:t>ème</a:t>
            </a:r>
            <a:r>
              <a:rPr lang="fr-FR" dirty="0" smtClean="0"/>
              <a:t> étape : </a:t>
            </a:r>
            <a:br>
              <a:rPr lang="fr-FR" dirty="0" smtClean="0"/>
            </a:br>
            <a:r>
              <a:rPr lang="fr-FR" dirty="0" smtClean="0"/>
              <a:t>le recours contentieux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3528" y="2348880"/>
            <a:ext cx="5122912" cy="197281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fr-FR" dirty="0" smtClean="0"/>
              <a:t>Recours contentieux </a:t>
            </a:r>
          </a:p>
          <a:p>
            <a:pPr algn="ctr">
              <a:buNone/>
            </a:pPr>
            <a:r>
              <a:rPr lang="fr-FR" dirty="0" smtClean="0"/>
              <a:t>= </a:t>
            </a:r>
          </a:p>
          <a:p>
            <a:pPr algn="ctr">
              <a:buNone/>
            </a:pPr>
            <a:r>
              <a:rPr lang="fr-FR" dirty="0" smtClean="0"/>
              <a:t>demander l’annulation de la décision</a:t>
            </a:r>
          </a:p>
          <a:p>
            <a:endParaRPr lang="fr-FR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 rot="20870706">
            <a:off x="899592" y="4941168"/>
            <a:ext cx="41044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De préférence avec l’aide d’un avocat</a:t>
            </a:r>
            <a:endParaRPr lang="fr-FR" sz="2400" b="1" dirty="0"/>
          </a:p>
        </p:txBody>
      </p:sp>
      <p:sp>
        <p:nvSpPr>
          <p:cNvPr id="10" name="Ellipse 9"/>
          <p:cNvSpPr/>
          <p:nvPr/>
        </p:nvSpPr>
        <p:spPr>
          <a:xfrm>
            <a:off x="7308304" y="548680"/>
            <a:ext cx="1008112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2.</a:t>
            </a:r>
            <a:endParaRPr lang="fr-FR" sz="2400" b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2267744" y="3573016"/>
            <a:ext cx="6172200" cy="829454"/>
          </a:xfrm>
        </p:spPr>
        <p:txBody>
          <a:bodyPr/>
          <a:lstStyle/>
          <a:p>
            <a:r>
              <a:rPr lang="fr-FR" dirty="0" smtClean="0"/>
              <a:t>Qui m’aide dans mes démarches?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Points-abordés : </a:t>
            </a:r>
          </a:p>
          <a:p>
            <a:pPr lvl="1"/>
            <a:r>
              <a:rPr lang="fr-FR" dirty="0" smtClean="0"/>
              <a:t>Puis-je fais une demande DALO ou DAHO?</a:t>
            </a:r>
          </a:p>
          <a:p>
            <a:pPr lvl="1"/>
            <a:r>
              <a:rPr lang="fr-FR" dirty="0" smtClean="0"/>
              <a:t>Quelle est la procédure?</a:t>
            </a:r>
          </a:p>
          <a:p>
            <a:pPr lvl="1"/>
            <a:r>
              <a:rPr lang="fr-FR" dirty="0" smtClean="0"/>
              <a:t>Être reconnu prioritaire, à quoi ça sert?</a:t>
            </a:r>
          </a:p>
          <a:p>
            <a:pPr lvl="1"/>
            <a:r>
              <a:rPr lang="fr-FR" dirty="0" smtClean="0"/>
              <a:t>Où trouver de l’aide pour mes démarches?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grpSp>
        <p:nvGrpSpPr>
          <p:cNvPr id="5" name="Groupe 4"/>
          <p:cNvGrpSpPr/>
          <p:nvPr/>
        </p:nvGrpSpPr>
        <p:grpSpPr>
          <a:xfrm>
            <a:off x="4427984" y="5517232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 17"/>
          <p:cNvGrpSpPr/>
          <p:nvPr/>
        </p:nvGrpSpPr>
        <p:grpSpPr>
          <a:xfrm>
            <a:off x="6300192" y="476672"/>
            <a:ext cx="2513257" cy="1440160"/>
            <a:chOff x="4795047" y="3103895"/>
            <a:chExt cx="4202831" cy="2156366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2500140">
              <a:off x="5797545" y="3103895"/>
              <a:ext cx="3200333" cy="187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660146">
              <a:off x="4795047" y="3378301"/>
              <a:ext cx="3741167" cy="18819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Aide administrative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-1188640" y="1700808"/>
            <a:ext cx="7467600" cy="4873752"/>
          </a:xfrm>
        </p:spPr>
        <p:txBody>
          <a:bodyPr/>
          <a:lstStyle/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b="1" u="sng" dirty="0" smtClean="0"/>
              <a:t>Je peux demander de l’aide :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  <a:p>
            <a:pPr lvl="1" algn="ctr">
              <a:buFont typeface="Wingdings" pitchFamily="2" charset="2"/>
              <a:buChar char="Ø"/>
            </a:pPr>
            <a:r>
              <a:rPr lang="fr-FR" sz="2400" dirty="0" smtClean="0"/>
              <a:t>À des </a:t>
            </a:r>
            <a:r>
              <a:rPr lang="fr-FR" sz="2400" b="1" dirty="0" smtClean="0"/>
              <a:t>associations</a:t>
            </a:r>
            <a:r>
              <a:rPr lang="fr-FR" sz="2400" dirty="0" smtClean="0"/>
              <a:t> agréées* </a:t>
            </a:r>
          </a:p>
          <a:p>
            <a:pPr lvl="1" algn="ctr">
              <a:buFont typeface="Wingdings" pitchFamily="2" charset="2"/>
              <a:buChar char="Ø"/>
            </a:pPr>
            <a:endParaRPr lang="fr-FR" sz="2400" dirty="0" smtClean="0"/>
          </a:p>
          <a:p>
            <a:pPr lvl="1" algn="ctr">
              <a:buFont typeface="Wingdings" pitchFamily="2" charset="2"/>
              <a:buChar char="Ø"/>
            </a:pPr>
            <a:r>
              <a:rPr lang="fr-FR" sz="2400" dirty="0" smtClean="0"/>
              <a:t> Aux </a:t>
            </a:r>
            <a:r>
              <a:rPr lang="fr-FR" sz="2400" b="1" dirty="0" smtClean="0"/>
              <a:t>services sociaux	</a:t>
            </a:r>
            <a:endParaRPr lang="fr-FR" sz="2400" b="1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kaba et IS à FTDA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4149080"/>
            <a:ext cx="2426008" cy="2547918"/>
          </a:xfrm>
          <a:prstGeom prst="rect">
            <a:avLst/>
          </a:prstGeom>
        </p:spPr>
      </p:pic>
      <p:grpSp>
        <p:nvGrpSpPr>
          <p:cNvPr id="14" name="Groupe 13"/>
          <p:cNvGrpSpPr/>
          <p:nvPr/>
        </p:nvGrpSpPr>
        <p:grpSpPr>
          <a:xfrm>
            <a:off x="5148064" y="1412776"/>
            <a:ext cx="2520680" cy="2557748"/>
            <a:chOff x="5868144" y="836712"/>
            <a:chExt cx="2520680" cy="2557748"/>
          </a:xfrm>
        </p:grpSpPr>
        <p:pic>
          <p:nvPicPr>
            <p:cNvPr id="8" name="Image 7" descr="direction pôle emploi et référence social K et S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868144" y="836712"/>
              <a:ext cx="2520680" cy="2557748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6444208" y="1373426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?</a:t>
              </a:r>
              <a:endParaRPr lang="fr-FR" b="1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7020272" y="1628800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?</a:t>
              </a:r>
              <a:endParaRPr lang="fr-FR" b="1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236296" y="1196752"/>
              <a:ext cx="3257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/>
                <a:t>?</a:t>
              </a:r>
              <a:endParaRPr lang="fr-FR" b="1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7042044" y="941378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?</a:t>
              </a:r>
              <a:endParaRPr lang="fr-FR" sz="1600" b="1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6614190" y="1121352"/>
              <a:ext cx="32573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/>
                <a:t>?</a:t>
              </a:r>
              <a:endParaRPr lang="fr-FR" sz="1200" b="1" dirty="0"/>
            </a:p>
          </p:txBody>
        </p:sp>
      </p:grpSp>
      <p:sp>
        <p:nvSpPr>
          <p:cNvPr id="15" name="ZoneTexte 14"/>
          <p:cNvSpPr txBox="1"/>
          <p:nvPr/>
        </p:nvSpPr>
        <p:spPr>
          <a:xfrm>
            <a:off x="35496" y="6577607"/>
            <a:ext cx="51299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*La liste des associations agrées est disponible à la préfecture</a:t>
            </a:r>
            <a:endParaRPr lang="fr-FR" sz="1400" dirty="0"/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Au tribunal administratif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266928" cy="4873752"/>
          </a:xfrm>
        </p:spPr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L’aide d’un </a:t>
            </a:r>
            <a:r>
              <a:rPr lang="fr-FR" b="1" dirty="0" smtClean="0"/>
              <a:t>avocat</a:t>
            </a:r>
            <a:r>
              <a:rPr lang="fr-FR" dirty="0" smtClean="0"/>
              <a:t> n’est pas obligatoire mais fortement </a:t>
            </a:r>
            <a:r>
              <a:rPr lang="fr-FR" b="1" dirty="0" smtClean="0"/>
              <a:t>conseillée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Faire une « </a:t>
            </a:r>
            <a:r>
              <a:rPr lang="fr-FR" b="1" dirty="0" smtClean="0"/>
              <a:t>demande d’aide juridictionnelle</a:t>
            </a:r>
            <a:r>
              <a:rPr lang="fr-FR" dirty="0" smtClean="0"/>
              <a:t> » me permet d’obtenir un avocat </a:t>
            </a:r>
            <a:r>
              <a:rPr lang="fr-FR" b="1" dirty="0" smtClean="0"/>
              <a:t>gratuitement</a:t>
            </a:r>
            <a:endParaRPr lang="fr-FR" b="1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 cstate="print"/>
          <a:srcRect l="9018" b="17361"/>
          <a:stretch>
            <a:fillRect/>
          </a:stretch>
        </p:blipFill>
        <p:spPr bwMode="auto">
          <a:xfrm>
            <a:off x="6012160" y="1412776"/>
            <a:ext cx="2179513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35922">
            <a:off x="5101974" y="4095340"/>
            <a:ext cx="3762361" cy="171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e 6"/>
          <p:cNvGrpSpPr/>
          <p:nvPr/>
        </p:nvGrpSpPr>
        <p:grpSpPr>
          <a:xfrm rot="362438">
            <a:off x="6028986" y="5746338"/>
            <a:ext cx="1584176" cy="936104"/>
            <a:chOff x="179512" y="3284984"/>
            <a:chExt cx="2664296" cy="2376264"/>
          </a:xfrm>
        </p:grpSpPr>
        <p:pic>
          <p:nvPicPr>
            <p:cNvPr id="8" name="Image 7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3568" y="3717032"/>
              <a:ext cx="1872208" cy="1513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Multiplier 8"/>
            <p:cNvSpPr/>
            <p:nvPr/>
          </p:nvSpPr>
          <p:spPr>
            <a:xfrm>
              <a:off x="179512" y="3284984"/>
              <a:ext cx="2664296" cy="2376264"/>
            </a:xfrm>
            <a:prstGeom prst="mathMultiply">
              <a:avLst>
                <a:gd name="adj1" fmla="val 10693"/>
              </a:avLst>
            </a:prstGeom>
            <a:solidFill>
              <a:srgbClr val="FF0000">
                <a:alpha val="41000"/>
              </a:srgbClr>
            </a:solidFill>
            <a:ln>
              <a:solidFill>
                <a:srgbClr val="FF0000">
                  <a:alpha val="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" name="Image 9" descr="tribunal 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flipH="1">
            <a:off x="7092280" y="260648"/>
            <a:ext cx="1307388" cy="1149871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2" cstate="print"/>
          <a:srcRect l="9018" b="17361"/>
          <a:stretch>
            <a:fillRect/>
          </a:stretch>
        </p:blipFill>
        <p:spPr bwMode="auto">
          <a:xfrm rot="20711553">
            <a:off x="84151" y="1942444"/>
            <a:ext cx="864096" cy="77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14" descr="logo DAL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3717032"/>
            <a:ext cx="4320480" cy="161269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DALO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2420888"/>
            <a:ext cx="1954560" cy="604664"/>
          </a:xfrm>
        </p:spPr>
        <p:txBody>
          <a:bodyPr/>
          <a:lstStyle/>
          <a:p>
            <a:pPr algn="ctr">
              <a:buNone/>
            </a:pPr>
            <a:r>
              <a:rPr lang="fr-FR" b="1" dirty="0" smtClean="0">
                <a:solidFill>
                  <a:srgbClr val="FF0000"/>
                </a:solidFill>
              </a:rPr>
              <a:t>D</a:t>
            </a:r>
            <a:r>
              <a:rPr lang="fr-FR" b="1" dirty="0" smtClean="0"/>
              <a:t>roit </a:t>
            </a:r>
            <a:endParaRPr lang="fr-FR" b="1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626902" y="2420888"/>
            <a:ext cx="1954560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511219" y="2420888"/>
            <a:ext cx="1954560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742584" y="2420888"/>
            <a:ext cx="1954560" cy="601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pposable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1331640" y="1340768"/>
            <a:ext cx="2160240" cy="11521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endCxn id="5" idx="0"/>
          </p:cNvCxnSpPr>
          <p:nvPr/>
        </p:nvCxnSpPr>
        <p:spPr>
          <a:xfrm flipH="1">
            <a:off x="3488499" y="1412776"/>
            <a:ext cx="507437" cy="10081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>
            <a:off x="4355976" y="1412776"/>
            <a:ext cx="504056" cy="10081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4716016" y="1340768"/>
            <a:ext cx="2232248" cy="11521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u contenu 2"/>
          <p:cNvSpPr txBox="1">
            <a:spLocks/>
          </p:cNvSpPr>
          <p:nvPr/>
        </p:nvSpPr>
        <p:spPr>
          <a:xfrm>
            <a:off x="611560" y="3068960"/>
            <a:ext cx="7704856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Opposable = </a:t>
            </a:r>
            <a:r>
              <a:rPr lang="fr-FR" sz="2400" dirty="0" smtClean="0"/>
              <a:t>obligation de résultat de l’État</a:t>
            </a: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Espace réservé du contenu 2"/>
          <p:cNvSpPr txBox="1">
            <a:spLocks/>
          </p:cNvSpPr>
          <p:nvPr/>
        </p:nvSpPr>
        <p:spPr>
          <a:xfrm>
            <a:off x="179512" y="5733256"/>
            <a:ext cx="8028892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Être </a:t>
            </a:r>
            <a:r>
              <a:rPr lang="fr-FR" sz="2400" b="1" dirty="0" smtClean="0">
                <a:solidFill>
                  <a:srgbClr val="0070C0"/>
                </a:solidFill>
              </a:rPr>
              <a:t>reconnu prioritaire </a:t>
            </a:r>
            <a:r>
              <a:rPr lang="fr-FR" sz="2400" dirty="0" smtClean="0">
                <a:solidFill>
                  <a:srgbClr val="0070C0"/>
                </a:solidFill>
              </a:rPr>
              <a:t>pour obtenir un </a:t>
            </a:r>
            <a:r>
              <a:rPr lang="fr-FR" sz="2400" b="1" dirty="0" smtClean="0">
                <a:solidFill>
                  <a:srgbClr val="0070C0"/>
                </a:solidFill>
              </a:rPr>
              <a:t>logement</a:t>
            </a:r>
            <a:r>
              <a:rPr lang="fr-FR" sz="2400" dirty="0" smtClean="0">
                <a:solidFill>
                  <a:srgbClr val="0070C0"/>
                </a:solidFill>
              </a:rPr>
              <a:t> social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6" name="Image 15" descr="maison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164288" y="260648"/>
            <a:ext cx="1208333" cy="107996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ce réservé du numéro de diapositive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 txBox="1">
            <a:spLocks/>
          </p:cNvSpPr>
          <p:nvPr/>
        </p:nvSpPr>
        <p:spPr>
          <a:xfrm>
            <a:off x="395536" y="1916832"/>
            <a:ext cx="7467600" cy="1143000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DAHO</a:t>
            </a: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23528" y="4077072"/>
            <a:ext cx="1954560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roit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4283968" y="4077072"/>
            <a:ext cx="2249354" cy="604664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L’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ébergement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2439211" y="4077072"/>
            <a:ext cx="1954560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2400" b="1" noProof="0" dirty="0" smtClean="0">
                <a:solidFill>
                  <a:srgbClr val="FF0000"/>
                </a:solidFill>
              </a:rPr>
              <a:t>À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6670576" y="4077072"/>
            <a:ext cx="1954560" cy="6012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pposable 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1259632" y="2996952"/>
            <a:ext cx="2160240" cy="11521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endCxn id="7" idx="0"/>
          </p:cNvCxnSpPr>
          <p:nvPr/>
        </p:nvCxnSpPr>
        <p:spPr>
          <a:xfrm flipH="1">
            <a:off x="3416491" y="3068960"/>
            <a:ext cx="507438" cy="10081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4283968" y="3068960"/>
            <a:ext cx="432048" cy="1008112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644008" y="2996952"/>
            <a:ext cx="2232248" cy="115212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contenu 2"/>
          <p:cNvSpPr txBox="1">
            <a:spLocks/>
          </p:cNvSpPr>
          <p:nvPr/>
        </p:nvSpPr>
        <p:spPr>
          <a:xfrm>
            <a:off x="683568" y="5301208"/>
            <a:ext cx="7704856" cy="1224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2400" dirty="0" smtClean="0">
                <a:solidFill>
                  <a:srgbClr val="0070C0"/>
                </a:solidFill>
              </a:rPr>
              <a:t>Être reconnu </a:t>
            </a:r>
            <a:r>
              <a:rPr lang="fr-FR" sz="2400" b="1" dirty="0" smtClean="0">
                <a:solidFill>
                  <a:srgbClr val="0070C0"/>
                </a:solidFill>
              </a:rPr>
              <a:t>prioritaire</a:t>
            </a:r>
            <a:r>
              <a:rPr lang="fr-FR" sz="2400" dirty="0" smtClean="0">
                <a:solidFill>
                  <a:srgbClr val="0070C0"/>
                </a:solidFill>
              </a:rPr>
              <a:t> pour obtenir une solution </a:t>
            </a:r>
            <a:r>
              <a:rPr lang="fr-FR" sz="2400" b="1" dirty="0" smtClean="0">
                <a:solidFill>
                  <a:srgbClr val="0070C0"/>
                </a:solidFill>
              </a:rPr>
              <a:t>d’hébergement</a:t>
            </a:r>
          </a:p>
          <a:p>
            <a:pPr marL="274320" lvl="0" indent="-274320" algn="ctr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kumimoji="0" lang="fr-FR" sz="1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Structure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d’hébergement, </a:t>
            </a:r>
            <a:r>
              <a:rPr lang="fr-FR" sz="1400" b="1" dirty="0" smtClean="0"/>
              <a:t>logement de transition, </a:t>
            </a:r>
            <a:r>
              <a:rPr kumimoji="0" lang="fr-FR" sz="14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logement-foyer, RHVS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8" name="Groupe 17"/>
          <p:cNvGrpSpPr/>
          <p:nvPr/>
        </p:nvGrpSpPr>
        <p:grpSpPr>
          <a:xfrm>
            <a:off x="5292080" y="404664"/>
            <a:ext cx="3168352" cy="2160240"/>
            <a:chOff x="4067944" y="2996952"/>
            <a:chExt cx="2079358" cy="1440000"/>
          </a:xfrm>
        </p:grpSpPr>
        <p:pic>
          <p:nvPicPr>
            <p:cNvPr id="17" name="Image 1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 rot="20459056">
              <a:off x="4067944" y="3356992"/>
              <a:ext cx="716890" cy="911657"/>
            </a:xfrm>
            <a:prstGeom prst="rect">
              <a:avLst/>
            </a:prstGeom>
          </p:spPr>
        </p:pic>
        <p:pic>
          <p:nvPicPr>
            <p:cNvPr id="16" name="Image 15" descr="lit picto pour hébergement.WMF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16016" y="2996952"/>
              <a:ext cx="1431286" cy="1440000"/>
            </a:xfrm>
            <a:prstGeom prst="rect">
              <a:avLst/>
            </a:prstGeom>
          </p:spPr>
        </p:pic>
      </p:grp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5" cstate="print"/>
          <a:srcRect l="9018" b="17361"/>
          <a:stretch>
            <a:fillRect/>
          </a:stretch>
        </p:blipFill>
        <p:spPr bwMode="auto">
          <a:xfrm rot="20711553">
            <a:off x="407678" y="3238588"/>
            <a:ext cx="864096" cy="770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Espace réservé du numéro de diapositive 2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Puis-je faire une demande DALO ou DAHO?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Image 17" descr="maison rouge bonhomme blanc barré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980728"/>
            <a:ext cx="1743312" cy="196275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Pour quelles situations?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627784" y="2708920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 smtClean="0"/>
              <a:t>Dont</a:t>
            </a:r>
            <a:r>
              <a:rPr lang="fr-FR" dirty="0" smtClean="0"/>
              <a:t> : je suis hébergé (en CADA) depuis + de 6 mois;</a:t>
            </a:r>
          </a:p>
          <a:p>
            <a:r>
              <a:rPr lang="fr-FR" dirty="0" smtClean="0"/>
              <a:t>           je suis en logement de transition (+ de 18 mois);</a:t>
            </a:r>
          </a:p>
          <a:p>
            <a:r>
              <a:rPr lang="fr-FR" dirty="0" smtClean="0"/>
              <a:t>           je n’ai pas de logement;</a:t>
            </a:r>
          </a:p>
          <a:p>
            <a:r>
              <a:rPr lang="fr-FR" dirty="0" smtClean="0"/>
              <a:t>           logement insalubre, sur-occupé…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5148064" y="4581128"/>
            <a:ext cx="3047780" cy="1845397"/>
            <a:chOff x="3205859" y="4720882"/>
            <a:chExt cx="3623844" cy="2133429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085583">
              <a:off x="3205859" y="4720882"/>
              <a:ext cx="3455988" cy="149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1857110">
              <a:off x="3341119" y="5003691"/>
              <a:ext cx="3455988" cy="149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2675338">
              <a:off x="3373715" y="5363648"/>
              <a:ext cx="3455988" cy="1490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Ellipse 10"/>
          <p:cNvSpPr/>
          <p:nvPr/>
        </p:nvSpPr>
        <p:spPr>
          <a:xfrm>
            <a:off x="611560" y="1916832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1.</a:t>
            </a:r>
            <a:endParaRPr lang="fr-FR" sz="24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1331640" y="1916832"/>
            <a:ext cx="30540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Situation d’urgence</a:t>
            </a:r>
            <a:endParaRPr lang="fr-FR" sz="24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403648" y="4509120"/>
            <a:ext cx="38164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J’ai fait plusieurs demandes de logement social</a:t>
            </a:r>
          </a:p>
          <a:p>
            <a:pPr>
              <a:buNone/>
            </a:pPr>
            <a:r>
              <a:rPr lang="fr-FR" sz="2400" b="1" dirty="0" smtClean="0"/>
              <a:t>+ « délai anormalement long » dépassé</a:t>
            </a:r>
          </a:p>
        </p:txBody>
      </p:sp>
      <p:sp>
        <p:nvSpPr>
          <p:cNvPr id="15" name="Ellipse 14"/>
          <p:cNvSpPr/>
          <p:nvPr/>
        </p:nvSpPr>
        <p:spPr>
          <a:xfrm>
            <a:off x="611559" y="4509120"/>
            <a:ext cx="64807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2.</a:t>
            </a:r>
            <a:endParaRPr lang="fr-FR" sz="2400" b="1" dirty="0"/>
          </a:p>
        </p:txBody>
      </p:sp>
      <p:sp>
        <p:nvSpPr>
          <p:cNvPr id="16" name="Flèche à angle droit 15"/>
          <p:cNvSpPr/>
          <p:nvPr/>
        </p:nvSpPr>
        <p:spPr>
          <a:xfrm rot="5400000">
            <a:off x="1763688" y="2492896"/>
            <a:ext cx="720080" cy="64807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ce réservé du numéro de diapositive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Situation administrative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984248"/>
            <a:ext cx="7467600" cy="4873752"/>
          </a:xfrm>
        </p:spPr>
        <p:txBody>
          <a:bodyPr/>
          <a:lstStyle/>
          <a:p>
            <a:r>
              <a:rPr lang="fr-FR" b="1" dirty="0" smtClean="0"/>
              <a:t>DALO</a:t>
            </a:r>
            <a:r>
              <a:rPr lang="fr-FR" dirty="0" smtClean="0"/>
              <a:t> :</a:t>
            </a:r>
          </a:p>
          <a:p>
            <a:pPr lvl="2">
              <a:buFont typeface="Wingdings" pitchFamily="2" charset="2"/>
              <a:buChar char="Ø"/>
            </a:pPr>
            <a:r>
              <a:rPr lang="fr-FR" sz="2400" dirty="0" smtClean="0"/>
              <a:t>Je suis en </a:t>
            </a:r>
            <a:r>
              <a:rPr lang="fr-FR" sz="2400" u="sng" dirty="0" smtClean="0"/>
              <a:t>situation régulière </a:t>
            </a:r>
            <a:r>
              <a:rPr lang="fr-FR" sz="2400" dirty="0" smtClean="0"/>
              <a:t>:</a:t>
            </a:r>
          </a:p>
          <a:p>
            <a:pPr lvl="4"/>
            <a:r>
              <a:rPr lang="fr-FR" dirty="0" smtClean="0"/>
              <a:t>Carte de résident</a:t>
            </a:r>
          </a:p>
          <a:p>
            <a:pPr lvl="4"/>
            <a:r>
              <a:rPr lang="fr-FR" dirty="0" smtClean="0"/>
              <a:t>Récépissé portant la mention « reconnu réfugié »</a:t>
            </a:r>
          </a:p>
          <a:p>
            <a:pPr lvl="4"/>
            <a:r>
              <a:rPr lang="fr-FR" dirty="0" smtClean="0"/>
              <a:t>Carte de séjour</a:t>
            </a:r>
          </a:p>
          <a:p>
            <a:pPr lvl="4"/>
            <a:endParaRPr lang="fr-FR" dirty="0" smtClean="0"/>
          </a:p>
          <a:p>
            <a:pPr lvl="4"/>
            <a:endParaRPr lang="fr-FR" dirty="0" smtClean="0"/>
          </a:p>
          <a:p>
            <a:pPr lvl="4"/>
            <a:endParaRPr lang="fr-FR" dirty="0" smtClean="0"/>
          </a:p>
          <a:p>
            <a:pPr lvl="4"/>
            <a:endParaRPr lang="fr-FR" dirty="0" smtClean="0"/>
          </a:p>
          <a:p>
            <a:r>
              <a:rPr lang="fr-FR" b="1" dirty="0" smtClean="0"/>
              <a:t>DAHO</a:t>
            </a:r>
            <a:r>
              <a:rPr lang="fr-FR" dirty="0" smtClean="0"/>
              <a:t>:</a:t>
            </a:r>
          </a:p>
          <a:p>
            <a:pPr lvl="2">
              <a:buFont typeface="Wingdings" pitchFamily="2" charset="2"/>
              <a:buChar char="Ø"/>
            </a:pPr>
            <a:r>
              <a:rPr lang="fr-FR" sz="2400" u="sng" dirty="0" smtClean="0"/>
              <a:t>Pas de conditions</a:t>
            </a:r>
            <a:r>
              <a:rPr lang="fr-FR" sz="2400" dirty="0" smtClean="0"/>
              <a:t> de séjour</a:t>
            </a:r>
          </a:p>
          <a:p>
            <a:pPr lvl="4"/>
            <a:endParaRPr lang="fr-FR" dirty="0"/>
          </a:p>
        </p:txBody>
      </p:sp>
      <p:pic>
        <p:nvPicPr>
          <p:cNvPr id="4" name="Image 3" descr="titre de séj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122664">
            <a:off x="6434443" y="1959570"/>
            <a:ext cx="1800000" cy="1133543"/>
          </a:xfrm>
          <a:prstGeom prst="rect">
            <a:avLst/>
          </a:prstGeom>
        </p:spPr>
      </p:pic>
      <p:pic>
        <p:nvPicPr>
          <p:cNvPr id="5" name="Image 4" descr="récépissé carte de séjou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99713">
            <a:off x="6802270" y="2898730"/>
            <a:ext cx="1800200" cy="1322440"/>
          </a:xfrm>
          <a:prstGeom prst="rect">
            <a:avLst/>
          </a:prstGeom>
        </p:spPr>
      </p:pic>
      <p:grpSp>
        <p:nvGrpSpPr>
          <p:cNvPr id="6" name="Groupe 5"/>
          <p:cNvGrpSpPr/>
          <p:nvPr/>
        </p:nvGrpSpPr>
        <p:grpSpPr>
          <a:xfrm>
            <a:off x="2123728" y="4293096"/>
            <a:ext cx="1512168" cy="936104"/>
            <a:chOff x="4067944" y="2996952"/>
            <a:chExt cx="2079358" cy="1440000"/>
          </a:xfrm>
        </p:grpSpPr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459056">
              <a:off x="4067944" y="3356992"/>
              <a:ext cx="716890" cy="911657"/>
            </a:xfrm>
            <a:prstGeom prst="rect">
              <a:avLst/>
            </a:prstGeom>
          </p:spPr>
        </p:pic>
        <p:pic>
          <p:nvPicPr>
            <p:cNvPr id="8" name="Image 7" descr="lit picto pour hébergement.WMF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716016" y="2996952"/>
              <a:ext cx="1431286" cy="1440000"/>
            </a:xfrm>
            <a:prstGeom prst="rect">
              <a:avLst/>
            </a:prstGeom>
          </p:spPr>
        </p:pic>
      </p:grpSp>
      <p:pic>
        <p:nvPicPr>
          <p:cNvPr id="9" name="Image 8" descr="logo DAL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9712" y="1844824"/>
            <a:ext cx="1476656" cy="551186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condition de résidence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364088" y="4725144"/>
            <a:ext cx="2181700" cy="2132856"/>
          </a:xfrm>
          <a:prstGeom prst="rect">
            <a:avLst/>
          </a:prstGeom>
        </p:spPr>
      </p:pic>
      <p:sp>
        <p:nvSpPr>
          <p:cNvPr id="12" name="Multiplier 11"/>
          <p:cNvSpPr/>
          <p:nvPr/>
        </p:nvSpPr>
        <p:spPr>
          <a:xfrm>
            <a:off x="4644008" y="4293096"/>
            <a:ext cx="3528392" cy="2880320"/>
          </a:xfrm>
          <a:prstGeom prst="mathMultiply">
            <a:avLst>
              <a:gd name="adj1" fmla="val 164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467600" cy="1143000"/>
          </a:xfrm>
        </p:spPr>
        <p:txBody>
          <a:bodyPr anchor="ctr" anchorCtr="0"/>
          <a:lstStyle/>
          <a:p>
            <a:pPr algn="r"/>
            <a:r>
              <a:rPr lang="fr-FR" dirty="0" smtClean="0"/>
              <a:t>Recours logement ou hébergement?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1560" y="3789040"/>
            <a:ext cx="3888432" cy="1008112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fr-FR" dirty="0" smtClean="0"/>
              <a:t>J’ai la possibilité de faire :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fr-FR" dirty="0" smtClean="0"/>
              <a:t>Un recours logement</a:t>
            </a:r>
          </a:p>
          <a:p>
            <a:pPr lvl="1" algn="just">
              <a:spcAft>
                <a:spcPts val="600"/>
              </a:spcAft>
              <a:buFont typeface="Wingdings" pitchFamily="2" charset="2"/>
              <a:buChar char="Ø"/>
            </a:pPr>
            <a:r>
              <a:rPr lang="fr-FR" dirty="0" smtClean="0"/>
              <a:t>ET/OU un recours hébergement.</a:t>
            </a:r>
          </a:p>
          <a:p>
            <a:pPr algn="just">
              <a:buClr>
                <a:srgbClr val="0000CC"/>
              </a:buClr>
              <a:buFont typeface="Wingdings" pitchFamily="2" charset="2"/>
              <a:buChar char="¢"/>
            </a:pPr>
            <a:endParaRPr lang="fr-FR" dirty="0" smtClean="0"/>
          </a:p>
          <a:p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5517232"/>
            <a:ext cx="78488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ebdings" pitchFamily="18" charset="2"/>
              </a:rPr>
              <a:t> </a:t>
            </a:r>
            <a:r>
              <a:rPr lang="fr-FR" dirty="0" smtClean="0"/>
              <a:t>Malgré le dépôt d’un recours logement, la commission peut réorienter ma demande vers de l’hébergement si ma situation le justifie.</a:t>
            </a:r>
          </a:p>
          <a:p>
            <a:endParaRPr lang="fr-FR" dirty="0"/>
          </a:p>
        </p:txBody>
      </p:sp>
      <p:pic>
        <p:nvPicPr>
          <p:cNvPr id="5" name="Image 4" descr="question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04048" y="2636912"/>
            <a:ext cx="3443564" cy="2458070"/>
          </a:xfrm>
          <a:prstGeom prst="rect">
            <a:avLst/>
          </a:prstGeom>
        </p:spPr>
      </p:pic>
      <p:sp>
        <p:nvSpPr>
          <p:cNvPr id="6" name="Pensées 5"/>
          <p:cNvSpPr/>
          <p:nvPr/>
        </p:nvSpPr>
        <p:spPr>
          <a:xfrm>
            <a:off x="683568" y="1412776"/>
            <a:ext cx="2664296" cy="1584176"/>
          </a:xfrm>
          <a:prstGeom prst="cloudCallout">
            <a:avLst>
              <a:gd name="adj1" fmla="val 113589"/>
              <a:gd name="adj2" fmla="val 1009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 DALO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916832"/>
            <a:ext cx="1476656" cy="551186"/>
          </a:xfrm>
          <a:prstGeom prst="rect">
            <a:avLst/>
          </a:prstGeom>
        </p:spPr>
      </p:pic>
      <p:sp>
        <p:nvSpPr>
          <p:cNvPr id="8" name="Pensées 7"/>
          <p:cNvSpPr/>
          <p:nvPr/>
        </p:nvSpPr>
        <p:spPr>
          <a:xfrm>
            <a:off x="3491880" y="1124744"/>
            <a:ext cx="2664296" cy="1584176"/>
          </a:xfrm>
          <a:prstGeom prst="cloudCallout">
            <a:avLst>
              <a:gd name="adj1" fmla="val 8993"/>
              <a:gd name="adj2" fmla="val 1092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4" name="Groupe 13"/>
          <p:cNvGrpSpPr/>
          <p:nvPr/>
        </p:nvGrpSpPr>
        <p:grpSpPr>
          <a:xfrm>
            <a:off x="3923928" y="1412776"/>
            <a:ext cx="1512168" cy="936104"/>
            <a:chOff x="3923928" y="1412776"/>
            <a:chExt cx="1512168" cy="936104"/>
          </a:xfrm>
        </p:grpSpPr>
        <p:pic>
          <p:nvPicPr>
            <p:cNvPr id="11" name="Image 10" descr="temps.WM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0459056">
              <a:off x="3923928" y="1646828"/>
              <a:ext cx="521343" cy="592643"/>
            </a:xfrm>
            <a:prstGeom prst="rect">
              <a:avLst/>
            </a:prstGeom>
          </p:spPr>
        </p:pic>
        <p:pic>
          <p:nvPicPr>
            <p:cNvPr id="12" name="Image 11" descr="lit picto pour hébergement.WMF"/>
            <p:cNvPicPr>
              <a:picLocks noChangeAspect="1"/>
            </p:cNvPicPr>
            <p:nvPr/>
          </p:nvPicPr>
          <p:blipFill>
            <a:blip r:embed="rId5" cstate="print">
              <a:grayscl/>
            </a:blip>
            <a:stretch>
              <a:fillRect/>
            </a:stretch>
          </p:blipFill>
          <p:spPr>
            <a:xfrm>
              <a:off x="4395224" y="1412776"/>
              <a:ext cx="1040872" cy="936104"/>
            </a:xfrm>
            <a:prstGeom prst="rect">
              <a:avLst/>
            </a:prstGeom>
          </p:spPr>
        </p:pic>
      </p:grp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71438"/>
            <a:ext cx="1627187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Quelle est la procédure pour être reconnu prioritaire?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407</TotalTime>
  <Words>605</Words>
  <Application>Microsoft Office PowerPoint</Application>
  <PresentationFormat>Affichage à l'écran (4:3)</PresentationFormat>
  <Paragraphs>173</Paragraphs>
  <Slides>22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Oriel</vt:lpstr>
      <vt:lpstr>  Je fais un dossier DALO ou DAHO</vt:lpstr>
      <vt:lpstr>Déroulement de l’atelier</vt:lpstr>
      <vt:lpstr>DALO</vt:lpstr>
      <vt:lpstr>Diapositive 4</vt:lpstr>
      <vt:lpstr>Puis-je faire une demande DALO ou DAHO?</vt:lpstr>
      <vt:lpstr>Pour quelles situations?</vt:lpstr>
      <vt:lpstr>Situation administrative</vt:lpstr>
      <vt:lpstr>Recours logement ou hébergement?</vt:lpstr>
      <vt:lpstr>Quelle est la procédure pour être reconnu prioritaire?</vt:lpstr>
      <vt:lpstr>3 grandes étapes (maximum)</vt:lpstr>
      <vt:lpstr>1ère étape:  Saisir la commission </vt:lpstr>
      <vt:lpstr>Examen du dossier</vt:lpstr>
      <vt:lpstr>La décision</vt:lpstr>
      <vt:lpstr>Je suis reconnu prioritaire, et maintenant?</vt:lpstr>
      <vt:lpstr>Je dois être relogé par le préfet</vt:lpstr>
      <vt:lpstr>Je ne suis pas reconnu prioritaire OU je n’ai pas de réponse</vt:lpstr>
      <vt:lpstr>2ème étape : le recours gracieux</vt:lpstr>
      <vt:lpstr>3ème étape :  le recours contentieux</vt:lpstr>
      <vt:lpstr>Qui m’aide dans mes démarches?</vt:lpstr>
      <vt:lpstr>Aide administrative</vt:lpstr>
      <vt:lpstr>Au tribunal administratif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lastModifiedBy>abouvier</cp:lastModifiedBy>
  <cp:revision>42</cp:revision>
  <dcterms:modified xsi:type="dcterms:W3CDTF">2012-12-05T13:44:00Z</dcterms:modified>
</cp:coreProperties>
</file>