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3" r:id="rId7"/>
    <p:sldId id="266" r:id="rId8"/>
    <p:sldId id="264" r:id="rId9"/>
    <p:sldId id="267" r:id="rId10"/>
    <p:sldId id="265" r:id="rId11"/>
    <p:sldId id="268" r:id="rId12"/>
    <p:sldId id="262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5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2" name="Connecteur droit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3" name="Connecteur droit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4" name="Connecteur droit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5" name="Connecteur droit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7" name="Ellipse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8" name="Ellipse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9" name="Ellipse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0" name="Ellipse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1" name="Ellipse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fr-FR" smtClean="0"/>
              <a:t>Cliquez pour modifier le style des sous-titres du masque</a:t>
            </a:r>
            <a:endParaRPr lang="en-US"/>
          </a:p>
        </p:txBody>
      </p:sp>
      <p:sp>
        <p:nvSpPr>
          <p:cNvPr id="22" name="Espace réservé de la date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AA6663-B4FE-40A2-A44A-BA796259D7FE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23" name="Espace réservé du pied de page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4" name="Espace réservé du numéro de diapositive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F6A051-5B11-4E3A-AC28-C67B335E9FD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89F388-BDA3-4EB0-9284-14BA94C97DB1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5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2BA1F1-7DC9-4ED2-93F3-A3116A8F26B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8F885A-F524-41A2-B320-CE660C20BB05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5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3EA9F6-EB5E-4E59-99D4-2C4F636D82E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5A99253-97DD-4A52-B616-10C3B9BA35AE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5" name="Espace réservé du numéro de diapositive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B4D96F9-B30E-40FE-BAFE-4BB691F3032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6" name="Espace réservé du pied de page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2" name="Connecteur droit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4" name="Ellipse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5" name="Ellipse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6" name="Ellipse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7" name="Ellipse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8" name="Ellipse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9" name="Connecteur droit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20" name="Espace réservé de la date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A55A54-867B-4671-BB03-B09B4FE8B430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21" name="Espace réservé du pied de page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2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F67DF8-B7C0-417E-9494-B8B54569D89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C6215F-9033-4BD0-B7D8-1506396FF0E1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6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7B66A4-06A1-4AC9-AD92-31F0EB02AD4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4" name="Espace réservé du texte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7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DFB455-4142-491E-89A3-1D40F1072B19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8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C589A5-EBE8-4E9B-90F7-E5FA63135D0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60CCFD9-ECB1-41EE-B024-9787790FFE6A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4" name="Espace réservé du numéro de diapositive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64D7EB12-7814-480D-BC89-AC7E42CC3F6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5" name="Espace réservé du pied de page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4E80D0-1F96-40CC-AA5C-0C34164FA87B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19A1DC-4F7B-41D5-BD14-C400F7FC889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necteur droit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6" name="Connecteur droit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1" name="Ellipse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12" name="Espace réservé de la date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FDC00F1-8DC2-429C-8A37-C7CC62FC625D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13" name="Espace réservé du numéro de diapositive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9AA0794-C38C-48E3-8C56-D10ADB51F5A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14" name="Espace réservé du pied de page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necteur droit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6" name="Ellipse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fr-FR" noProof="0" smtClean="0"/>
              <a:t>Cliquez sur l'icône pour ajouter une image</a:t>
            </a:r>
            <a:endParaRPr lang="en-US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2" name="Espace réservé de la date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D58E611-56D5-4C7A-9AC4-757E2DAA6B2E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13" name="Espace réservé du numéro de diapositive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B1AE6D7-FAC1-4223-AE3C-351EBBCDDA0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14" name="Espace réservé du pied de page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necteur droit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1028" name="Espace réservé du texte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smtClean="0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  <a:latin typeface="Arial" charset="0"/>
              </a:defRPr>
            </a:lvl1pPr>
          </a:lstStyle>
          <a:p>
            <a:pPr>
              <a:defRPr/>
            </a:pPr>
            <a:fld id="{A84DF177-0567-49E6-BC05-DC7BFC118C08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2" name="Ellipse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fld id="{C3629FC8-F3E3-4E9A-9B94-AB16635540B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46" r:id="rId4"/>
    <p:sldLayoutId id="2147483747" r:id="rId5"/>
    <p:sldLayoutId id="2147483754" r:id="rId6"/>
    <p:sldLayoutId id="2147483748" r:id="rId7"/>
    <p:sldLayoutId id="2147483755" r:id="rId8"/>
    <p:sldLayoutId id="2147483756" r:id="rId9"/>
    <p:sldLayoutId id="2147483749" r:id="rId10"/>
    <p:sldLayoutId id="214748375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268EA8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ADCEDC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EAABAC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ous-titre 2"/>
          <p:cNvSpPr>
            <a:spLocks noGrp="1"/>
          </p:cNvSpPr>
          <p:nvPr>
            <p:ph type="subTitle" idx="1"/>
          </p:nvPr>
        </p:nvSpPr>
        <p:spPr>
          <a:xfrm>
            <a:off x="2195513" y="4581525"/>
            <a:ext cx="4464050" cy="1371600"/>
          </a:xfrm>
        </p:spPr>
        <p:txBody>
          <a:bodyPr/>
          <a:lstStyle/>
          <a:p>
            <a:pPr algn="ctr" eaLnBrk="1" hangingPunct="1">
              <a:buFont typeface="Arial" pitchFamily="34" charset="0"/>
              <a:buNone/>
            </a:pPr>
            <a:r>
              <a:rPr lang="fr-FR" sz="2400" smtClean="0"/>
              <a:t>Je maîtrise les techniques de recherche d’emploi</a:t>
            </a:r>
          </a:p>
        </p:txBody>
      </p:sp>
      <p:pic>
        <p:nvPicPr>
          <p:cNvPr id="8195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4027488" y="220663"/>
            <a:ext cx="5218112" cy="458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re 1"/>
          <p:cNvSpPr>
            <a:spLocks noGrp="1"/>
          </p:cNvSpPr>
          <p:nvPr/>
        </p:nvSpPr>
        <p:spPr>
          <a:xfrm>
            <a:off x="1619250" y="620713"/>
            <a:ext cx="3889375" cy="941387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000" b="1" kern="1200" cap="small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</a:defRPr>
            </a:lvl9pPr>
          </a:lstStyle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5400" dirty="0" smtClean="0"/>
              <a:t>Quiz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3425825" y="5827713"/>
            <a:ext cx="2365375" cy="720725"/>
          </a:xfrm>
          <a:prstGeom prst="rect">
            <a:avLst/>
          </a:prstGeom>
          <a:solidFill>
            <a:schemeClr val="bg1"/>
          </a:solidFill>
          <a:ln w="25400">
            <a:noFill/>
            <a:miter lim="800000"/>
            <a:headEnd/>
            <a:tailEnd/>
          </a:ln>
        </p:spPr>
        <p:txBody>
          <a:bodyPr/>
          <a:lstStyle>
            <a:defPPr>
              <a:defRPr lang="fr-F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just">
              <a:defRPr/>
            </a:pPr>
            <a:r>
              <a:rPr lang="fr-FR" sz="1000" b="1" dirty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* </a:t>
            </a:r>
            <a:r>
              <a:rPr lang="fr-FR" sz="1000" b="1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Ce quiz a été élaboré dans le cadre du projet national Reloref qui bénéficie du soutien du :</a:t>
            </a:r>
            <a:endParaRPr lang="fr-FR" sz="1000" dirty="0"/>
          </a:p>
        </p:txBody>
      </p:sp>
      <p:pic>
        <p:nvPicPr>
          <p:cNvPr id="8198" name="Image 6" descr="Visuel-Reloref.png"/>
          <p:cNvPicPr>
            <a:picLocks noChangeAspect="1"/>
          </p:cNvPicPr>
          <p:nvPr/>
        </p:nvPicPr>
        <p:blipFill>
          <a:blip r:embed="rId3"/>
          <a:srcRect l="14400" t="14532" r="15099" b="20116"/>
          <a:stretch>
            <a:fillRect/>
          </a:stretch>
        </p:blipFill>
        <p:spPr bwMode="auto">
          <a:xfrm>
            <a:off x="215900" y="5638800"/>
            <a:ext cx="1584325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Image 7" descr="FTDA-DIEL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6550" y="238125"/>
            <a:ext cx="1296988" cy="95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0" name="Image 8" descr="Logos-partenaires-Reloref.png"/>
          <p:cNvPicPr>
            <a:picLocks noChangeAspect="1"/>
          </p:cNvPicPr>
          <p:nvPr/>
        </p:nvPicPr>
        <p:blipFill>
          <a:blip r:embed="rId5"/>
          <a:srcRect r="40259"/>
          <a:stretch>
            <a:fillRect/>
          </a:stretch>
        </p:blipFill>
        <p:spPr bwMode="auto">
          <a:xfrm>
            <a:off x="6696075" y="5638800"/>
            <a:ext cx="2232025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mtClean="0"/>
              <a:t>Question 5</a:t>
            </a:r>
          </a:p>
        </p:txBody>
      </p:sp>
      <p:sp>
        <p:nvSpPr>
          <p:cNvPr id="17411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Il est inutile de parler de ses centres d’intérêt personnels dans son CV.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VRAI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ou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FAUX?</a:t>
            </a:r>
          </a:p>
        </p:txBody>
      </p:sp>
      <p:pic>
        <p:nvPicPr>
          <p:cNvPr id="17412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5</a:t>
            </a:r>
          </a:p>
        </p:txBody>
      </p:sp>
      <p:sp>
        <p:nvSpPr>
          <p:cNvPr id="18435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FAUX</a:t>
            </a:r>
          </a:p>
          <a:p>
            <a:pPr algn="ctr" eaLnBrk="1" hangingPunct="1"/>
            <a:endParaRPr lang="fr-FR" smtClean="0"/>
          </a:p>
          <a:p>
            <a:pPr algn="ctr" eaLnBrk="1" hangingPunct="1">
              <a:buFont typeface="Arial" pitchFamily="34" charset="0"/>
              <a:buNone/>
            </a:pPr>
            <a:r>
              <a:rPr lang="fr-FR" smtClean="0"/>
              <a:t>Parler de ses centres d’intérêt permet de mettre en valeur des compétences acquises en dehors du cadre professionnel.</a:t>
            </a:r>
          </a:p>
          <a:p>
            <a:pPr algn="ctr" eaLnBrk="1" hangingPunct="1">
              <a:buFont typeface="Arial" pitchFamily="34" charset="0"/>
              <a:buNone/>
            </a:pPr>
            <a:endParaRPr lang="fr-FR" smtClean="0"/>
          </a:p>
          <a:p>
            <a:pPr algn="ctr" eaLnBrk="1" hangingPunct="1">
              <a:buFont typeface="Arial" pitchFamily="34" charset="0"/>
              <a:buNone/>
            </a:pPr>
            <a:r>
              <a:rPr lang="fr-FR" smtClean="0"/>
              <a:t>Il faut réfléchir à l’avance aux compétences liées à ces activités</a:t>
            </a:r>
          </a:p>
        </p:txBody>
      </p:sp>
      <p:pic>
        <p:nvPicPr>
          <p:cNvPr id="18436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mtClean="0"/>
              <a:t>Question 6</a:t>
            </a:r>
          </a:p>
        </p:txBody>
      </p:sp>
      <p:sp>
        <p:nvSpPr>
          <p:cNvPr id="19459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Dans un CV, il faut indiquer ses expériences professionnelles :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comment les décrire?</a:t>
            </a:r>
          </a:p>
        </p:txBody>
      </p:sp>
      <p:pic>
        <p:nvPicPr>
          <p:cNvPr id="19460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6</a:t>
            </a:r>
          </a:p>
        </p:txBody>
      </p:sp>
      <p:sp>
        <p:nvSpPr>
          <p:cNvPr id="2048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/>
            <a:r>
              <a:rPr lang="fr-FR" smtClean="0"/>
              <a:t>Durée et date de l’expérience</a:t>
            </a:r>
          </a:p>
          <a:p>
            <a:pPr algn="ctr" eaLnBrk="1" hangingPunct="1"/>
            <a:r>
              <a:rPr lang="fr-FR" smtClean="0"/>
              <a:t>Nom de l’entreprise</a:t>
            </a:r>
          </a:p>
          <a:p>
            <a:pPr algn="ctr" eaLnBrk="1" hangingPunct="1"/>
            <a:r>
              <a:rPr lang="fr-FR" smtClean="0"/>
              <a:t>Intitulé du poste</a:t>
            </a:r>
          </a:p>
          <a:p>
            <a:pPr algn="ctr" eaLnBrk="1" hangingPunct="1"/>
            <a:r>
              <a:rPr lang="fr-FR" smtClean="0"/>
              <a:t>Principales tâches effectuées</a:t>
            </a:r>
          </a:p>
          <a:p>
            <a:pPr algn="ctr" eaLnBrk="1" hangingPunct="1"/>
            <a:r>
              <a:rPr lang="fr-FR" smtClean="0"/>
              <a:t>Principales responsabilités</a:t>
            </a:r>
          </a:p>
        </p:txBody>
      </p:sp>
      <p:pic>
        <p:nvPicPr>
          <p:cNvPr id="20484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7</a:t>
            </a:r>
          </a:p>
        </p:txBody>
      </p:sp>
      <p:sp>
        <p:nvSpPr>
          <p:cNvPr id="21507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Sur mon CV, je note:</a:t>
            </a:r>
          </a:p>
          <a:p>
            <a:pPr lvl="1" eaLnBrk="1" hangingPunct="1">
              <a:buFont typeface="Wingdings" pitchFamily="2" charset="2"/>
              <a:buChar char="q"/>
            </a:pPr>
            <a:r>
              <a:rPr lang="fr-FR" smtClean="0"/>
              <a:t>Si j’ai le permis de conduire?</a:t>
            </a:r>
          </a:p>
          <a:p>
            <a:pPr lvl="1" eaLnBrk="1" hangingPunct="1">
              <a:buFont typeface="Wingdings" pitchFamily="2" charset="2"/>
              <a:buChar char="q"/>
            </a:pPr>
            <a:r>
              <a:rPr lang="fr-FR" smtClean="0"/>
              <a:t>Le nombre d’enfant que j’ai?</a:t>
            </a:r>
          </a:p>
          <a:p>
            <a:pPr lvl="1" eaLnBrk="1" hangingPunct="1">
              <a:buFont typeface="Wingdings" pitchFamily="2" charset="2"/>
              <a:buChar char="q"/>
            </a:pPr>
            <a:r>
              <a:rPr lang="fr-FR" smtClean="0"/>
              <a:t>Le nom de mon collège?</a:t>
            </a:r>
          </a:p>
          <a:p>
            <a:pPr lvl="1" eaLnBrk="1" hangingPunct="1">
              <a:buFont typeface="Wingdings" pitchFamily="2" charset="2"/>
              <a:buChar char="q"/>
            </a:pPr>
            <a:r>
              <a:rPr lang="fr-FR" smtClean="0"/>
              <a:t>La date de mes diplômes?</a:t>
            </a:r>
          </a:p>
          <a:p>
            <a:pPr lvl="1" eaLnBrk="1" hangingPunct="1">
              <a:buFont typeface="Wingdings" pitchFamily="2" charset="2"/>
              <a:buChar char="q"/>
            </a:pPr>
            <a:r>
              <a:rPr lang="fr-FR" smtClean="0"/>
              <a:t>Le nom des outils que je maîtrise?</a:t>
            </a:r>
          </a:p>
          <a:p>
            <a:pPr lvl="1" eaLnBrk="1" hangingPunct="1">
              <a:buFont typeface="Wingdings" pitchFamily="2" charset="2"/>
              <a:buChar char="q"/>
            </a:pPr>
            <a:r>
              <a:rPr lang="fr-FR" smtClean="0"/>
              <a:t>Mon statut de réfugié?</a:t>
            </a:r>
          </a:p>
          <a:p>
            <a:pPr lvl="1" eaLnBrk="1" hangingPunct="1">
              <a:buFont typeface="Wingdings" pitchFamily="2" charset="2"/>
              <a:buChar char="q"/>
            </a:pPr>
            <a:r>
              <a:rPr lang="fr-FR" smtClean="0"/>
              <a:t>Le nom de mon dernier employeur?</a:t>
            </a:r>
          </a:p>
        </p:txBody>
      </p:sp>
      <p:pic>
        <p:nvPicPr>
          <p:cNvPr id="21508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7</a:t>
            </a:r>
          </a:p>
        </p:txBody>
      </p:sp>
      <p:sp>
        <p:nvSpPr>
          <p:cNvPr id="22531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lvl="1" eaLnBrk="1" hangingPunct="1"/>
            <a:r>
              <a:rPr lang="fr-FR" smtClean="0"/>
              <a:t>Le permis de conduire? 				OUI</a:t>
            </a:r>
          </a:p>
          <a:p>
            <a:pPr lvl="1" eaLnBrk="1" hangingPunct="1"/>
            <a:r>
              <a:rPr lang="fr-FR" smtClean="0"/>
              <a:t>Le nombre d’enfant? 				NON</a:t>
            </a:r>
          </a:p>
          <a:p>
            <a:pPr lvl="1" eaLnBrk="1" hangingPunct="1"/>
            <a:r>
              <a:rPr lang="fr-FR" smtClean="0"/>
              <a:t>Le nom de mon collège? 				NON</a:t>
            </a:r>
          </a:p>
          <a:p>
            <a:pPr lvl="1" eaLnBrk="1" hangingPunct="1"/>
            <a:r>
              <a:rPr lang="fr-FR" smtClean="0"/>
              <a:t>La date de mes diplômes? 			OUI</a:t>
            </a:r>
          </a:p>
          <a:p>
            <a:pPr lvl="1" eaLnBrk="1" hangingPunct="1"/>
            <a:r>
              <a:rPr lang="fr-FR" smtClean="0"/>
              <a:t>Le nom des outils que je maîtrise? 		OUI</a:t>
            </a:r>
          </a:p>
          <a:p>
            <a:pPr lvl="1" eaLnBrk="1" hangingPunct="1"/>
            <a:r>
              <a:rPr lang="fr-FR" smtClean="0"/>
              <a:t>Mon statut de réfugié? 				NON</a:t>
            </a:r>
          </a:p>
          <a:p>
            <a:pPr lvl="1" eaLnBrk="1" hangingPunct="1"/>
            <a:r>
              <a:rPr lang="fr-FR" smtClean="0"/>
              <a:t>Le nom de mon dernier employeur? 		OUI</a:t>
            </a:r>
          </a:p>
          <a:p>
            <a:pPr eaLnBrk="1" hangingPunct="1"/>
            <a:endParaRPr lang="fr-FR" smtClean="0"/>
          </a:p>
        </p:txBody>
      </p:sp>
      <p:pic>
        <p:nvPicPr>
          <p:cNvPr id="22532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8</a:t>
            </a:r>
          </a:p>
        </p:txBody>
      </p:sp>
      <p:sp>
        <p:nvSpPr>
          <p:cNvPr id="23555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Une lettre de motivation doit-être écrite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 à la main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ou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à l’ordinateur?</a:t>
            </a:r>
          </a:p>
        </p:txBody>
      </p:sp>
      <p:pic>
        <p:nvPicPr>
          <p:cNvPr id="23556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8</a:t>
            </a:r>
          </a:p>
        </p:txBody>
      </p:sp>
      <p:sp>
        <p:nvSpPr>
          <p:cNvPr id="24579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Comme vous le souhaitez.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 L’essentiel est que la présentation soit propre et qu’il n’y ait pas de fautes.</a:t>
            </a:r>
          </a:p>
          <a:p>
            <a:pPr algn="ctr" eaLnBrk="1" hangingPunct="1"/>
            <a:endParaRPr lang="fr-FR" smtClean="0"/>
          </a:p>
          <a:p>
            <a:pPr algn="ctr" eaLnBrk="1" hangingPunct="1">
              <a:buFont typeface="Arial" pitchFamily="34" charset="0"/>
              <a:buNone/>
            </a:pPr>
            <a:r>
              <a:rPr lang="fr-FR" smtClean="0"/>
              <a:t>Faire une lettre à l’ordinateur est nécessaire pour les postes requérant la maîtrise de l’informatique</a:t>
            </a:r>
          </a:p>
        </p:txBody>
      </p:sp>
      <p:pic>
        <p:nvPicPr>
          <p:cNvPr id="24580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9</a:t>
            </a:r>
          </a:p>
        </p:txBody>
      </p:sp>
      <p:sp>
        <p:nvSpPr>
          <p:cNvPr id="2560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Quelle est la différence entre :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une compétence exigée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et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une compétence souhaitée?</a:t>
            </a:r>
          </a:p>
        </p:txBody>
      </p:sp>
      <p:pic>
        <p:nvPicPr>
          <p:cNvPr id="25604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9</a:t>
            </a:r>
          </a:p>
        </p:txBody>
      </p:sp>
      <p:sp>
        <p:nvSpPr>
          <p:cNvPr id="26627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b="1" smtClean="0"/>
              <a:t>Compétence exigée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=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indispensable pour obtenir le poste</a:t>
            </a:r>
          </a:p>
          <a:p>
            <a:pPr algn="ctr" eaLnBrk="1" hangingPunct="1">
              <a:buFont typeface="Wingdings" pitchFamily="2" charset="2"/>
              <a:buNone/>
            </a:pPr>
            <a:endParaRPr lang="fr-FR" smtClean="0"/>
          </a:p>
          <a:p>
            <a:pPr algn="ctr" eaLnBrk="1" hangingPunct="1">
              <a:buFont typeface="Wingdings" pitchFamily="2" charset="2"/>
              <a:buNone/>
            </a:pPr>
            <a:endParaRPr lang="fr-FR" smtClean="0"/>
          </a:p>
          <a:p>
            <a:pPr algn="ctr" eaLnBrk="1" hangingPunct="1">
              <a:buFont typeface="Wingdings" pitchFamily="2" charset="2"/>
              <a:buNone/>
            </a:pPr>
            <a:r>
              <a:rPr lang="fr-FR" b="1" smtClean="0"/>
              <a:t>Compétence souhaitée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=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pas nécessaire </a:t>
            </a:r>
            <a:r>
              <a:rPr lang="fr-FR" smtClean="0">
                <a:sym typeface="Wingdings" pitchFamily="2" charset="2"/>
              </a:rPr>
              <a:t> il faut mettre en valeur des compétences qui complètent ce manque</a:t>
            </a:r>
            <a:endParaRPr lang="fr-FR" smtClean="0"/>
          </a:p>
        </p:txBody>
      </p:sp>
      <p:pic>
        <p:nvPicPr>
          <p:cNvPr id="26628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1 </a:t>
            </a:r>
          </a:p>
        </p:txBody>
      </p:sp>
      <p:sp>
        <p:nvSpPr>
          <p:cNvPr id="9219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Qu’est-ce qu’une candidature spontanée?</a:t>
            </a:r>
          </a:p>
        </p:txBody>
      </p:sp>
      <p:pic>
        <p:nvPicPr>
          <p:cNvPr id="9220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10</a:t>
            </a:r>
          </a:p>
        </p:txBody>
      </p:sp>
      <p:sp>
        <p:nvSpPr>
          <p:cNvPr id="27651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Elaborer son projet professionnel permet de préparer sa recherche d’emploi.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Vrai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 ou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Faux?</a:t>
            </a:r>
          </a:p>
          <a:p>
            <a:pPr algn="ctr" eaLnBrk="1" hangingPunct="1">
              <a:buFont typeface="Wingdings" pitchFamily="2" charset="2"/>
              <a:buNone/>
            </a:pPr>
            <a:endParaRPr lang="fr-FR" smtClean="0"/>
          </a:p>
          <a:p>
            <a:pPr eaLnBrk="1" hangingPunct="1"/>
            <a:endParaRPr lang="fr-FR" smtClean="0"/>
          </a:p>
        </p:txBody>
      </p:sp>
      <p:pic>
        <p:nvPicPr>
          <p:cNvPr id="27652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10</a:t>
            </a:r>
          </a:p>
        </p:txBody>
      </p:sp>
      <p:sp>
        <p:nvSpPr>
          <p:cNvPr id="28675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Vrai.</a:t>
            </a:r>
          </a:p>
          <a:p>
            <a:pPr algn="ctr" eaLnBrk="1" hangingPunct="1"/>
            <a:endParaRPr lang="fr-FR" smtClean="0"/>
          </a:p>
          <a:p>
            <a:pPr algn="ctr" eaLnBrk="1" hangingPunct="1">
              <a:buFont typeface="Arial" pitchFamily="34" charset="0"/>
              <a:buNone/>
            </a:pPr>
            <a:r>
              <a:rPr lang="fr-FR" smtClean="0"/>
              <a:t>Le projet professionnel permet de :</a:t>
            </a:r>
          </a:p>
          <a:p>
            <a:pPr lvl="2" eaLnBrk="1" hangingPunct="1">
              <a:buFontTx/>
              <a:buChar char="-"/>
            </a:pPr>
            <a:r>
              <a:rPr lang="fr-FR" sz="2400" smtClean="0"/>
              <a:t>Connaitre ses compétences et ses envies</a:t>
            </a:r>
          </a:p>
          <a:p>
            <a:pPr lvl="2" eaLnBrk="1" hangingPunct="1">
              <a:buFontTx/>
              <a:buChar char="-"/>
            </a:pPr>
            <a:r>
              <a:rPr lang="fr-FR" sz="2400" smtClean="0"/>
              <a:t>Choisir un objectif de métier</a:t>
            </a:r>
          </a:p>
          <a:p>
            <a:pPr lvl="2" eaLnBrk="1" hangingPunct="1">
              <a:buFontTx/>
              <a:buChar char="-"/>
            </a:pPr>
            <a:r>
              <a:rPr lang="fr-FR" sz="2400" smtClean="0"/>
              <a:t>Elaborer un plan d’action</a:t>
            </a:r>
          </a:p>
        </p:txBody>
      </p:sp>
      <p:pic>
        <p:nvPicPr>
          <p:cNvPr id="28676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1</a:t>
            </a:r>
          </a:p>
        </p:txBody>
      </p:sp>
      <p:sp>
        <p:nvSpPr>
          <p:cNvPr id="1024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Il s’agit d’envoyer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son CV et sa lettre de motivation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à une entreprise qui n’a pas publié d’offre d’emploi </a:t>
            </a:r>
          </a:p>
        </p:txBody>
      </p:sp>
      <p:pic>
        <p:nvPicPr>
          <p:cNvPr id="10244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2</a:t>
            </a:r>
          </a:p>
        </p:txBody>
      </p:sp>
      <p:sp>
        <p:nvSpPr>
          <p:cNvPr id="11267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Quelles sont les principales catégories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à mettre dans un CV?</a:t>
            </a:r>
          </a:p>
        </p:txBody>
      </p:sp>
      <p:pic>
        <p:nvPicPr>
          <p:cNvPr id="11268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2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rtlCol="0" anchor="ctr">
            <a:normAutofit/>
          </a:bodyPr>
          <a:lstStyle/>
          <a:p>
            <a:pPr algn="ctr" eaLnBrk="1" hangingPunct="1">
              <a:defRPr/>
            </a:pPr>
            <a:r>
              <a:rPr lang="fr-FR" dirty="0" smtClean="0"/>
              <a:t>Son identité</a:t>
            </a:r>
          </a:p>
          <a:p>
            <a:pPr algn="ctr" eaLnBrk="1" hangingPunct="1">
              <a:defRPr/>
            </a:pPr>
            <a:r>
              <a:rPr lang="fr-FR" dirty="0" smtClean="0"/>
              <a:t>Son parcours de formation</a:t>
            </a:r>
          </a:p>
          <a:p>
            <a:pPr algn="ctr" eaLnBrk="1" hangingPunct="1">
              <a:defRPr/>
            </a:pPr>
            <a:r>
              <a:rPr lang="fr-FR" dirty="0" smtClean="0"/>
              <a:t>Son parcours professionnel</a:t>
            </a:r>
          </a:p>
          <a:p>
            <a:pPr algn="ctr" eaLnBrk="1" hangingPunct="1">
              <a:defRPr/>
            </a:pPr>
            <a:r>
              <a:rPr lang="fr-FR" dirty="0" smtClean="0"/>
              <a:t>Ses compétences</a:t>
            </a:r>
          </a:p>
          <a:p>
            <a:pPr algn="ctr" eaLnBrk="1" hangingPunct="1">
              <a:defRPr/>
            </a:pPr>
            <a:r>
              <a:rPr lang="fr-FR" dirty="0" smtClean="0"/>
              <a:t>Ses centres d’intérêts</a:t>
            </a:r>
          </a:p>
          <a:p>
            <a:pPr marL="274320" indent="-274320" algn="ctr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fr-FR" dirty="0" smtClean="0"/>
          </a:p>
        </p:txBody>
      </p:sp>
      <p:pic>
        <p:nvPicPr>
          <p:cNvPr id="12292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3</a:t>
            </a:r>
          </a:p>
        </p:txBody>
      </p:sp>
      <p:sp>
        <p:nvSpPr>
          <p:cNvPr id="13315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Pourquoi ne faut-il pas envoyer la même lettre de motivation à plusieurs entreprises?</a:t>
            </a:r>
          </a:p>
        </p:txBody>
      </p:sp>
      <p:pic>
        <p:nvPicPr>
          <p:cNvPr id="13316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3</a:t>
            </a:r>
          </a:p>
        </p:txBody>
      </p:sp>
      <p:sp>
        <p:nvSpPr>
          <p:cNvPr id="14339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Une lettre de motivation doit être adaptée :</a:t>
            </a:r>
          </a:p>
          <a:p>
            <a:pPr lvl="1" algn="ctr" eaLnBrk="1" hangingPunct="1"/>
            <a:r>
              <a:rPr lang="fr-FR" smtClean="0"/>
              <a:t>À chaque entreprise</a:t>
            </a:r>
          </a:p>
          <a:p>
            <a:pPr lvl="1" algn="ctr" eaLnBrk="1" hangingPunct="1"/>
            <a:r>
              <a:rPr lang="fr-FR" smtClean="0"/>
              <a:t>A chaque poste</a:t>
            </a:r>
          </a:p>
          <a:p>
            <a:pPr lvl="1" algn="ctr" eaLnBrk="1" hangingPunct="1"/>
            <a:r>
              <a:rPr lang="fr-FR" smtClean="0"/>
              <a:t>A son profil</a:t>
            </a:r>
          </a:p>
          <a:p>
            <a:pPr lvl="1" algn="ctr" eaLnBrk="1" hangingPunct="1"/>
            <a:endParaRPr lang="fr-FR" smtClean="0"/>
          </a:p>
          <a:p>
            <a:pPr lvl="1" algn="ctr" eaLnBrk="1" hangingPunct="1"/>
            <a:endParaRPr lang="fr-FR" smtClean="0"/>
          </a:p>
          <a:p>
            <a:pPr algn="ctr" eaLnBrk="1" hangingPunct="1">
              <a:buFont typeface="Arial" pitchFamily="34" charset="0"/>
              <a:buNone/>
            </a:pPr>
            <a:r>
              <a:rPr lang="fr-FR" smtClean="0"/>
              <a:t>Le soin apporté à sa lettre et à la recherche d’informations sur l’entreprise est signe de motivation!</a:t>
            </a:r>
          </a:p>
          <a:p>
            <a:pPr algn="ctr" eaLnBrk="1" hangingPunct="1"/>
            <a:endParaRPr lang="fr-FR" smtClean="0"/>
          </a:p>
        </p:txBody>
      </p:sp>
      <p:pic>
        <p:nvPicPr>
          <p:cNvPr id="14340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4</a:t>
            </a:r>
          </a:p>
        </p:txBody>
      </p:sp>
      <p:sp>
        <p:nvSpPr>
          <p:cNvPr id="1536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Pendant un entretien, le recruteur me demande de me présenter.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 Quels conseils pouvez-vous me donner?</a:t>
            </a:r>
          </a:p>
          <a:p>
            <a:pPr eaLnBrk="1" hangingPunct="1"/>
            <a:endParaRPr lang="fr-FR" smtClean="0"/>
          </a:p>
        </p:txBody>
      </p:sp>
      <p:pic>
        <p:nvPicPr>
          <p:cNvPr id="15364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4</a:t>
            </a:r>
          </a:p>
        </p:txBody>
      </p:sp>
      <p:sp>
        <p:nvSpPr>
          <p:cNvPr id="16387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/>
            <a:r>
              <a:rPr lang="fr-FR" smtClean="0"/>
              <a:t>Parler environ 3 minutes</a:t>
            </a:r>
          </a:p>
          <a:p>
            <a:pPr algn="ctr" eaLnBrk="1" hangingPunct="1"/>
            <a:r>
              <a:rPr lang="fr-FR" smtClean="0"/>
              <a:t>Structurer son discours</a:t>
            </a:r>
          </a:p>
          <a:p>
            <a:pPr algn="ctr" eaLnBrk="1" hangingPunct="1"/>
            <a:r>
              <a:rPr lang="fr-FR" smtClean="0"/>
              <a:t>Résumer sa formation, son parcours professionnel et les principales compétences en lien avec l’emploi visé</a:t>
            </a:r>
          </a:p>
          <a:p>
            <a:pPr algn="ctr" eaLnBrk="1" hangingPunct="1"/>
            <a:r>
              <a:rPr lang="fr-FR" smtClean="0"/>
              <a:t>Montrer sa motivation</a:t>
            </a:r>
          </a:p>
          <a:p>
            <a:pPr algn="ctr" eaLnBrk="1" hangingPunct="1"/>
            <a:r>
              <a:rPr lang="fr-FR" smtClean="0"/>
              <a:t>Inviter le recruteur à poser d’autres questions</a:t>
            </a:r>
          </a:p>
          <a:p>
            <a:pPr algn="ctr" eaLnBrk="1" hangingPunct="1">
              <a:buFont typeface="Arial" pitchFamily="34" charset="0"/>
              <a:buNone/>
            </a:pPr>
            <a:r>
              <a:rPr lang="fr-FR" smtClean="0"/>
              <a:t>…</a:t>
            </a:r>
          </a:p>
        </p:txBody>
      </p:sp>
      <p:pic>
        <p:nvPicPr>
          <p:cNvPr id="16388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Mé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étro">
    <a:dk1>
      <a:sysClr val="windowText" lastClr="000000"/>
    </a:dk1>
    <a:lt1>
      <a:sysClr val="window" lastClr="FFFFFF"/>
    </a:lt1>
    <a:dk2>
      <a:srgbClr val="4E5B6F"/>
    </a:dk2>
    <a:lt2>
      <a:srgbClr val="D6ECFF"/>
    </a:lt2>
    <a:accent1>
      <a:srgbClr val="7FD13B"/>
    </a:accent1>
    <a:accent2>
      <a:srgbClr val="EA157A"/>
    </a:accent2>
    <a:accent3>
      <a:srgbClr val="FEB80A"/>
    </a:accent3>
    <a:accent4>
      <a:srgbClr val="00ADDC"/>
    </a:accent4>
    <a:accent5>
      <a:srgbClr val="738AC8"/>
    </a:accent5>
    <a:accent6>
      <a:srgbClr val="1AB39F"/>
    </a:accent6>
    <a:hlink>
      <a:srgbClr val="EB8803"/>
    </a:hlink>
    <a:folHlink>
      <a:srgbClr val="5F7791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61</TotalTime>
  <Words>483</Words>
  <Application>Microsoft Office PowerPoint</Application>
  <PresentationFormat>Affichage à l'écran (4:3)</PresentationFormat>
  <Paragraphs>111</Paragraphs>
  <Slides>21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21</vt:i4>
      </vt:variant>
    </vt:vector>
  </HeadingPairs>
  <TitlesOfParts>
    <vt:vector size="27" baseType="lpstr">
      <vt:lpstr>Arial</vt:lpstr>
      <vt:lpstr>Century Schoolbook</vt:lpstr>
      <vt:lpstr>Wingdings</vt:lpstr>
      <vt:lpstr>Wingdings 2</vt:lpstr>
      <vt:lpstr>Calibri</vt:lpstr>
      <vt:lpstr>Oriel</vt:lpstr>
      <vt:lpstr>Diapositive 1</vt:lpstr>
      <vt:lpstr>Question 1 </vt:lpstr>
      <vt:lpstr>Réponse 1</vt:lpstr>
      <vt:lpstr>Question 2</vt:lpstr>
      <vt:lpstr>Réponse 2</vt:lpstr>
      <vt:lpstr>Question 3</vt:lpstr>
      <vt:lpstr>Réponse 3</vt:lpstr>
      <vt:lpstr>Question 4</vt:lpstr>
      <vt:lpstr>Réponse 4</vt:lpstr>
      <vt:lpstr>Question 5</vt:lpstr>
      <vt:lpstr>Réponse 5</vt:lpstr>
      <vt:lpstr>Question 6</vt:lpstr>
      <vt:lpstr>Réponse 6</vt:lpstr>
      <vt:lpstr>Question 7</vt:lpstr>
      <vt:lpstr>Réponse 7</vt:lpstr>
      <vt:lpstr>Question 8</vt:lpstr>
      <vt:lpstr>Réponse 8</vt:lpstr>
      <vt:lpstr>Question 9</vt:lpstr>
      <vt:lpstr>Réponse 9</vt:lpstr>
      <vt:lpstr>Question 10</vt:lpstr>
      <vt:lpstr>Réponse 10</vt:lpstr>
    </vt:vector>
  </TitlesOfParts>
  <Company>France Terre d'Asile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Quizz</dc:title>
  <dc:creator>abouvier</dc:creator>
  <cp:lastModifiedBy>cledoux</cp:lastModifiedBy>
  <cp:revision>11</cp:revision>
  <dcterms:created xsi:type="dcterms:W3CDTF">2012-06-11T07:44:20Z</dcterms:created>
  <dcterms:modified xsi:type="dcterms:W3CDTF">2016-01-20T14:42:08Z</dcterms:modified>
</cp:coreProperties>
</file>