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1" r:id="rId4"/>
    <p:sldId id="272" r:id="rId5"/>
    <p:sldId id="273" r:id="rId6"/>
    <p:sldId id="286" r:id="rId7"/>
    <p:sldId id="287" r:id="rId8"/>
    <p:sldId id="289" r:id="rId9"/>
    <p:sldId id="288" r:id="rId10"/>
    <p:sldId id="290" r:id="rId11"/>
    <p:sldId id="291" r:id="rId12"/>
    <p:sldId id="292" r:id="rId13"/>
    <p:sldId id="283" r:id="rId14"/>
    <p:sldId id="274" r:id="rId15"/>
    <p:sldId id="285" r:id="rId16"/>
    <p:sldId id="275" r:id="rId17"/>
    <p:sldId id="284" r:id="rId18"/>
    <p:sldId id="276" r:id="rId19"/>
    <p:sldId id="277" r:id="rId20"/>
    <p:sldId id="278" r:id="rId21"/>
    <p:sldId id="270" r:id="rId22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bouvie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776790C-B7AF-44BA-A3FC-E4AEFD4FC26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CCE12-7F31-4CC0-B8E8-4AB0DB6AB1C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6936-C535-4445-854C-23054B35AEB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F92F027-F4ED-4755-8670-528192F44AC4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93E4A7-2FC0-4B92-9F66-134009A00BA9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407BD-62E7-4C70-B689-75036DD0F2C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53B70-4B8E-416B-ACFE-314CB8A9290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D3F97A-3E18-426B-9EA8-7DD8686CA933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807D0-5757-4439-AD3C-70F0B809024C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1CB8E1-C2BA-40D5-B073-32F6FE8A4F8B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1632AAB-01EB-4386-B3FA-06D9BB332CC4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2D25E3F-84C6-4C45-9AB0-F6BA4209706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9.png"/><Relationship Id="rId7" Type="http://schemas.openxmlformats.org/officeDocument/2006/relationships/image" Target="../media/image3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.crij-bn.org/medias/ouvrage/travailler_en_interim-zoom.jpg&amp;imgrefurl=http://www.crij-bn.org/Ouvrages/Ouvrages-a-consulter-au-CRIJ-Travailler-en-interim-25.htm&amp;usg=__mLGhlJ2EUAHTDbaczH2Jctx6dwI=&amp;h=500&amp;w=352&amp;sz=131&amp;hl=fr&amp;start=17&amp;tbnid=hi7CkmHi4XzFIM:&amp;tbnh=130&amp;tbnw=92&amp;prev=/images?q=int%C3%A9rim&amp;gbv=2&amp;hl=fr&amp;safe=strict&amp;client=dell-row-rel&amp;channel=fr&amp;ad=w5" TargetMode="External"/><Relationship Id="rId5" Type="http://schemas.openxmlformats.org/officeDocument/2006/relationships/image" Target="../media/image31.wmf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Relationship Id="rId9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Relationship Id="rId9" Type="http://schemas.openxmlformats.org/officeDocument/2006/relationships/image" Target="../media/image2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717032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5400" dirty="0" smtClean="0">
                <a:solidFill>
                  <a:schemeClr val="tx1"/>
                </a:solidFill>
              </a:rPr>
              <a:t>Je découvre le marché du travail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2492896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EMPLOI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3389573" y="5778527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6" name="Image 15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79512" y="5589240"/>
            <a:ext cx="1584176" cy="864096"/>
          </a:xfrm>
          <a:prstGeom prst="rect">
            <a:avLst/>
          </a:prstGeom>
        </p:spPr>
      </p:pic>
      <p:pic>
        <p:nvPicPr>
          <p:cNvPr id="15" name="Image 14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950" y="188640"/>
            <a:ext cx="1296145" cy="959148"/>
          </a:xfrm>
          <a:prstGeom prst="rect">
            <a:avLst/>
          </a:prstGeom>
        </p:spPr>
      </p:pic>
      <p:pic>
        <p:nvPicPr>
          <p:cNvPr id="19" name="Image 18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76256" y="5623205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://www.tinquietejevote.fr/img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797152"/>
            <a:ext cx="1476450" cy="869101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Structures du marché du travail</a:t>
            </a:r>
            <a:endParaRPr lang="fr-FR" dirty="0"/>
          </a:p>
        </p:txBody>
      </p:sp>
      <p:pic>
        <p:nvPicPr>
          <p:cNvPr id="3074" name="Picture 2" descr="http://upload.wikimedia.org/wikipedia/commons/4/45/Logo-Mairi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1219200" cy="1219201"/>
          </a:xfrm>
          <a:prstGeom prst="rect">
            <a:avLst/>
          </a:prstGeom>
          <a:noFill/>
        </p:spPr>
      </p:pic>
      <p:pic>
        <p:nvPicPr>
          <p:cNvPr id="3076" name="Picture 4" descr="http://www.artsdelarue-valdoise.org/images/logo%20departeme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933056"/>
            <a:ext cx="1423613" cy="790093"/>
          </a:xfrm>
          <a:prstGeom prst="rect">
            <a:avLst/>
          </a:prstGeom>
          <a:noFill/>
        </p:spPr>
      </p:pic>
      <p:sp>
        <p:nvSpPr>
          <p:cNvPr id="3078" name="AutoShape 6" descr="data:image/jpeg;base64,/9j/4AAQSkZJRgABAQAAAQABAAD/2wCEAAkGBhIPEBQUEhAUFRQVFhgWGRMWFRkXFBkbGhgWFhseGRUYGyYhGBojGRQYIjUgIywtLCwsFx4xNTAqNSgrLSkBCQoKDgwOGg8PGi8kHiQ1Lyw0MS0tLC4tKjIsNCwpLC01LC4sNSw0LCkwLyoxNCo1LCksNiwsMjIpKjUpMDUpKv/AABEIAKwBJQMBIgACEQEDEQH/xAAcAAEAAwEBAQEBAAAAAAAAAAAABQYHBAMCAQj/xABEEAACAQMDAQUDCgQFBAAHAQABAgMABBEFEiEGBxMxQVEXImEUMlRxgZGSlNLTI1KToRUzQnKCCBZisTRDVaKywfAk/8QAGwEBAAEFAQAAAAAAAAAAAAAAAAMCBAUGBwH/xAAyEQEAAQMBBQQIBwEAAAAAAAAAAQIDEQQSEyFBURUxU5EFFCJScYGx8AYyYaHR4fHB/9oADAMBAAIRAxEAPwDLaUpW6LApSlApSlApSlApSlApSlApSlAqV6Z6cm1G5WCEe83JY/NRR4s3wGftJA86joIGkZURSzMQqqBkkk4AAHiSa/orst6HbTLZjMF+UTEM+DnaoHupu88ZJOOMt54Bq01eoixRnnyV0U7UuzpDs5tNMAZE7ybGDO/L/HaPBB9XPqTVppStZrrqrnaqnMruIiO4pSlUPSlKUConqPpuK+i2OMMPmSAe8p//AGPUef14NS1Vjqq61C3jZ4O6dADn+Ge+QeoG7a+Pq+w1Rcxs8YzC60kVzdjd1RTVymeDI7u3MUjoSCUZlJHgSpI4+HFeVCc8+OfOlYZ0yM44lKUo9KUpQKUpQKUpQKUpQKUpQUSlKV1BxkpSlApSlApSlApSlApSlApSv0DPw+NBr/Yf0bnN/KvqkAP3O/8A7Uf8/hWx1y6Zp6W0McMYwkaKij4KMffXVWpai9N65NUr2mnZjBSlKgVFKUoFKUoFKUoM46/sLK2WQCMfKJirqFAAQA4J4AwGw3qST8OM+rTe1XTN0McwHKNsY/8Ai3h9zAfirMqxWojFeHQPQ1e3pYqzMzzz+nD6YKUpUDLlKUoFKUoFKUoFKUoFKUoKJSlK6g4yUpSgUpSgUpSgUpSgUpSgUIpSg/q/pjUPlNlbS5z3kMbH6yoz/fNSlUTsW1DvdJRT4wySR/ZnvB/aQD7Kvdaheo2LlVPSV9TOYyUpSonpSlKBSlKBXnNcKgy7Ko9WIA+819uuQRkj4jxqpdRz2FuDviWaY5wrMXb/AJOxJUfD7hQSnUaJdWNwqurDu2IKkEZUbx4fFRWI1pnT+kNHaXVwY9rSQybEHzdpUsMDJPjjx8gPWszFY/V/mhuP4dmd1XHLMFKUqzbMUpSgUpSgUpSgUpSgUpSgolKUrqDjJSlKBSlKBSlKBUpoHTNzqEmy2haQjxPgi/7nPC/+z5Zqc7PuzyXVZNzZjtkPvy+ZP8kefFvU+C+fkDY+ude2SLpGmbIYV9yVgwQMxGWDyk8KoHvMTknIPhg2ty/7e7o7+fSPvorinhmVA1rQjaEA3FtKSSCIJe8KkHB3e6AOajMVrXTnTmkxIFEY1CbzkaVIbcH0QSOpZfiFfP8AardB2ewTAF7DT4l/ljV5W/qAxY+41DVrqaOFUT9P271W7mX87Ur+irvsZ0uQcQvGfWOVx/Zyw/tVI6q7DZoipsGMynOUkZFkX0w3CsD9hGPPPFVv0hZrnGcfF5NqqHh2J9WrbXD2srbUuCChJ4Eo4x8N64H1qo863esZ0vsQmltsXM0ccoCtEyAsy5BLRyjgMASMFTkHdyRgVqnTlpcQ2scd1KssyDa0i5w2CQpOed23GT5nNYnXTarr26J48/5TW8xGJSVKUrHpSlKUClKUCoTXul47seCI3nIEy/3hh/fNTdKDwsrQRRJGDkIqpk+eABz91ZB1t00bKf3R/BkyyH09V+zPHwx8a2aq5173DWUizOobbujBI3Fx83aPE5PH1E1Bfoiqn4Mt6J1VWn1ERHGKuEx/35MapSlYp0EpSlApSlApSlApSlApSlBRKUpXUHGSlKUClKUCrn0V0Il1E15eTCCyibDMTh3IxkJ6DJxnkk8AZ8Krp9n30gUuEUcvIeQijxYjz+AHJJAHJqU6k6nN0I4YwY7SAbYYc/e8mOGlbJJPlkgeZMNzaq9micdZ6f2qjHfKza/2tygCDTVFrbRgouFXvGHhnnIT1497PJOalOyDQLOZXlmuEa7kLKiBx30Q5zIAckSE5IbHAGRyTWUVu/Yjot1DamSRgkEp3RxbBvbIUd4z+OMLgDzHPmKs9XRTZsTscPrKuiZqq4oHqnsIdBvsZDIOP4MpUP8AZJwuMeRH21QbjT9Q0tsslzbH+cF0U/U6Ha331/VFfEiBgQwBB8QeR9orH2/SNymMVxtQlm1HJgfTXbXeW5C3OLmPzJAWYD4OBhv+Q59RWpw9qeltGJDeIuRnYwbvB8CgBOfq/vVH7SdD0NVZknSC55wluBIGPo8Knan15X7ayFVJIAGSfIcmr2NNZ1MbcRNP7f0j26qOHe3a97YVuZ47XTomeSV1QTSLhFBPLCP5zYXJ97A4860ysh7Huz5kY3d1DIjqR3KtlCOOWIyCcg4wwxjPjmterF6uLVFWxb5fumozMZkpSlWispSlApSlApSlArF+vAny+UpIHB2kkHO04AK5+GPszjyrZZpQiszHCqCSfgBk/wBqwfWrmKW4keGPZGzZVPQfUPDJyceWcVZ6ufZiGy/h6iZu118sY/RxUpSse3IpSlApSlApSlApSlApSlBRKUpXUHGSlKUClKUH7mvylKC4dJ6ZY28Yu9SYsuf4NmozJNj/AFsPKLPAyQGIPOODLa523Xkvu2qJbRjgYAeTHh4sNo+oLx61nIFWPSuzzUboZjs5NuM7nxED9XeFc/ZVrctWs7d2c/Huj5K4me6Era9quoyqsMl+sK87p+5DSY/4KTnyGAPifOoLqTXpZ5Cvy+5uYuMNLuQE+f8AC3sAP/7FRuoae9vK0UgUOhwwV1cA+m5CRn4Z4ru0DpO71A4toGcDgvwsY+t2wM/Dx+FVxbtW/bjER8nmZng/emOkrnUpe7t484xudvdjQHONzfHBwBknBwK3Lonspt9NZZXYzXA/1n3UXPjsQH+7ZP1VW+keyfULNt4u7aFzj3hCLiRfHhTIAF8eceNW89DzyjFzq95IPNYu7t1PwPdrnH21i9XqdudmmuNn9M5+/mmooxxmHT1D1xFbP3EKm5vG+bbRHLD4yN4RKPMn7q7+mrG4jiLXUoknkYu+3/LTIACRg+CKAB8TknxqunWNH0GN0jaNX8WjQ95cOf8AyJJP4iAPhWaa32rajqM3dWu6FZDsSKIAytu45kIzu/27QP71bW9NVdjFEYjrPP7/ANlVNcR3txTqO1a4+TrcRmcZzEGBYY8cgeB+BqSqjdnPZummx95KQ9y/JOcpH48IPM8kF/E5OMAnN5q0u00U1YonMJIzjiUpSonpXzJIFBLEAAZJJwAPifKvqss7ReqWmla2jbEUZw+P9bjxB/8AFTxj1B9BUd25FunMr7Q6OrV3d3TwjnPSF6HWNlux8riz/u4/F4VI22oRS/5cqP8A7WDf+jX8/wBBxz5+tWcauecNjr/DtuY9muY+MRP8N51vVo7WF5JGAABwp8WOOFA8yawav1nJ8ST9ZzX5UN67vJ7mT9Hejo0VNUbWZn5dxSlKhZMpSlApSlApSlApSlApSlBonsL03+a4/qj9FPYXpv8ANcf1R+irte65bQNtmuYY2IyFkkRDjkZwxHHB+6uyOQMAVIIIBBByCDyCCPEVsvrd73pcl2KejPfYXpv81x/VH6KewvTf5rj+qP0VoE9wsalnZVVRksxAUD4k8Cvm0vI5kDxSJIjZw6MGU4JBwynB5BH2U9bve9JsU9FB9hem/wA1x/VH6KewvTf5rj+qP0VolKet3vek2KejO/YXpv8ANcf1R+insL03+a4/qj9FaJSnrd73pNinoqnTHZpY6dKZYkZpCMBpWDlPXZwNpPr48fXmY1/Qhexd0000aH53cuELD0LYJx8BjPnUnSopu11VbUzxVYjGGeL2GaaCObg/DvRj/wDCrrY6PFbx93Cvdj1XGf8A7gfu8K7qV7XeuXPzTl5FMR3K7qHR3yjO+/vsHySZYh90aLULL2N2b/OnvG/3XBP/ALWrhfazb25AmuIoiRkCSRUJHqAxGRVf6W1t7ieR5b+2bvCRDZQyRSbFXnc0i+88hAyQPdHPj5e037lP5ZwbMSh/YXpv81x/VH6Km+luzey02RpYVdpCNoeRtxUee3gYz5nx4+urTSvatTdqjE1TgimI5FKVy2uqQyu6RzRu8eA6I6syZyBuUHK/NPj6GoFTqpSlANVFuzG0JJLTEk5J3jkn/jVupVNVFNXfCezqbtjO7qmM9FQ9l1n6zfjH6aey6z9Zvxj9NW+lUbmjouO0tX4k+aoey6z9Zvxj9NPZdZ+s34x+mrNe6lDAAZZo4wfAu6pnHpuIzXNb9SWkjBEu7d2JwFWZGYn4ANk03NHQ7S1fiT5oL2XWfrN+Mfpp7LrP1m/GP01b6U3NHQ7S1fiT5qh7LrP1m/GP009l1n6zfjH6at9KbmjodpavxJ81Q9l1n6zfjH6aey6z9Zvxj9NW+lNzR0O0tX4k+aoey6z9Zvxj9NPZdZ+s34x+mrfSm5o6HaWr8SfNUPZdZ+s34x+mnsus/Wb8Y/TVvpTc0dDtLV+JPmqHsus/Wb8Y/TSrfSm5o6HaWr8SfNmfXdil7r+kwMoYRLNcPkZ90YKg+o3w4x8a0DVtSS1geWTdsjUsxRGdgB4kKgJ48c+XieKzSDVZl6guLyTT75oBbi3hZbWQk4ZGY7TggFt+PgecVMdVaxeXej37R2M6Fx3MMJjPyllfYju0ak7R774HouT48SrB+Szw2vTk0qTTTxtBJIkl0d8jGTOzdkeG9lxX72f9VWsFtp9kBMrSQgJI0EiQyOE7yQJIyjdySc+B8jyK5et7Jn0aztore4aFpbaKVBC5lSCMgszRKCw/y14xnmpSCxfUdTguTDJFa2SSCISxtE8ssg2swicBljRAACwBJ8Biglte63trJmWQyO0aCSRYo2k7pD/qkKjCD6+SASBgV8a115Z2fcd68m24x3brDIyHcMj3lXGT/KPe5HFUbRNAeee8jvIdQJnvnZ4VjWO1kiBAjZ7kqC8aqPmLJ5cKc82bqDSXuNY05RC3ye1Sadn2nut5AjiXd4blK7sUHrrHaTDDps17HFM2x3hEbwujd6DsAcEe4u/AJPnx87ipaPqaOOyS4ud0WQoZWidHLk7dqwsC5JbOFwSRjxqA7UbZ3is4o7eWSNr2J5hDE0mI0JkfKoPNsc+tcvaFbzSXumvtuhbx99Iz20PfSRy7AIy0fdyDIyQCVOCTyPGgkOghDLNdTmWeS77zZMJ42hMY+dGiQkkIm3BBySfEnmrkTioXpHSI7eAlIpkeVjJIbhg1w7HjdIykjJAHujwHGAcipoigqPS/alYandPb27PvQFgWTajhTglDnJ8QeQDirfVT6Z7MbDTbmS4t42EjgqAzllQEgkIPIcDxycDHrVsoMt7W5YW1HSI5hlBNJM4EbSnandnGxFZmDFSCAPLmp/poadfXTT2tqEa0Pdibue43NInvrsKqx2qV+cB8849TXLvUpv8AuI3cmn3zW8NsYInS2kbLlss2MA7TucZ88DyNW/TupyUuriS0a1gQBgbgLDLKwUhmYMcKuBGiljzz4ACg89R7SrOAvkTuiS9y0scDvEJfDZvAwWzxxnkgeNS2pdSwW0Mcspde92hI+7czOzDIRYQN5f8A8ccc5xWQdHXsM8dvaXs8trC9ybiK2ktWTvS0hkjT5YWxIm4g/MUk8Z8KuWpXEkeutNNa3MscNqEte6haRC8jfxSHHuRvj3cuVGPE+FBZ+nerYb9pkjSZHgZVkSWIxspYEjg+PAz93qKrHQE0avq18UISS7ZAI4yxMduAgKogJOSzHgepr46De5gttTlms5kumuLi47toyd3u/wANI2HEoGzA25HI9a8NCgntumHjjtrj5QIJV7sxOJTJKSSQhG5sGXxx/ooJjp7Wra00qW+Sa7ngZpbjM2Xm+cVIVce6mU4zwMliRzUh091cJdOW8uh8nATdJvR40XIDe7v5dcMAGGdx8PSqr1FYyjpiO2t7a4LtHBAUELd6AGXvGMYG4A7W/FXb2i2sk1rp4ihuRALqFpVih3zJGikqTCVbIBwSpU8gZHlQdXTE8F1qU8zyXDXKKO7imieBIoH+aY4mPvFiDl297PGF8Ku9VzpDSY4xLPsue9mYbprvb38iqPdOxcCNBkgJtU8HK+FWOgp9h2qWE+otYI798GZAxTETOmdyq2c591uSADjgnjNwqp2PZhYQag18kbd8WZwC+Y1ds7mVPU7j4nAzwBxVsoMy7dmR7azgf/515HnClmCBXDlVUFicOOAM81J6TPpV3cs1vaYaw2ymRbVonDOsqBBH3Ykf3QW2geOzGTXB1F31z1Bp/wD/AJbg2tr3m6buX7vvZFIHvY5UFY/e8OT5c1fNTfuYppUi3SCNmAVcu5RWKrwMscnAHxoIDSe06yu3iSEzsZZGhB7iQKrqC213K4ViqlseOBkgCuzW+uLa0aRCJZXiTvJVhiaQxJgndIRwnAJwTkgZxiuLs20BrPSrdJI8TbWlYMMOJJCzHOfBsNt+zFUBJLwaFdQpYXj3900r3LGB1ALybWwXA7z+EAAse7Gc8UGka91xDbaYb9Vd42jV4wEbLbx7m7j3FJIyx8M+ZIB97PqdFsI7q7zD7i7w0bod5wpCxMC5y+Qo5J4xmqv1zbNJpdlDFbXDRNPapJGIWMqQR+8xaIAkf5a8H1FffaLBNLc6YwS6FukkssjW8ImljkEY7ljEUcZDFhnacZPnigsen9aW8yXBCTq1sR3sTQSd8u4blPdqCW3LyMeXjiuPQu0uyvpIUgMxMwk2sYJAmYxllLkbdwGDgE+I8yBXL/h3yXSruS3t7k3E0cjHvcSXcshUojOEJx5EKMbR5DkVL9FaELLT7WEoA8cKhuOQ7ANJ97k0EcO1SwInw0xe3L95ELeXvVCDLMU25RBz7z4HFdWt9U23+Fm6d50gmhyJIkbvkWReGG0HuyM8MeAcc+FUVtKuk0HUZBaTfKr+4lcwiJjMEklCYKAbgBHvP/L41N9fWrPo1vbwW1w0ckltE6LC5mSFCGYtGoJXiIDHxAoO/WOol0bSIWiE9w5RI4e9DvI7uMp3pA48fDg8bRzU9edTQw26TSl0EhCIjROJmdshUWDG8uSPm4zj76rPaD3ksmlhbad4RdLcSd3EzlO6XKK4UHblnxzx7p9K5+ubSZtVs5CLwQRwTbZbWETMkzYXkGNwuY+NxHHkRyaCQ6Es7adZ5TJLPcmYpcNOjRsroOEWEkiNFVhgDPB5Jxwqd6V0eO1tgI4pIy7NI4mYPOzsfeaVwzBnOBnB9B5YpQS9Kq+odmOnXEryyQOXkYsxFxcKCTyfdWUAfUBXP7I9L+jyfmrn92guFM1T/ZHpf0eT81c/u09kel/R5PzVz+7QXCmap/sj0v6PJ+auf3aeyPS/o8n5q5/doLhSqf7I9L+jyfmrn92nsj0v6PJ+auf3aC4Zpmqf7I9L+jyfmrn92nsj0v6PJ+auf3aC4Zpmqf7I9L+jyfmrn92nsj0v6PJ+auf3aC4VC9X9O/4haNCHCHcjqxXcm6N1cB0yNykrgj41E+yPS/o8n5q5/dp7I9L+jyfmrn92g97rQbu+MS3jW6wxSJMY4Q7NI8Z3Ll5AO7TdgkAEnGNwGc2mqf7I9L+jyfmrn92nsj0v6PJ+auf3aC4Uqn+yPS/o8n5q5/dp7I9L+jyfmrn92guFKp/sj0v6PJ+auf3aeyPS/o8n5q5/doLhmmap/sj0v6PJ+auf3aeyPS/o8n5q5/doLhmmap/sj0v6PJ+auf3aeyPS/o8n5q5/doLhTNU/2R6X9Hk/NXP7tPZHpf0eT81c/u0FwzSqf7I9L+jyfmrn92nsj0v6PJ+auf3aC4Uqn+yPS/o8n5q5/dp7I9L+jyfmrn92guGaZqn+yPS/o8n5q5/dp7I9L+jyfmrn92guFKp/sj0v6PJ+auf3aeyPS/o8n5q5/doLhSqf7I9L+jyfmrn92nsj0v6PJ+auf3aC40qK6f6XttPVltkZFc7mDSSSZIGPGRmI49KUFS7QO06fSLmKL5Ckqz/5cnygqSQVVgyd0dpBYeZGCPiBy632s3OmTRLqOl91FJ4TRXAlHGM+7sGSM+GQfTNQH/UK+250w4Jw0pwPE4e34Hxrl6n1h+qb6LTkjNosDO8nyggTEjCsFjGcsqk8Z5zk4AoNmu9etoUR5bmGNJBlGkkVA3APuliM8EGqlp/Uwk1CWWXVrSO1X+HDapcQMZOP8yRycgknhVx4DPh73n2w6fHH0/OiqNsSwBM8lQssSDB9duRn4mqhoN1ot1Y2Fk1urXcyxRmSO37uWNsbi/ftGA2CvkWzn0zQa/qHUNrbMEnuoImI3BZJURiMkZAZgcZBGfga+7DWre4z3NxFLjk93Ir4+vaTWYf9Q9uptrN9oLC525xzgqSRn0JUcfCo3UIILjqOzOjoAYWHyuSBNkIUP7wYgBclNyn1JUcnwDXP+5bPvO7+V2/ebtmzvo9+7O3bt3Z3Z4x45r2vdZt4CBLcRRkjIDyKhI8MgMRxWVCyQdafMXmDf4D53c43fXx41Yu1WySSXSSyKT/iUC5IBO07iR9R2jI+FBcLzXraA7ZbmGMkA4eVFOD4HDEcceNftjrltcHENzDKcZxHKjnH1KTWW9vccYl0t2QHE5B93cSuYiRtAy31fH41HXXyW/6gsRp8K2jQNvmZ0Fq0qghtqQnDO2wOPm8hueBQbBedR2kLlJbuCNxjKPMisMjIyrMCOK7VuFKBwylCu4OCNu3Gc7vDGOc1kfbJZodW0UlFO+cI2VB3KJrfAbPiPfbg+prX8cUEfZ9R2kzhIruCRznCJMjMcDJwqsSeK6b3UIoE3zSpGg/1yOEX8TECsn7JbJF1vWtqKNkzKuABtBml4X0Hujgegr76Et49f1C9vbxRNHBJ3NtA/vRRrydxjPBYgLyfMsfTAadpuvW11n5PcwzY8e6kR8fXtJxX7fa7bW7BZrmGJiMhZJUQkZIyAxHGQefhWW9sHR8dhEmp2Ci2ngkTcYgEVlY7QSg4yGIB494MQc8Vxdttwt5pWmXJQBpWjbw5Alh3lc+OMgfdQbG2qwCISmeMRHGJS692c+GHzg5rxl6itUjErXUAjLbBIZUCFsE7Q5bBbAPHwrh6ytEOl3abF2i1mAXA2jETbcDyxgY9MVT7mxT/ALQAKLj5AsmMD520Pu+vdzn1oLr/AN6af/8AULT8xF+qpgHNYP0pfaLJpVpaT26PdTkQblt8Sq0szKHFw0eMqHB4J+bjFbvGm0ADyAH3UGf9oHafPpFzFEbFJUn/AMpxcFCSNoYMpiO0hmHmRgg+oH1d9fanbPF8p0Tu4pJo4jMt2kgTvHCAkImRy3ngZwM81U/+ockXGmEDJ3S4XOMnfb8ZPhVqXq3UJdSs7a50z5NBKZSzPJHPvMcTyIAyDahDIG9TjjGKC4XvU1nA5SW8t43HijzRowyMjKswI4Ne2n6xBcgmCeKUDx7uRXxn12k4rJu1wwRa5pUk4jEef4jOoK7VkHzuOQMnx9a+elLOO66kN3pke2yjjKTSopjhkkMZBVBgA+8Y2Ix4qW8wSGySyqilmYKqgksTgADkkk+AAr8t7hZEV0ZWRgCrKQykHkEEcEfGqh2pXLvapZQnE1/ILdT47UPvTOR5qIwQf91QvYVrLm0msZuJrGVoyp8QpZuPscSD4DbQaEmrwNL3QniMoyO7EimTgZPuZzwK+73UYoADLLHGCcAu6oCfHALEZOKxvtS6auLjWTJYnZc29jHdKEHvuUnkQ4Pm+0jGc527fOvbW+uota6auyyqtzCsfex/ysJY8Omedrc/VyPiQ2K3uUkUOjq6nkMpDKfqI4NRk/WFhG+x7+1VxwUaeMMPsLZFULtf1KSOPT9Ot27lbyQRMye7iMGKPaMeCkyjOPJceBNXCDs601LfuPkMBj27STGpkPxMmN27/wAs5oLDFKrqGVgykZDA5BB8wR4iviC9jkLhJEYo21wrAlW8cMAfdPwNRIEOj6b85jFaQHliN5CLwMgAbjgDw8TWU9mt7c6drPdXjc6pCtz6YkffIAc+BH8RMepWg2W/1u3tyBNcQxFhkCSREJHwDEZr1i1GJ4u9WWMxYJ7wOpjwM5O8HGBg8/Csy/6jIlOlxNgbhdIAccgGObIB9DgfcK++1nSpf8EthbxF4oWheaFMgNEiHghedgbaTjw8fKg0Cw6ktLhtkF3byt/LHMjtx8FYmvKXq+wRirX9qrKSpU3EQIIOCCC3BBHhVU6Mk0jVZLe8tI0huLUMDCipG6h0aMq6ge+g3ZDDz8xkiqZ1RJaQdWb7tEMBhBcNEZVLGEgExqrEnIHOKDZrHX7a4z3NzDJtxnu5UfGc4ztJxnB+40qpdDW2nXjXVzYRGGMyLAwVFjjcxLv3rFtBQnvyOcZ2A4Bzn8oKb2797cXdotvbXEpttzOUgkKZYxMAHC4Y4TyzjPrmuvtR6Zmla31nTEk75NpdBGyykLwrmIgMSANjKRyuPIGtkpQZX1p1M2p9PSbLW4FxMY4zAIJSwdJIpHxhPmbQSGPB8PHIHjo/WYg0q2hOl3st1bxoEja0k2CVAVRt5HAyfEc4JrWqUGQdvKzT29pDHBLLMriVxFFI6AbSvzgCBls4Gc4FavYXKSxrIgIVxuGUZG59UYAg/WM10UoMq6vsZ7DX4NTFvLNbNF3UhhQu8Z2smSg5xypz9Y8cZkL++fWr2xFvbzpbWs4uZbiaJolLICESMPguSSc8ccGtFpQZJ23iSSbTxDbzzGCUzP3UMjgLmPHvBduTsbjOfXGRXn1pFLrWoaf8jtLmP5PJ3kl1NA8Cqu6NsAyAFiNhOPU8eJrX6UGQ9rsrvqemNHbXMq2kollMUEjgAyQPhWC7WbbGeAfSrdY9etdXSRQ2dykQSSSaeeCSIBVX3RGDyzlyvl4A4B8rhSgyDsrlddZ1N3gnRLqR3id4JUVgJJX5LKNpKsDg49PGvPSbO56a1O5JtZp9Pum3CSBDI0RyzLuUcjbvKnwyMEZIxWx0oMd636uTXpItKtC0YldXlmnXucIpztjjkwzuTg4x/p9MlZvtd6LluNKhis4y5tXjZYhyxRI2jwo82AKnHng45wKtXVXRVnqiBbmEMV+bIDtlT/a45H1HI+FVfQtDnSc2w1S+MSeAZ4WfA8u8aEsBxjgj4YoPjWOvWv7GS3trC8N1cRtD3bwOiRGRSjGSVgFCrknPngeHl29XWDWfTxtQryyC1S2URRu5ZggXO1QSB7pOTxV7pQZB0h1Ytpo8FvPpl9LNDkiL5JIVLrK0sZDkYGDsOfEY8DWq6XJK0ETTKFlMaGRVztDlQWAyScBsiuqlBiHbx3tzd2i29tcSm23M7JBIUy5iYAOFwxwnOOBnHjkDZ9PvVnjWRN21hkbkZG+1HAKn4EV0UoMf7TZS2uac4gnkjtmUzOtvK6KGdW8VQ78LydufTx4rzsbafpvVm7uGWTS7whv4cbuIWPh7qgkFScY8WQjxK4GyUoMrlsYtd1qRbqC4+S20BSDck8Ku5ZTI4cBcfy4zyADiq/a2P+CdRlrS2uWsnURy7YZ5Am4DdhypL7XVXyCeCQPSt0pQZ9HqGepmbu5u7+Qi273uZe770TmXG/btxtPzs4zxmqh2w9mcscj3uno5E3uXMEQJJ3EHcEX5yswBYeTAN643ClBnva50RPqFvBNa/wDxNoxdFyAWB2kgE8bgUUjPoR5007tfjMRWexvEvEUF7VbaRmLcj3TjhSQcFsfbitCrLbS/a46sljPuC1h4MZZTKHijOJskh1UyMVAAweeaD4601ie9t9PtJ7aZPlLwy3gSGYpHFuDd2WAJDE4zzldnOM1B9q3QUWni0m0y3mFwk27bGJ5+FwwYliwXa4XjjO8+OONxpQY72w6m2paRaiG2uDLJKsrQ/J5dyBUlRw3ucYdgB6+IyOauF31jJbW1jMtrNJBINk4WGQzxe5gN3eAQA6kHI9MeWblSgx+w0SO56gt7vTbaaGBFZrmVoXghckMMIkgUljkZAGPA+RNcuq37xdUi7+S3b28cZiaSO2lb3u6ZDt90bgGOMj6xmtqpQZyerryeWX/C9MKrkPNJdwyQmR2GwFF3KThIlBJ58OB5q0alB//Z"/>
          <p:cNvSpPr>
            <a:spLocks noChangeAspect="1" noChangeArrowheads="1"/>
          </p:cNvSpPr>
          <p:nvPr/>
        </p:nvSpPr>
        <p:spPr bwMode="auto">
          <a:xfrm>
            <a:off x="0" y="-612775"/>
            <a:ext cx="2143125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0" name="AutoShape 8" descr="data:image/jpeg;base64,/9j/4AAQSkZJRgABAQAAAQABAAD/2wCEAAkGBhIPEBQUEhAUFRQVFhgWGRMWFRkXFBkbGhgWFhseGRUYGyYhGBojGRQYIjUgIywtLCwsFx4xNTAqNSgrLSkBCQoKDgwOGg8PGi8kHiQ1Lyw0MS0tLC4tKjIsNCwpLC01LC4sNSw0LCkwLyoxNCo1LCksNiwsMjIpKjUpMDUpKv/AABEIAKwBJQMBIgACEQEDEQH/xAAcAAEAAwEBAQEBAAAAAAAAAAAABQYHBAMCAQj/xABEEAACAQMDAQUDCgQFBAAHAQABAgMABBEFEiEGBxMxQVEXImEUMlRxgZGSlNLTI1KToRUzQnKCCBZisTRDVaKywfAk/8QAGwEBAAEFAQAAAAAAAAAAAAAAAAMCBAUGBwH/xAAyEQEAAQMBBQQIBwEAAAAAAAAAAQIDEQQSEyFBURUxU5EFFCJScYGx8AYyYaHR4fHB/9oADAMBAAIRAxEAPwDLaUpW6LApSlApSlApSlApSlApSlApSlAqV6Z6cm1G5WCEe83JY/NRR4s3wGftJA86joIGkZURSzMQqqBkkk4AAHiSa/orst6HbTLZjMF+UTEM+DnaoHupu88ZJOOMt54Bq01eoixRnnyV0U7UuzpDs5tNMAZE7ybGDO/L/HaPBB9XPqTVppStZrrqrnaqnMruIiO4pSlUPSlKUConqPpuK+i2OMMPmSAe8p//AGPUef14NS1Vjqq61C3jZ4O6dADn+Ge+QeoG7a+Pq+w1Rcxs8YzC60kVzdjd1RTVymeDI7u3MUjoSCUZlJHgSpI4+HFeVCc8+OfOlYZ0yM44lKUo9KUpQKUpQKUpQKUpQKUpQUSlKV1BxkpSlApSlApSlApSlApSlApSv0DPw+NBr/Yf0bnN/KvqkAP3O/8A7Uf8/hWx1y6Zp6W0McMYwkaKij4KMffXVWpai9N65NUr2mnZjBSlKgVFKUoFKUoFKUoM46/sLK2WQCMfKJirqFAAQA4J4AwGw3qST8OM+rTe1XTN0McwHKNsY/8Ai3h9zAfirMqxWojFeHQPQ1e3pYqzMzzz+nD6YKUpUDLlKUoFKUoFKUoFKUoFKUoKJSlK6g4yUpSgUpSgUpSgUpSgUpSgUIpSg/q/pjUPlNlbS5z3kMbH6yoz/fNSlUTsW1DvdJRT4wySR/ZnvB/aQD7Kvdaheo2LlVPSV9TOYyUpSonpSlKBSlKBXnNcKgy7Ko9WIA+819uuQRkj4jxqpdRz2FuDviWaY5wrMXb/AJOxJUfD7hQSnUaJdWNwqurDu2IKkEZUbx4fFRWI1pnT+kNHaXVwY9rSQybEHzdpUsMDJPjjx8gPWszFY/V/mhuP4dmd1XHLMFKUqzbMUpSgUpSgUpSgUpSgUpSgolKUrqDjJSlKBSlKBSlKBUpoHTNzqEmy2haQjxPgi/7nPC/+z5Zqc7PuzyXVZNzZjtkPvy+ZP8kefFvU+C+fkDY+ude2SLpGmbIYV9yVgwQMxGWDyk8KoHvMTknIPhg2ty/7e7o7+fSPvorinhmVA1rQjaEA3FtKSSCIJe8KkHB3e6AOajMVrXTnTmkxIFEY1CbzkaVIbcH0QSOpZfiFfP8AardB2ewTAF7DT4l/ljV5W/qAxY+41DVrqaOFUT9P271W7mX87Ur+irvsZ0uQcQvGfWOVx/Zyw/tVI6q7DZoipsGMynOUkZFkX0w3CsD9hGPPPFVv0hZrnGcfF5NqqHh2J9WrbXD2srbUuCChJ4Eo4x8N64H1qo863esZ0vsQmltsXM0ccoCtEyAsy5BLRyjgMASMFTkHdyRgVqnTlpcQ2scd1KssyDa0i5w2CQpOed23GT5nNYnXTarr26J48/5TW8xGJSVKUrHpSlKUClKUCoTXul47seCI3nIEy/3hh/fNTdKDwsrQRRJGDkIqpk+eABz91ZB1t00bKf3R/BkyyH09V+zPHwx8a2aq5173DWUizOobbujBI3Fx83aPE5PH1E1Bfoiqn4Mt6J1VWn1ERHGKuEx/35MapSlYp0EpSlApSlApSlApSlApSlBRKUpXUHGSlKUClKUCrn0V0Il1E15eTCCyibDMTh3IxkJ6DJxnkk8AZ8Krp9n30gUuEUcvIeQijxYjz+AHJJAHJqU6k6nN0I4YwY7SAbYYc/e8mOGlbJJPlkgeZMNzaq9micdZ6f2qjHfKza/2tygCDTVFrbRgouFXvGHhnnIT1497PJOalOyDQLOZXlmuEa7kLKiBx30Q5zIAckSE5IbHAGRyTWUVu/Yjot1DamSRgkEp3RxbBvbIUd4z+OMLgDzHPmKs9XRTZsTscPrKuiZqq4oHqnsIdBvsZDIOP4MpUP8AZJwuMeRH21QbjT9Q0tsslzbH+cF0U/U6Ha331/VFfEiBgQwBB8QeR9orH2/SNymMVxtQlm1HJgfTXbXeW5C3OLmPzJAWYD4OBhv+Q59RWpw9qeltGJDeIuRnYwbvB8CgBOfq/vVH7SdD0NVZknSC55wluBIGPo8Knan15X7ayFVJIAGSfIcmr2NNZ1MbcRNP7f0j26qOHe3a97YVuZ47XTomeSV1QTSLhFBPLCP5zYXJ97A4860ysh7Huz5kY3d1DIjqR3KtlCOOWIyCcg4wwxjPjmterF6uLVFWxb5fumozMZkpSlWispSlApSlApSlArF+vAny+UpIHB2kkHO04AK5+GPszjyrZZpQiszHCqCSfgBk/wBqwfWrmKW4keGPZGzZVPQfUPDJyceWcVZ6ufZiGy/h6iZu118sY/RxUpSse3IpSlApSlApSlApSlApSlBRKUpXUHGSlKUClKUH7mvylKC4dJ6ZY28Yu9SYsuf4NmozJNj/AFsPKLPAyQGIPOODLa523Xkvu2qJbRjgYAeTHh4sNo+oLx61nIFWPSuzzUboZjs5NuM7nxED9XeFc/ZVrctWs7d2c/Huj5K4me6Era9quoyqsMl+sK87p+5DSY/4KTnyGAPifOoLqTXpZ5Cvy+5uYuMNLuQE+f8AC3sAP/7FRuoae9vK0UgUOhwwV1cA+m5CRn4Z4ru0DpO71A4toGcDgvwsY+t2wM/Dx+FVxbtW/bjER8nmZng/emOkrnUpe7t484xudvdjQHONzfHBwBknBwK3Lonspt9NZZXYzXA/1n3UXPjsQH+7ZP1VW+keyfULNt4u7aFzj3hCLiRfHhTIAF8eceNW89DzyjFzq95IPNYu7t1PwPdrnH21i9XqdudmmuNn9M5+/mmooxxmHT1D1xFbP3EKm5vG+bbRHLD4yN4RKPMn7q7+mrG4jiLXUoknkYu+3/LTIACRg+CKAB8TknxqunWNH0GN0jaNX8WjQ95cOf8AyJJP4iAPhWaa32rajqM3dWu6FZDsSKIAytu45kIzu/27QP71bW9NVdjFEYjrPP7/ANlVNcR3txTqO1a4+TrcRmcZzEGBYY8cgeB+BqSqjdnPZummx95KQ9y/JOcpH48IPM8kF/E5OMAnN5q0u00U1YonMJIzjiUpSonpXzJIFBLEAAZJJwAPifKvqss7ReqWmla2jbEUZw+P9bjxB/8AFTxj1B9BUd25FunMr7Q6OrV3d3TwjnPSF6HWNlux8riz/u4/F4VI22oRS/5cqP8A7WDf+jX8/wBBxz5+tWcauecNjr/DtuY9muY+MRP8N51vVo7WF5JGAABwp8WOOFA8yawav1nJ8ST9ZzX5UN67vJ7mT9Hejo0VNUbWZn5dxSlKhZMpSlApSlApSlApSlApSlBonsL03+a4/qj9FPYXpv8ANcf1R+irte65bQNtmuYY2IyFkkRDjkZwxHHB+6uyOQMAVIIIBBByCDyCCPEVsvrd73pcl2KejPfYXpv81x/VH6KewvTf5rj+qP0VoE9wsalnZVVRksxAUD4k8Cvm0vI5kDxSJIjZw6MGU4JBwynB5BH2U9bve9JsU9FB9hem/wA1x/VH6KewvTf5rj+qP0VolKet3vek2KejO/YXpv8ANcf1R+insL03+a4/qj9FaJSnrd73pNinoqnTHZpY6dKZYkZpCMBpWDlPXZwNpPr48fXmY1/Qhexd0000aH53cuELD0LYJx8BjPnUnSopu11VbUzxVYjGGeL2GaaCObg/DvRj/wDCrrY6PFbx93Cvdj1XGf8A7gfu8K7qV7XeuXPzTl5FMR3K7qHR3yjO+/vsHySZYh90aLULL2N2b/OnvG/3XBP/ALWrhfazb25AmuIoiRkCSRUJHqAxGRVf6W1t7ieR5b+2bvCRDZQyRSbFXnc0i+88hAyQPdHPj5e037lP5ZwbMSh/YXpv81x/VH6Km+luzey02RpYVdpCNoeRtxUee3gYz5nx4+urTSvatTdqjE1TgimI5FKVy2uqQyu6RzRu8eA6I6syZyBuUHK/NPj6GoFTqpSlANVFuzG0JJLTEk5J3jkn/jVupVNVFNXfCezqbtjO7qmM9FQ9l1n6zfjH6aey6z9Zvxj9NW+lUbmjouO0tX4k+aoey6z9Zvxj9NPZdZ+s34x+mrNe6lDAAZZo4wfAu6pnHpuIzXNb9SWkjBEu7d2JwFWZGYn4ANk03NHQ7S1fiT5oL2XWfrN+Mfpp7LrP1m/GP01b6U3NHQ7S1fiT5qh7LrP1m/GP009l1n6zfjH6at9KbmjodpavxJ81Q9l1n6zfjH6aey6z9Zvxj9NW+lNzR0O0tX4k+aoey6z9Zvxj9NPZdZ+s34x+mrfSm5o6HaWr8SfNUPZdZ+s34x+mnsus/Wb8Y/TVvpTc0dDtLV+JPmqHsus/Wb8Y/TSrfSm5o6HaWr8SfNmfXdil7r+kwMoYRLNcPkZ90YKg+o3w4x8a0DVtSS1geWTdsjUsxRGdgB4kKgJ48c+XieKzSDVZl6guLyTT75oBbi3hZbWQk4ZGY7TggFt+PgecVMdVaxeXej37R2M6Fx3MMJjPyllfYju0ak7R774HouT48SrB+Szw2vTk0qTTTxtBJIkl0d8jGTOzdkeG9lxX72f9VWsFtp9kBMrSQgJI0EiQyOE7yQJIyjdySc+B8jyK5et7Jn0aztore4aFpbaKVBC5lSCMgszRKCw/y14xnmpSCxfUdTguTDJFa2SSCISxtE8ssg2swicBljRAACwBJ8Biglte63trJmWQyO0aCSRYo2k7pD/qkKjCD6+SASBgV8a115Z2fcd68m24x3brDIyHcMj3lXGT/KPe5HFUbRNAeee8jvIdQJnvnZ4VjWO1kiBAjZ7kqC8aqPmLJ5cKc82bqDSXuNY05RC3ye1Sadn2nut5AjiXd4blK7sUHrrHaTDDps17HFM2x3hEbwujd6DsAcEe4u/AJPnx87ipaPqaOOyS4ud0WQoZWidHLk7dqwsC5JbOFwSRjxqA7UbZ3is4o7eWSNr2J5hDE0mI0JkfKoPNsc+tcvaFbzSXumvtuhbx99Iz20PfSRy7AIy0fdyDIyQCVOCTyPGgkOghDLNdTmWeS77zZMJ42hMY+dGiQkkIm3BBySfEnmrkTioXpHSI7eAlIpkeVjJIbhg1w7HjdIykjJAHujwHGAcipoigqPS/alYandPb27PvQFgWTajhTglDnJ8QeQDirfVT6Z7MbDTbmS4t42EjgqAzllQEgkIPIcDxycDHrVsoMt7W5YW1HSI5hlBNJM4EbSnandnGxFZmDFSCAPLmp/poadfXTT2tqEa0Pdibue43NInvrsKqx2qV+cB8849TXLvUpv8AuI3cmn3zW8NsYInS2kbLlss2MA7TucZ88DyNW/TupyUuriS0a1gQBgbgLDLKwUhmYMcKuBGiljzz4ACg89R7SrOAvkTuiS9y0scDvEJfDZvAwWzxxnkgeNS2pdSwW0Mcspde92hI+7czOzDIRYQN5f8A8ccc5xWQdHXsM8dvaXs8trC9ybiK2ktWTvS0hkjT5YWxIm4g/MUk8Z8KuWpXEkeutNNa3MscNqEte6haRC8jfxSHHuRvj3cuVGPE+FBZ+nerYb9pkjSZHgZVkSWIxspYEjg+PAz93qKrHQE0avq18UISS7ZAI4yxMduAgKogJOSzHgepr46De5gttTlms5kumuLi47toyd3u/wANI2HEoGzA25HI9a8NCgntumHjjtrj5QIJV7sxOJTJKSSQhG5sGXxx/ooJjp7Wra00qW+Sa7ngZpbjM2Xm+cVIVce6mU4zwMliRzUh091cJdOW8uh8nATdJvR40XIDe7v5dcMAGGdx8PSqr1FYyjpiO2t7a4LtHBAUELd6AGXvGMYG4A7W/FXb2i2sk1rp4ihuRALqFpVih3zJGikqTCVbIBwSpU8gZHlQdXTE8F1qU8zyXDXKKO7imieBIoH+aY4mPvFiDl297PGF8Ku9VzpDSY4xLPsue9mYbprvb38iqPdOxcCNBkgJtU8HK+FWOgp9h2qWE+otYI798GZAxTETOmdyq2c591uSADjgnjNwqp2PZhYQag18kbd8WZwC+Y1ds7mVPU7j4nAzwBxVsoMy7dmR7azgf/515HnClmCBXDlVUFicOOAM81J6TPpV3cs1vaYaw2ymRbVonDOsqBBH3Ykf3QW2geOzGTXB1F31z1Bp/wD/AJbg2tr3m6buX7vvZFIHvY5UFY/e8OT5c1fNTfuYppUi3SCNmAVcu5RWKrwMscnAHxoIDSe06yu3iSEzsZZGhB7iQKrqC213K4ViqlseOBkgCuzW+uLa0aRCJZXiTvJVhiaQxJgndIRwnAJwTkgZxiuLs20BrPSrdJI8TbWlYMMOJJCzHOfBsNt+zFUBJLwaFdQpYXj3900r3LGB1ALybWwXA7z+EAAse7Gc8UGka91xDbaYb9Vd42jV4wEbLbx7m7j3FJIyx8M+ZIB97PqdFsI7q7zD7i7w0bod5wpCxMC5y+Qo5J4xmqv1zbNJpdlDFbXDRNPapJGIWMqQR+8xaIAkf5a8H1FffaLBNLc6YwS6FukkssjW8ImljkEY7ljEUcZDFhnacZPnigsen9aW8yXBCTq1sR3sTQSd8u4blPdqCW3LyMeXjiuPQu0uyvpIUgMxMwk2sYJAmYxllLkbdwGDgE+I8yBXL/h3yXSruS3t7k3E0cjHvcSXcshUojOEJx5EKMbR5DkVL9FaELLT7WEoA8cKhuOQ7ANJ97k0EcO1SwInw0xe3L95ELeXvVCDLMU25RBz7z4HFdWt9U23+Fm6d50gmhyJIkbvkWReGG0HuyM8MeAcc+FUVtKuk0HUZBaTfKr+4lcwiJjMEklCYKAbgBHvP/L41N9fWrPo1vbwW1w0ckltE6LC5mSFCGYtGoJXiIDHxAoO/WOol0bSIWiE9w5RI4e9DvI7uMp3pA48fDg8bRzU9edTQw26TSl0EhCIjROJmdshUWDG8uSPm4zj76rPaD3ksmlhbad4RdLcSd3EzlO6XKK4UHblnxzx7p9K5+ubSZtVs5CLwQRwTbZbWETMkzYXkGNwuY+NxHHkRyaCQ6Es7adZ5TJLPcmYpcNOjRsroOEWEkiNFVhgDPB5Jxwqd6V0eO1tgI4pIy7NI4mYPOzsfeaVwzBnOBnB9B5YpQS9Kq+odmOnXEryyQOXkYsxFxcKCTyfdWUAfUBXP7I9L+jyfmrn92guFM1T/ZHpf0eT81c/u09kel/R5PzVz+7QXCmap/sj0v6PJ+auf3aeyPS/o8n5q5/doLhSqf7I9L+jyfmrn92nsj0v6PJ+auf3aC4Zpmqf7I9L+jyfmrn92nsj0v6PJ+auf3aC4Zpmqf7I9L+jyfmrn92nsj0v6PJ+auf3aC4VC9X9O/4haNCHCHcjqxXcm6N1cB0yNykrgj41E+yPS/o8n5q5/dp7I9L+jyfmrn92g97rQbu+MS3jW6wxSJMY4Q7NI8Z3Ll5AO7TdgkAEnGNwGc2mqf7I9L+jyfmrn92nsj0v6PJ+auf3aC4Uqn+yPS/o8n5q5/dp7I9L+jyfmrn92guFKp/sj0v6PJ+auf3aeyPS/o8n5q5/doLhmmap/sj0v6PJ+auf3aeyPS/o8n5q5/doLhmmap/sj0v6PJ+auf3aeyPS/o8n5q5/doLhTNU/2R6X9Hk/NXP7tPZHpf0eT81c/u0FwzSqf7I9L+jyfmrn92nsj0v6PJ+auf3aC4Uqn+yPS/o8n5q5/dp7I9L+jyfmrn92guGaZqn+yPS/o8n5q5/dp7I9L+jyfmrn92guFKp/sj0v6PJ+auf3aeyPS/o8n5q5/doLhSqf7I9L+jyfmrn92nsj0v6PJ+auf3aC40qK6f6XttPVltkZFc7mDSSSZIGPGRmI49KUFS7QO06fSLmKL5Ckqz/5cnygqSQVVgyd0dpBYeZGCPiBy632s3OmTRLqOl91FJ4TRXAlHGM+7sGSM+GQfTNQH/UK+250w4Jw0pwPE4e34Hxrl6n1h+qb6LTkjNosDO8nyggTEjCsFjGcsqk8Z5zk4AoNmu9etoUR5bmGNJBlGkkVA3APuliM8EGqlp/Uwk1CWWXVrSO1X+HDapcQMZOP8yRycgknhVx4DPh73n2w6fHH0/OiqNsSwBM8lQssSDB9duRn4mqhoN1ot1Y2Fk1urXcyxRmSO37uWNsbi/ftGA2CvkWzn0zQa/qHUNrbMEnuoImI3BZJURiMkZAZgcZBGfga+7DWre4z3NxFLjk93Ir4+vaTWYf9Q9uptrN9oLC525xzgqSRn0JUcfCo3UIILjqOzOjoAYWHyuSBNkIUP7wYgBclNyn1JUcnwDXP+5bPvO7+V2/ebtmzvo9+7O3bt3Z3Z4x45r2vdZt4CBLcRRkjIDyKhI8MgMRxWVCyQdafMXmDf4D53c43fXx41Yu1WySSXSSyKT/iUC5IBO07iR9R2jI+FBcLzXraA7ZbmGMkA4eVFOD4HDEcceNftjrltcHENzDKcZxHKjnH1KTWW9vccYl0t2QHE5B93cSuYiRtAy31fH41HXXyW/6gsRp8K2jQNvmZ0Fq0qghtqQnDO2wOPm8hueBQbBedR2kLlJbuCNxjKPMisMjIyrMCOK7VuFKBwylCu4OCNu3Gc7vDGOc1kfbJZodW0UlFO+cI2VB3KJrfAbPiPfbg+prX8cUEfZ9R2kzhIruCRznCJMjMcDJwqsSeK6b3UIoE3zSpGg/1yOEX8TECsn7JbJF1vWtqKNkzKuABtBml4X0Hujgegr76Et49f1C9vbxRNHBJ3NtA/vRRrydxjPBYgLyfMsfTAadpuvW11n5PcwzY8e6kR8fXtJxX7fa7bW7BZrmGJiMhZJUQkZIyAxHGQefhWW9sHR8dhEmp2Ci2ngkTcYgEVlY7QSg4yGIB494MQc8Vxdttwt5pWmXJQBpWjbw5Alh3lc+OMgfdQbG2qwCISmeMRHGJS692c+GHzg5rxl6itUjErXUAjLbBIZUCFsE7Q5bBbAPHwrh6ytEOl3abF2i1mAXA2jETbcDyxgY9MVT7mxT/ALQAKLj5AsmMD520Pu+vdzn1oLr/AN6af/8AULT8xF+qpgHNYP0pfaLJpVpaT26PdTkQblt8Sq0szKHFw0eMqHB4J+bjFbvGm0ADyAH3UGf9oHafPpFzFEbFJUn/AMpxcFCSNoYMpiO0hmHmRgg+oH1d9fanbPF8p0Tu4pJo4jMt2kgTvHCAkImRy3ngZwM81U/+ockXGmEDJ3S4XOMnfb8ZPhVqXq3UJdSs7a50z5NBKZSzPJHPvMcTyIAyDahDIG9TjjGKC4XvU1nA5SW8t43HijzRowyMjKswI4Ne2n6xBcgmCeKUDx7uRXxn12k4rJu1wwRa5pUk4jEef4jOoK7VkHzuOQMnx9a+elLOO66kN3pke2yjjKTSopjhkkMZBVBgA+8Y2Ix4qW8wSGySyqilmYKqgksTgADkkk+AAr8t7hZEV0ZWRgCrKQykHkEEcEfGqh2pXLvapZQnE1/ILdT47UPvTOR5qIwQf91QvYVrLm0msZuJrGVoyp8QpZuPscSD4DbQaEmrwNL3QniMoyO7EimTgZPuZzwK+73UYoADLLHGCcAu6oCfHALEZOKxvtS6auLjWTJYnZc29jHdKEHvuUnkQ4Pm+0jGc527fOvbW+uota6auyyqtzCsfex/ysJY8Omedrc/VyPiQ2K3uUkUOjq6nkMpDKfqI4NRk/WFhG+x7+1VxwUaeMMPsLZFULtf1KSOPT9Ot27lbyQRMye7iMGKPaMeCkyjOPJceBNXCDs601LfuPkMBj27STGpkPxMmN27/wAs5oLDFKrqGVgykZDA5BB8wR4iviC9jkLhJEYo21wrAlW8cMAfdPwNRIEOj6b85jFaQHliN5CLwMgAbjgDw8TWU9mt7c6drPdXjc6pCtz6YkffIAc+BH8RMepWg2W/1u3tyBNcQxFhkCSREJHwDEZr1i1GJ4u9WWMxYJ7wOpjwM5O8HGBg8/Csy/6jIlOlxNgbhdIAccgGObIB9DgfcK++1nSpf8EthbxF4oWheaFMgNEiHghedgbaTjw8fKg0Cw6ktLhtkF3byt/LHMjtx8FYmvKXq+wRirX9qrKSpU3EQIIOCCC3BBHhVU6Mk0jVZLe8tI0huLUMDCipG6h0aMq6ge+g3ZDDz8xkiqZ1RJaQdWb7tEMBhBcNEZVLGEgExqrEnIHOKDZrHX7a4z3NzDJtxnu5UfGc4ztJxnB+40qpdDW2nXjXVzYRGGMyLAwVFjjcxLv3rFtBQnvyOcZ2A4Bzn8oKb2797cXdotvbXEpttzOUgkKZYxMAHC4Y4TyzjPrmuvtR6Zmla31nTEk75NpdBGyykLwrmIgMSANjKRyuPIGtkpQZX1p1M2p9PSbLW4FxMY4zAIJSwdJIpHxhPmbQSGPB8PHIHjo/WYg0q2hOl3st1bxoEja0k2CVAVRt5HAyfEc4JrWqUGQdvKzT29pDHBLLMriVxFFI6AbSvzgCBls4Gc4FavYXKSxrIgIVxuGUZG59UYAg/WM10UoMq6vsZ7DX4NTFvLNbNF3UhhQu8Z2smSg5xypz9Y8cZkL++fWr2xFvbzpbWs4uZbiaJolLICESMPguSSc8ccGtFpQZJ23iSSbTxDbzzGCUzP3UMjgLmPHvBduTsbjOfXGRXn1pFLrWoaf8jtLmP5PJ3kl1NA8Cqu6NsAyAFiNhOPU8eJrX6UGQ9rsrvqemNHbXMq2kollMUEjgAyQPhWC7WbbGeAfSrdY9etdXSRQ2dykQSSSaeeCSIBVX3RGDyzlyvl4A4B8rhSgyDsrlddZ1N3gnRLqR3id4JUVgJJX5LKNpKsDg49PGvPSbO56a1O5JtZp9Pum3CSBDI0RyzLuUcjbvKnwyMEZIxWx0oMd636uTXpItKtC0YldXlmnXucIpztjjkwzuTg4x/p9MlZvtd6LluNKhis4y5tXjZYhyxRI2jwo82AKnHng45wKtXVXRVnqiBbmEMV+bIDtlT/a45H1HI+FVfQtDnSc2w1S+MSeAZ4WfA8u8aEsBxjgj4YoPjWOvWv7GS3trC8N1cRtD3bwOiRGRSjGSVgFCrknPngeHl29XWDWfTxtQryyC1S2URRu5ZggXO1QSB7pOTxV7pQZB0h1Ytpo8FvPpl9LNDkiL5JIVLrK0sZDkYGDsOfEY8DWq6XJK0ETTKFlMaGRVztDlQWAyScBsiuqlBiHbx3tzd2i29tcSm23M7JBIUy5iYAOFwxwnOOBnHjkDZ9PvVnjWRN21hkbkZG+1HAKn4EV0UoMf7TZS2uac4gnkjtmUzOtvK6KGdW8VQ78LydufTx4rzsbafpvVm7uGWTS7whv4cbuIWPh7qgkFScY8WQjxK4GyUoMrlsYtd1qRbqC4+S20BSDck8Ku5ZTI4cBcfy4zyADiq/a2P+CdRlrS2uWsnURy7YZ5Am4DdhypL7XVXyCeCQPSt0pQZ9HqGepmbu5u7+Qi273uZe770TmXG/btxtPzs4zxmqh2w9mcscj3uno5E3uXMEQJJ3EHcEX5yswBYeTAN643ClBnva50RPqFvBNa/wDxNoxdFyAWB2kgE8bgUUjPoR5007tfjMRWexvEvEUF7VbaRmLcj3TjhSQcFsfbitCrLbS/a46sljPuC1h4MZZTKHijOJskh1UyMVAAweeaD4601ie9t9PtJ7aZPlLwy3gSGYpHFuDd2WAJDE4zzldnOM1B9q3QUWni0m0y3mFwk27bGJ5+FwwYliwXa4XjjO8+OONxpQY72w6m2paRaiG2uDLJKsrQ/J5dyBUlRw3ucYdgB6+IyOauF31jJbW1jMtrNJBINk4WGQzxe5gN3eAQA6kHI9MeWblSgx+w0SO56gt7vTbaaGBFZrmVoXghckMMIkgUljkZAGPA+RNcuq37xdUi7+S3b28cZiaSO2lb3u6ZDt90bgGOMj6xmtqpQZyerryeWX/C9MKrkPNJdwyQmR2GwFF3KThIlBJ58OB5q0alB//Z"/>
          <p:cNvSpPr>
            <a:spLocks noChangeAspect="1" noChangeArrowheads="1"/>
          </p:cNvSpPr>
          <p:nvPr/>
        </p:nvSpPr>
        <p:spPr bwMode="auto">
          <a:xfrm>
            <a:off x="0" y="-612775"/>
            <a:ext cx="2143125" cy="1257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pSp>
        <p:nvGrpSpPr>
          <p:cNvPr id="3" name="Groupe 16"/>
          <p:cNvGrpSpPr/>
          <p:nvPr/>
        </p:nvGrpSpPr>
        <p:grpSpPr>
          <a:xfrm>
            <a:off x="647056" y="2996952"/>
            <a:ext cx="2232248" cy="936104"/>
            <a:chOff x="467544" y="4581128"/>
            <a:chExt cx="2232248" cy="936104"/>
          </a:xfrm>
        </p:grpSpPr>
        <p:sp>
          <p:nvSpPr>
            <p:cNvPr id="16" name="Ellipse 15"/>
            <p:cNvSpPr/>
            <p:nvPr/>
          </p:nvSpPr>
          <p:spPr>
            <a:xfrm>
              <a:off x="467544" y="4581128"/>
              <a:ext cx="2232248" cy="936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755576" y="4869160"/>
              <a:ext cx="1728192" cy="40011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Collectivités</a:t>
              </a:r>
              <a:endParaRPr lang="fr-FR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e 28"/>
          <p:cNvGrpSpPr/>
          <p:nvPr/>
        </p:nvGrpSpPr>
        <p:grpSpPr>
          <a:xfrm>
            <a:off x="4860032" y="4365104"/>
            <a:ext cx="2088232" cy="2376514"/>
            <a:chOff x="251520" y="1628800"/>
            <a:chExt cx="2088232" cy="2376514"/>
          </a:xfrm>
        </p:grpSpPr>
        <p:grpSp>
          <p:nvGrpSpPr>
            <p:cNvPr id="6" name="Groupe 25"/>
            <p:cNvGrpSpPr/>
            <p:nvPr/>
          </p:nvGrpSpPr>
          <p:grpSpPr>
            <a:xfrm>
              <a:off x="251520" y="1628800"/>
              <a:ext cx="2088232" cy="1281657"/>
              <a:chOff x="467544" y="4581128"/>
              <a:chExt cx="2232248" cy="936104"/>
            </a:xfrm>
          </p:grpSpPr>
          <p:sp>
            <p:nvSpPr>
              <p:cNvPr id="27" name="Ellipse 26"/>
              <p:cNvSpPr/>
              <p:nvPr/>
            </p:nvSpPr>
            <p:spPr>
              <a:xfrm>
                <a:off x="467544" y="4581128"/>
                <a:ext cx="2232248" cy="936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698466" y="4929699"/>
                <a:ext cx="1663105" cy="29223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dirty="0" smtClean="0">
                    <a:solidFill>
                      <a:schemeClr val="bg1"/>
                    </a:solidFill>
                  </a:rPr>
                  <a:t>Entreprises</a:t>
                </a:r>
                <a:endParaRPr lang="fr-FR" sz="2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5" name="Image 24" descr="entreprises.WM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7544" y="2492896"/>
              <a:ext cx="1826057" cy="1512418"/>
            </a:xfrm>
            <a:prstGeom prst="rect">
              <a:avLst/>
            </a:prstGeom>
          </p:spPr>
        </p:pic>
      </p:grpSp>
      <p:grpSp>
        <p:nvGrpSpPr>
          <p:cNvPr id="7" name="Groupe 33"/>
          <p:cNvGrpSpPr/>
          <p:nvPr/>
        </p:nvGrpSpPr>
        <p:grpSpPr>
          <a:xfrm>
            <a:off x="4067944" y="2132856"/>
            <a:ext cx="2376264" cy="2237978"/>
            <a:chOff x="6380584" y="1421160"/>
            <a:chExt cx="2376264" cy="2237978"/>
          </a:xfrm>
        </p:grpSpPr>
        <p:grpSp>
          <p:nvGrpSpPr>
            <p:cNvPr id="8" name="Groupe 20"/>
            <p:cNvGrpSpPr/>
            <p:nvPr/>
          </p:nvGrpSpPr>
          <p:grpSpPr>
            <a:xfrm>
              <a:off x="6380584" y="1421160"/>
              <a:ext cx="2376264" cy="1353665"/>
              <a:chOff x="467544" y="4581128"/>
              <a:chExt cx="2232248" cy="936104"/>
            </a:xfrm>
          </p:grpSpPr>
          <p:sp>
            <p:nvSpPr>
              <p:cNvPr id="22" name="Ellipse 21"/>
              <p:cNvSpPr/>
              <p:nvPr/>
            </p:nvSpPr>
            <p:spPr>
              <a:xfrm>
                <a:off x="467544" y="4581128"/>
                <a:ext cx="2232248" cy="93610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" name="ZoneTexte 22"/>
              <p:cNvSpPr txBox="1"/>
              <p:nvPr/>
            </p:nvSpPr>
            <p:spPr>
              <a:xfrm>
                <a:off x="805763" y="4788745"/>
                <a:ext cx="1555809" cy="48952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2000" dirty="0" smtClean="0">
                    <a:solidFill>
                      <a:schemeClr val="bg1"/>
                    </a:solidFill>
                  </a:rPr>
                  <a:t>Agences d’intérim</a:t>
                </a:r>
                <a:endParaRPr lang="fr-FR" sz="2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" name="Picture 38" descr="travailler_en_interim-zoom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164288" y="2420888"/>
              <a:ext cx="876300" cy="1238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e 30"/>
          <p:cNvGrpSpPr/>
          <p:nvPr/>
        </p:nvGrpSpPr>
        <p:grpSpPr>
          <a:xfrm>
            <a:off x="6300192" y="2708920"/>
            <a:ext cx="2376264" cy="1353665"/>
            <a:chOff x="467544" y="4581128"/>
            <a:chExt cx="2232248" cy="936104"/>
          </a:xfrm>
        </p:grpSpPr>
        <p:sp>
          <p:nvSpPr>
            <p:cNvPr id="32" name="Ellipse 31"/>
            <p:cNvSpPr/>
            <p:nvPr/>
          </p:nvSpPr>
          <p:spPr>
            <a:xfrm>
              <a:off x="467544" y="4581128"/>
              <a:ext cx="2232248" cy="93610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805763" y="4879903"/>
              <a:ext cx="1555809" cy="27668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sz="2000" dirty="0" smtClean="0">
                  <a:solidFill>
                    <a:schemeClr val="bg1"/>
                  </a:solidFill>
                </a:rPr>
                <a:t>SIAE</a:t>
              </a:r>
              <a:endParaRPr lang="fr-FR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6" name="Image 35" descr="course vers l'emploi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7020272" y="3861048"/>
            <a:ext cx="1004222" cy="890859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7" name="Espace réservé du numéro de diapositive 3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034680" cy="460648"/>
          </a:xfrm>
        </p:spPr>
        <p:txBody>
          <a:bodyPr>
            <a:normAutofit/>
          </a:bodyPr>
          <a:lstStyle/>
          <a:p>
            <a:r>
              <a:rPr lang="fr-FR" b="1" dirty="0" smtClean="0"/>
              <a:t>Le secteur public</a:t>
            </a:r>
          </a:p>
          <a:p>
            <a:endParaRPr lang="fr-FR" dirty="0"/>
          </a:p>
        </p:txBody>
      </p:sp>
      <p:sp>
        <p:nvSpPr>
          <p:cNvPr id="38" name="Espace réservé du contenu 2"/>
          <p:cNvSpPr txBox="1">
            <a:spLocks/>
          </p:cNvSpPr>
          <p:nvPr/>
        </p:nvSpPr>
        <p:spPr>
          <a:xfrm>
            <a:off x="4644008" y="1600200"/>
            <a:ext cx="3034680" cy="46064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secteur privé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oneTexte 1"/>
          <p:cNvSpPr txBox="1">
            <a:spLocks noChangeArrowheads="1"/>
          </p:cNvSpPr>
          <p:nvPr/>
        </p:nvSpPr>
        <p:spPr bwMode="auto">
          <a:xfrm>
            <a:off x="0" y="303213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Les Structures d’Insertion par l’Activité Économique</a:t>
            </a:r>
            <a:endParaRPr lang="fr-FR" sz="30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85" name="ZoneTexte 13"/>
          <p:cNvSpPr txBox="1">
            <a:spLocks noChangeArrowheads="1"/>
          </p:cNvSpPr>
          <p:nvPr/>
        </p:nvSpPr>
        <p:spPr bwMode="auto">
          <a:xfrm>
            <a:off x="107504" y="2204864"/>
            <a:ext cx="280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Accueil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chemeClr val="bg2">
                    <a:lumMod val="50000"/>
                  </a:schemeClr>
                </a:solidFill>
              </a:rPr>
              <a:t>Orientation</a:t>
            </a:r>
          </a:p>
          <a:p>
            <a:pPr>
              <a:buFont typeface="Wingdings" pitchFamily="2" charset="2"/>
              <a:buChar char="Ø"/>
            </a:pPr>
            <a:r>
              <a:rPr lang="fr-FR" b="1" dirty="0" smtClean="0">
                <a:solidFill>
                  <a:schemeClr val="bg2">
                    <a:lumMod val="50000"/>
                  </a:schemeClr>
                </a:solidFill>
              </a:rPr>
              <a:t>Accompagnement social</a:t>
            </a:r>
            <a:endParaRPr lang="fr-FR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86" name="ZoneTexte 14"/>
          <p:cNvSpPr txBox="1">
            <a:spLocks noChangeArrowheads="1"/>
          </p:cNvSpPr>
          <p:nvPr/>
        </p:nvSpPr>
        <p:spPr bwMode="auto">
          <a:xfrm>
            <a:off x="3275856" y="1772816"/>
            <a:ext cx="24482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 Accompagnement socioprofessionnel</a:t>
            </a:r>
          </a:p>
        </p:txBody>
      </p:sp>
      <p:sp>
        <p:nvSpPr>
          <p:cNvPr id="3088" name="ZoneTexte 16"/>
          <p:cNvSpPr txBox="1">
            <a:spLocks noChangeArrowheads="1"/>
          </p:cNvSpPr>
          <p:nvPr/>
        </p:nvSpPr>
        <p:spPr bwMode="auto">
          <a:xfrm>
            <a:off x="6948264" y="234888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Emploi</a:t>
            </a:r>
          </a:p>
        </p:txBody>
      </p:sp>
      <p:sp>
        <p:nvSpPr>
          <p:cNvPr id="25" name="Ellipse 24"/>
          <p:cNvSpPr/>
          <p:nvPr/>
        </p:nvSpPr>
        <p:spPr>
          <a:xfrm>
            <a:off x="251520" y="4149080"/>
            <a:ext cx="2088232" cy="1008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ELOIGNÉ DE L’EMPLOI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6444208" y="4077072"/>
            <a:ext cx="2088232" cy="100811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PROCHE DE L’EMPLOI</a:t>
            </a:r>
            <a:endParaRPr lang="fr-FR" dirty="0"/>
          </a:p>
        </p:txBody>
      </p:sp>
      <p:pic>
        <p:nvPicPr>
          <p:cNvPr id="19" name="Image 18" descr="course vers l'emploi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131840" y="3573016"/>
            <a:ext cx="2736304" cy="2427413"/>
          </a:xfrm>
          <a:prstGeom prst="rect">
            <a:avLst/>
          </a:prstGeom>
          <a:ln>
            <a:noFill/>
          </a:ln>
          <a:effectLst/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4" name="Flèche en arc 23"/>
          <p:cNvSpPr/>
          <p:nvPr/>
        </p:nvSpPr>
        <p:spPr>
          <a:xfrm>
            <a:off x="1619672" y="2132856"/>
            <a:ext cx="5688632" cy="4005064"/>
          </a:xfrm>
          <a:prstGeom prst="circularArrow">
            <a:avLst>
              <a:gd name="adj1" fmla="val 5112"/>
              <a:gd name="adj2" fmla="val 1142319"/>
              <a:gd name="adj3" fmla="val 20401701"/>
              <a:gd name="adj4" fmla="val 10681811"/>
              <a:gd name="adj5" fmla="val 10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Le droit au travail des bénéficiaires de la protection internationale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récépissé carte de séjou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221088"/>
            <a:ext cx="2870979" cy="2109042"/>
          </a:xfrm>
          <a:prstGeom prst="rect">
            <a:avLst/>
          </a:prstGeom>
        </p:spPr>
      </p:pic>
      <p:pic>
        <p:nvPicPr>
          <p:cNvPr id="16386" name="Picture 2" descr="http://www.famars.fr/uploads/pics/titre_de_sejo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0943" y="4221088"/>
            <a:ext cx="3075513" cy="216024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3347864" y="1484784"/>
            <a:ext cx="5040560" cy="1728192"/>
          </a:xfrm>
          <a:prstGeom prst="wedgeRectCallout">
            <a:avLst>
              <a:gd name="adj1" fmla="val -28696"/>
              <a:gd name="adj2" fmla="val 1446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smtClean="0">
                <a:solidFill>
                  <a:schemeClr val="tx1"/>
                </a:solidFill>
              </a:rPr>
              <a:t>J’ai le droit de travailler, </a:t>
            </a:r>
            <a:r>
              <a:rPr lang="fr-FR" sz="3200" b="1" dirty="0" smtClean="0">
                <a:solidFill>
                  <a:schemeClr val="tx1"/>
                </a:solidFill>
              </a:rPr>
              <a:t>dès la reconnaissance du statut</a:t>
            </a:r>
            <a:r>
              <a:rPr lang="fr-FR" sz="3200" dirty="0" smtClean="0">
                <a:solidFill>
                  <a:schemeClr val="tx1"/>
                </a:solidFill>
              </a:rPr>
              <a:t>!</a:t>
            </a:r>
            <a:endParaRPr lang="fr-FR" sz="3200" dirty="0">
              <a:solidFill>
                <a:schemeClr val="tx1"/>
              </a:solidFill>
            </a:endParaRPr>
          </a:p>
        </p:txBody>
      </p:sp>
      <p:pic>
        <p:nvPicPr>
          <p:cNvPr id="11" name="Image 10" descr="flèches vers la pers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3848" y="4941168"/>
            <a:ext cx="2296860" cy="1120899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  <p:sp>
        <p:nvSpPr>
          <p:cNvPr id="10" name="Titre 7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</a:t>
            </a:r>
            <a:r>
              <a:rPr kumimoji="0" lang="fr-FR" sz="3000" b="0" i="0" u="none" strike="noStrike" kern="1200" cap="small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droit au travail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Les droits associés au travail: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Sécurité sociale</a:t>
            </a: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Allocation chômage</a:t>
            </a: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Retraite</a:t>
            </a:r>
          </a:p>
          <a:p>
            <a:pPr algn="just"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Réglementation du temps de travail</a:t>
            </a: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Congés annuels</a:t>
            </a: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Formation</a:t>
            </a:r>
          </a:p>
          <a:p>
            <a:pPr algn="just"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Grève</a:t>
            </a:r>
          </a:p>
          <a:p>
            <a:pPr algn="just"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Représentation professionnelle</a:t>
            </a:r>
          </a:p>
          <a:p>
            <a:endParaRPr lang="fr-FR" dirty="0"/>
          </a:p>
        </p:txBody>
      </p:sp>
      <p:pic>
        <p:nvPicPr>
          <p:cNvPr id="9" name="Image 8" descr="plu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84168" y="2420888"/>
            <a:ext cx="2409686" cy="2236661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 rot="10800000" flipV="1">
            <a:off x="670458" y="3059270"/>
            <a:ext cx="2428875" cy="7848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2000" b="1" dirty="0" smtClean="0"/>
              <a:t>Réinsertion</a:t>
            </a:r>
          </a:p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fr-FR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5567002" y="2771238"/>
            <a:ext cx="1928812" cy="78483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2000" b="1" dirty="0" smtClean="0"/>
              <a:t>Cotisation</a:t>
            </a:r>
          </a:p>
          <a:p>
            <a:pPr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endParaRPr lang="fr-FR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917664" y="4921780"/>
            <a:ext cx="1928813" cy="1631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/>
            <a:r>
              <a:rPr lang="fr-FR" sz="2000" b="1" dirty="0" smtClean="0"/>
              <a:t>Aide de l’Etat aux personnes dans le besoin</a:t>
            </a:r>
            <a:endParaRPr lang="fr-FR" sz="2000" b="1" dirty="0"/>
          </a:p>
        </p:txBody>
      </p:sp>
      <p:sp>
        <p:nvSpPr>
          <p:cNvPr id="7" name="Flèche en arc 6"/>
          <p:cNvSpPr/>
          <p:nvPr/>
        </p:nvSpPr>
        <p:spPr>
          <a:xfrm rot="8040670">
            <a:off x="5442644" y="3581911"/>
            <a:ext cx="1571625" cy="1285875"/>
          </a:xfrm>
          <a:prstGeom prst="circularArrow">
            <a:avLst>
              <a:gd name="adj1" fmla="val 8522"/>
              <a:gd name="adj2" fmla="val 1142319"/>
              <a:gd name="adj3" fmla="val 19155276"/>
              <a:gd name="adj4" fmla="val 1080000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614674" y="1763126"/>
            <a:ext cx="1714500" cy="40011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lvl="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2000" b="1" dirty="0" smtClean="0"/>
              <a:t>Travail</a:t>
            </a:r>
          </a:p>
        </p:txBody>
      </p:sp>
      <p:sp>
        <p:nvSpPr>
          <p:cNvPr id="9" name="Flèche en arc 8"/>
          <p:cNvSpPr/>
          <p:nvPr/>
        </p:nvSpPr>
        <p:spPr>
          <a:xfrm rot="13395774">
            <a:off x="2114949" y="4509673"/>
            <a:ext cx="1571625" cy="1285875"/>
          </a:xfrm>
          <a:prstGeom prst="circularArrow">
            <a:avLst>
              <a:gd name="adj1" fmla="val 8522"/>
              <a:gd name="adj2" fmla="val 1142319"/>
              <a:gd name="adj3" fmla="val 19155276"/>
              <a:gd name="adj4" fmla="val 11010006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 en arc 9"/>
          <p:cNvSpPr/>
          <p:nvPr/>
        </p:nvSpPr>
        <p:spPr>
          <a:xfrm rot="19620994">
            <a:off x="1637888" y="2075899"/>
            <a:ext cx="1573490" cy="1285875"/>
          </a:xfrm>
          <a:prstGeom prst="circularArrow">
            <a:avLst>
              <a:gd name="adj1" fmla="val 8522"/>
              <a:gd name="adj2" fmla="val 1142319"/>
              <a:gd name="adj3" fmla="val 19155276"/>
              <a:gd name="adj4" fmla="val 10800000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 en arc 10"/>
          <p:cNvSpPr/>
          <p:nvPr/>
        </p:nvSpPr>
        <p:spPr>
          <a:xfrm rot="1258368">
            <a:off x="4274852" y="1740430"/>
            <a:ext cx="1571625" cy="1285875"/>
          </a:xfrm>
          <a:prstGeom prst="circularArrow">
            <a:avLst>
              <a:gd name="adj1" fmla="val 8522"/>
              <a:gd name="adj2" fmla="val 1142319"/>
              <a:gd name="adj3" fmla="val 19155276"/>
              <a:gd name="adj4" fmla="val 11325069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492896"/>
            <a:ext cx="2408424" cy="242889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  <p:sp>
        <p:nvSpPr>
          <p:cNvPr id="13" name="Titr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fr-FR" dirty="0" smtClean="0"/>
              <a:t>Travail et solidarité:</a:t>
            </a:r>
            <a:br>
              <a:rPr lang="fr-FR" dirty="0" smtClean="0"/>
            </a:b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dan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860031"/>
            <a:ext cx="1997968" cy="1997969"/>
          </a:xfrm>
          <a:prstGeom prst="rect">
            <a:avLst/>
          </a:prstGeom>
          <a:noFill/>
        </p:spPr>
      </p:pic>
      <p:pic>
        <p:nvPicPr>
          <p:cNvPr id="10" name="Image 9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836712"/>
            <a:ext cx="5400600" cy="54006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195736" y="3212976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TRAVAIL ILLÉGAL</a:t>
            </a:r>
            <a:endParaRPr lang="fr-FR" sz="36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657813" y="5778412"/>
            <a:ext cx="33843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dirty="0" smtClean="0"/>
              <a:t>Le </a:t>
            </a:r>
            <a:r>
              <a:rPr lang="fr-FR" sz="1400" dirty="0"/>
              <a:t>formulaire </a:t>
            </a:r>
            <a:r>
              <a:rPr lang="fr-FR" sz="1400" dirty="0" smtClean="0"/>
              <a:t>de déclaration : </a:t>
            </a:r>
            <a:r>
              <a:rPr lang="fr-FR" sz="1400" dirty="0" smtClean="0">
                <a:solidFill>
                  <a:schemeClr val="bg2">
                    <a:lumMod val="50000"/>
                  </a:schemeClr>
                </a:solidFill>
              </a:rPr>
              <a:t>www.impots.gouv.fr</a:t>
            </a:r>
            <a:r>
              <a:rPr lang="fr-FR" sz="1400" dirty="0" smtClean="0"/>
              <a:t> </a:t>
            </a:r>
          </a:p>
          <a:p>
            <a:pPr algn="ctr">
              <a:defRPr/>
            </a:pPr>
            <a:r>
              <a:rPr lang="fr-FR" sz="1400" dirty="0" smtClean="0"/>
              <a:t>doit être rempli chaque année en mai.</a:t>
            </a:r>
          </a:p>
          <a:p>
            <a:pPr algn="ctr">
              <a:defRPr/>
            </a:pPr>
            <a:r>
              <a:rPr lang="fr-FR" sz="1400" dirty="0" smtClean="0"/>
              <a:t>Je signale tout changement d’adresse</a:t>
            </a:r>
            <a:endParaRPr lang="fr-FR" sz="1400" dirty="0"/>
          </a:p>
        </p:txBody>
      </p:sp>
      <p:pic>
        <p:nvPicPr>
          <p:cNvPr id="10" name="il_fi" descr="http://1.bp.blogspot.com/-l1Tgion8IT8/TdJ0aY1HfTI/AAAAAAAAHVc/buiti8esFoA/s1600/declarati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07817">
            <a:off x="4727944" y="4879439"/>
            <a:ext cx="2808312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300" dirty="0" smtClean="0"/>
              <a:t>Comment savoir si mon travail est déclaré ?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3744416" cy="4176464"/>
          </a:xfrm>
        </p:spPr>
        <p:txBody>
          <a:bodyPr>
            <a:normAutofit/>
          </a:bodyPr>
          <a:lstStyle/>
          <a:p>
            <a:pPr algn="ctr"/>
            <a:endParaRPr lang="fr-FR" dirty="0" smtClean="0"/>
          </a:p>
          <a:p>
            <a:pPr lvl="0">
              <a:buFont typeface="Wingdings" pitchFamily="2" charset="2"/>
              <a:buChar char="ü"/>
            </a:pPr>
            <a:r>
              <a:rPr lang="fr-FR" dirty="0" smtClean="0"/>
              <a:t>Je signe un contrat</a:t>
            </a:r>
          </a:p>
          <a:p>
            <a:pPr lvl="0">
              <a:buNone/>
            </a:pPr>
            <a:endParaRPr lang="fr-FR" dirty="0" smtClean="0"/>
          </a:p>
          <a:p>
            <a:pPr lvl="0">
              <a:buFont typeface="Wingdings" pitchFamily="2" charset="2"/>
              <a:buChar char="ü"/>
            </a:pPr>
            <a:r>
              <a:rPr lang="fr-FR" dirty="0" smtClean="0"/>
              <a:t>Je reçois une fiche de paie chaque mois</a:t>
            </a:r>
          </a:p>
          <a:p>
            <a:pPr lvl="0">
              <a:buNone/>
            </a:pPr>
            <a:endParaRPr lang="fr-FR" dirty="0" smtClean="0"/>
          </a:p>
          <a:p>
            <a:pPr lvl="0">
              <a:buFont typeface="Wingdings" pitchFamily="2" charset="2"/>
              <a:buChar char="ü"/>
            </a:pPr>
            <a:r>
              <a:rPr lang="fr-FR" dirty="0" smtClean="0"/>
              <a:t>Je fais une déclaration de revenu tous les ans. Ma déclaration est pré-remplie</a:t>
            </a:r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9" name="Image 8" descr="http://fiscalnews.fr/wp-content/uploads/2011/02/bulletin-de-paye-taux-2011.jpg"/>
          <p:cNvPicPr/>
          <p:nvPr/>
        </p:nvPicPr>
        <p:blipFill>
          <a:blip r:embed="rId3" cstate="print"/>
          <a:srcRect l="3019" r="3019" b="45769"/>
          <a:stretch>
            <a:fillRect/>
          </a:stretch>
        </p:blipFill>
        <p:spPr bwMode="auto">
          <a:xfrm>
            <a:off x="4860032" y="2492896"/>
            <a:ext cx="3879354" cy="2414786"/>
          </a:xfrm>
          <a:prstGeom prst="rect">
            <a:avLst/>
          </a:prstGeom>
          <a:noFill/>
        </p:spPr>
      </p:pic>
      <p:pic>
        <p:nvPicPr>
          <p:cNvPr id="6" name="Image 5" descr="signature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27984" y="1532538"/>
            <a:ext cx="1790395" cy="160843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Les premières démarches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>
          <a:xfrm>
            <a:off x="2051720" y="2852936"/>
            <a:ext cx="5760640" cy="2952328"/>
          </a:xfrm>
        </p:spPr>
        <p:txBody>
          <a:bodyPr anchor="ctr" anchorCtr="0"/>
          <a:lstStyle/>
          <a:p>
            <a:r>
              <a:rPr lang="fr-FR" dirty="0" smtClean="0"/>
              <a:t>Demandeur d’emploi</a:t>
            </a:r>
          </a:p>
          <a:p>
            <a:r>
              <a:rPr lang="fr-FR" b="1" dirty="0" smtClean="0"/>
              <a:t>Préinscription </a:t>
            </a:r>
            <a:r>
              <a:rPr lang="fr-FR" dirty="0" smtClean="0"/>
              <a:t>: internet OU téléphone </a:t>
            </a:r>
          </a:p>
          <a:p>
            <a:r>
              <a:rPr lang="fr-FR" b="1" dirty="0" smtClean="0"/>
              <a:t>Inscription</a:t>
            </a:r>
            <a:r>
              <a:rPr lang="fr-FR" dirty="0" smtClean="0"/>
              <a:t> : entretien individuel</a:t>
            </a:r>
          </a:p>
          <a:p>
            <a:pPr>
              <a:buNone/>
            </a:pPr>
            <a:r>
              <a:rPr lang="fr-FR" b="1" dirty="0" smtClean="0"/>
              <a:t>		Avec</a:t>
            </a:r>
            <a:r>
              <a:rPr lang="fr-FR" dirty="0" smtClean="0"/>
              <a:t> : pièce d’identité + adresse</a:t>
            </a:r>
            <a:endParaRPr lang="fr-FR" dirty="0"/>
          </a:p>
        </p:txBody>
      </p:sp>
      <p:pic>
        <p:nvPicPr>
          <p:cNvPr id="7" name="il_fi" descr="http://www.ninfosman.com/wp-content/uploads/2008/10/logo_pole_emploi_469__1905b.jpg"/>
          <p:cNvPicPr/>
          <p:nvPr/>
        </p:nvPicPr>
        <p:blipFill>
          <a:blip r:embed="rId2" cstate="print"/>
          <a:srcRect l="8742" r="10448"/>
          <a:stretch>
            <a:fillRect/>
          </a:stretch>
        </p:blipFill>
        <p:spPr bwMode="auto">
          <a:xfrm>
            <a:off x="5076056" y="476672"/>
            <a:ext cx="36099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5013176"/>
            <a:ext cx="21145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67600" cy="1143000"/>
          </a:xfrm>
        </p:spPr>
        <p:txBody>
          <a:bodyPr anchor="ctr" anchorCtr="0"/>
          <a:lstStyle/>
          <a:p>
            <a:r>
              <a:rPr lang="fr-FR" dirty="0" smtClean="0"/>
              <a:t>L’inscription à Pôle Emploi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Présentation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:</a:t>
            </a:r>
          </a:p>
          <a:p>
            <a:pPr lvl="1"/>
            <a:r>
              <a:rPr lang="fr-FR" dirty="0" smtClean="0"/>
              <a:t>Du marché de l’emploi en France</a:t>
            </a:r>
          </a:p>
          <a:p>
            <a:pPr lvl="1"/>
            <a:r>
              <a:rPr lang="fr-FR" dirty="0" smtClean="0"/>
              <a:t>Du droit au travail des bénéficiaires de la protection internationale</a:t>
            </a:r>
          </a:p>
          <a:p>
            <a:pPr lvl="1"/>
            <a:r>
              <a:rPr lang="fr-FR" dirty="0" smtClean="0"/>
              <a:t>Des premières démarches vers l’emploi</a:t>
            </a:r>
          </a:p>
          <a:p>
            <a:pPr lvl="1"/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7" name="Groupe 6"/>
          <p:cNvGrpSpPr/>
          <p:nvPr/>
        </p:nvGrpSpPr>
        <p:grpSpPr>
          <a:xfrm>
            <a:off x="4139952" y="5733256"/>
            <a:ext cx="3168351" cy="911657"/>
            <a:chOff x="4139952" y="5733256"/>
            <a:chExt cx="3168351" cy="911657"/>
          </a:xfrm>
        </p:grpSpPr>
        <p:sp>
          <p:nvSpPr>
            <p:cNvPr id="5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6" name="Image 5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b" anchorCtr="0"/>
          <a:lstStyle/>
          <a:p>
            <a:endParaRPr lang="fr-FR" dirty="0" smtClean="0"/>
          </a:p>
          <a:p>
            <a:r>
              <a:rPr lang="fr-FR" dirty="0" smtClean="0"/>
              <a:t>RSA socle ≠ RSA activité</a:t>
            </a:r>
          </a:p>
          <a:p>
            <a:r>
              <a:rPr lang="fr-FR" dirty="0" smtClean="0"/>
              <a:t>Je rencontre un chargé d’insertion</a:t>
            </a:r>
          </a:p>
          <a:p>
            <a:r>
              <a:rPr lang="fr-FR" dirty="0" smtClean="0"/>
              <a:t>Droits et devoirs du bénéficiaire : signature contrat</a:t>
            </a:r>
            <a:endParaRPr lang="fr-FR" dirty="0"/>
          </a:p>
        </p:txBody>
      </p:sp>
      <p:pic>
        <p:nvPicPr>
          <p:cNvPr id="4" name="Image 3" descr="LOGO-R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595880"/>
            <a:ext cx="3633216" cy="3121152"/>
          </a:xfrm>
          <a:prstGeom prst="rect">
            <a:avLst/>
          </a:prstGeom>
        </p:spPr>
      </p:pic>
      <p:pic>
        <p:nvPicPr>
          <p:cNvPr id="5" name="Image 4" descr="plu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72000" y="3717032"/>
            <a:ext cx="1812925" cy="1682750"/>
          </a:xfrm>
          <a:prstGeom prst="rect">
            <a:avLst/>
          </a:prstGeom>
        </p:spPr>
      </p:pic>
      <p:sp>
        <p:nvSpPr>
          <p:cNvPr id="6" name="Pensées 5"/>
          <p:cNvSpPr/>
          <p:nvPr/>
        </p:nvSpPr>
        <p:spPr>
          <a:xfrm>
            <a:off x="179512" y="1196752"/>
            <a:ext cx="3960440" cy="2520280"/>
          </a:xfrm>
          <a:prstGeom prst="cloudCallout">
            <a:avLst>
              <a:gd name="adj1" fmla="val 54635"/>
              <a:gd name="adj2" fmla="val 699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/>
              <a:t>Minimum de revenu garanti</a:t>
            </a:r>
          </a:p>
          <a:p>
            <a:pPr algn="ctr"/>
            <a:r>
              <a:rPr lang="fr-FR" dirty="0" smtClean="0"/>
              <a:t>pour une personne sans emploi ou très faiblement rémunérée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La demande RSA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Le marché de l’emploi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48768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que le marché du travail?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9512" y="19888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EMPLOYEUR</a:t>
            </a:r>
            <a:endParaRPr lang="fr-FR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3635896" y="198884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SALARIÉ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051720" y="184482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accent1">
                    <a:lumMod val="50000"/>
                  </a:schemeClr>
                </a:solidFill>
              </a:rPr>
              <a:t>TRAVAIL</a:t>
            </a:r>
            <a:endParaRPr lang="fr-F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34" name="Groupe 33"/>
          <p:cNvGrpSpPr/>
          <p:nvPr/>
        </p:nvGrpSpPr>
        <p:grpSpPr>
          <a:xfrm>
            <a:off x="4788024" y="2060848"/>
            <a:ext cx="2088232" cy="1552818"/>
            <a:chOff x="4572000" y="2132856"/>
            <a:chExt cx="2304256" cy="1480810"/>
          </a:xfrm>
        </p:grpSpPr>
        <p:cxnSp>
          <p:nvCxnSpPr>
            <p:cNvPr id="9" name="Connecteur droit avec flèche 8"/>
            <p:cNvCxnSpPr>
              <a:endCxn id="15" idx="1"/>
            </p:cNvCxnSpPr>
            <p:nvPr/>
          </p:nvCxnSpPr>
          <p:spPr>
            <a:xfrm>
              <a:off x="4572000" y="2204864"/>
              <a:ext cx="2304256" cy="832738"/>
            </a:xfrm>
            <a:prstGeom prst="bent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>
              <a:endCxn id="14" idx="1"/>
            </p:cNvCxnSpPr>
            <p:nvPr/>
          </p:nvCxnSpPr>
          <p:spPr>
            <a:xfrm>
              <a:off x="4572000" y="2132856"/>
              <a:ext cx="2304256" cy="450778"/>
            </a:xfrm>
            <a:prstGeom prst="bent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>
              <a:endCxn id="16" idx="1"/>
            </p:cNvCxnSpPr>
            <p:nvPr/>
          </p:nvCxnSpPr>
          <p:spPr>
            <a:xfrm>
              <a:off x="4572000" y="2276872"/>
              <a:ext cx="2304256" cy="1336794"/>
            </a:xfrm>
            <a:prstGeom prst="bentConnector3">
              <a:avLst>
                <a:gd name="adj1" fmla="val 50000"/>
              </a:avLst>
            </a:prstGeom>
            <a:ln w="317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ZoneTexte 13"/>
          <p:cNvSpPr txBox="1"/>
          <p:nvPr/>
        </p:nvSpPr>
        <p:spPr>
          <a:xfrm>
            <a:off x="6876256" y="234888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Autonomie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876256" y="285293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Protection sociale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6876256" y="342900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Participation</a:t>
            </a:r>
            <a:endParaRPr lang="fr-FR" dirty="0"/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1835696" y="2204864"/>
            <a:ext cx="1728192" cy="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space réservé du numéro de diapositive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fr-FR" dirty="0" smtClean="0"/>
              <a:t>Le contexte de l’emploi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19888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INÉGALITÉS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2987824" y="198884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Sexe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987824" y="249289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Âge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2987824" y="2996952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Origine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987824" y="35730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Qualification</a:t>
            </a:r>
            <a:endParaRPr lang="fr-FR" dirty="0"/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251520" y="4293096"/>
          <a:ext cx="4176464" cy="2272887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052455"/>
                <a:gridCol w="3124009"/>
              </a:tblGrid>
              <a:tr h="1696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Collège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Brevet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91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Lycée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BEP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CAP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Baccalauréat (professionnel ou général)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0342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Etudes supérieures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BTS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Diplômes d’Etat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License : bac + 3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Master : bac + 5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200" b="1" dirty="0"/>
                        <a:t>Doctorat : bac + 8</a:t>
                      </a:r>
                      <a:endParaRPr lang="fr-FR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cxnSp>
        <p:nvCxnSpPr>
          <p:cNvPr id="21" name="Connecteur droit avec flèche 20"/>
          <p:cNvCxnSpPr>
            <a:stCxn id="4" idx="3"/>
            <a:endCxn id="11" idx="1"/>
          </p:cNvCxnSpPr>
          <p:nvPr/>
        </p:nvCxnSpPr>
        <p:spPr>
          <a:xfrm>
            <a:off x="1763688" y="2173506"/>
            <a:ext cx="1224136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>
            <a:stCxn id="4" idx="3"/>
            <a:endCxn id="12" idx="1"/>
          </p:cNvCxnSpPr>
          <p:nvPr/>
        </p:nvCxnSpPr>
        <p:spPr>
          <a:xfrm>
            <a:off x="1763688" y="2173506"/>
            <a:ext cx="1224136" cy="5040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4" idx="3"/>
            <a:endCxn id="13" idx="1"/>
          </p:cNvCxnSpPr>
          <p:nvPr/>
        </p:nvCxnSpPr>
        <p:spPr>
          <a:xfrm>
            <a:off x="1763688" y="2173506"/>
            <a:ext cx="1224136" cy="100811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4" idx="3"/>
            <a:endCxn id="16" idx="1"/>
          </p:cNvCxnSpPr>
          <p:nvPr/>
        </p:nvCxnSpPr>
        <p:spPr>
          <a:xfrm>
            <a:off x="1763688" y="2173506"/>
            <a:ext cx="1224136" cy="158417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ensées 42"/>
          <p:cNvSpPr/>
          <p:nvPr/>
        </p:nvSpPr>
        <p:spPr>
          <a:xfrm>
            <a:off x="5508104" y="332656"/>
            <a:ext cx="3096344" cy="2808312"/>
          </a:xfrm>
          <a:prstGeom prst="cloudCallout">
            <a:avLst>
              <a:gd name="adj1" fmla="val 2370"/>
              <a:gd name="adj2" fmla="val 938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TAUX DE CHÔMAGE</a:t>
            </a:r>
            <a:r>
              <a:rPr lang="fr-FR" dirty="0" smtClean="0"/>
              <a:t> </a:t>
            </a:r>
          </a:p>
          <a:p>
            <a:pPr algn="ctr"/>
            <a:r>
              <a:rPr lang="fr-FR" dirty="0" smtClean="0"/>
              <a:t>=</a:t>
            </a:r>
          </a:p>
          <a:p>
            <a:pPr algn="ctr"/>
            <a:r>
              <a:rPr lang="fr-FR" dirty="0" smtClean="0"/>
              <a:t>Pourcentage (%) de chômeurs dans la population active </a:t>
            </a:r>
          </a:p>
        </p:txBody>
      </p:sp>
      <p:pic>
        <p:nvPicPr>
          <p:cNvPr id="45" name="Image 44" descr="plu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436096" y="4149080"/>
            <a:ext cx="2666288" cy="2474838"/>
          </a:xfrm>
          <a:prstGeom prst="rect">
            <a:avLst/>
          </a:prstGeom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Les secteurs d’activités et les métiers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179512" y="1628800"/>
            <a:ext cx="2736304" cy="86409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Secteur primaire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059832" y="1628800"/>
            <a:ext cx="2736304" cy="86409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Secteur secondaire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5940152" y="1628800"/>
            <a:ext cx="2736304" cy="864096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Secteur tertiaire</a:t>
            </a:r>
            <a:endParaRPr lang="fr-FR" dirty="0"/>
          </a:p>
        </p:txBody>
      </p:sp>
      <p:pic>
        <p:nvPicPr>
          <p:cNvPr id="16" name="Image 15" descr="chef de chantie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084168" y="5229200"/>
            <a:ext cx="1279938" cy="1323237"/>
          </a:xfrm>
          <a:prstGeom prst="rect">
            <a:avLst/>
          </a:prstGeom>
        </p:spPr>
      </p:pic>
      <p:pic>
        <p:nvPicPr>
          <p:cNvPr id="17" name="Image 16" descr="serveur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5157192"/>
            <a:ext cx="1380176" cy="1268760"/>
          </a:xfrm>
          <a:prstGeom prst="rect">
            <a:avLst/>
          </a:prstGeom>
        </p:spPr>
      </p:pic>
      <p:pic>
        <p:nvPicPr>
          <p:cNvPr id="18" name="Image 17" descr="ouvrier marteau piqueu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2564904"/>
            <a:ext cx="949147" cy="1808683"/>
          </a:xfrm>
          <a:prstGeom prst="rect">
            <a:avLst/>
          </a:prstGeom>
        </p:spPr>
      </p:pic>
      <p:pic>
        <p:nvPicPr>
          <p:cNvPr id="19" name="Image 18" descr="comptabl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6012160" y="2780928"/>
            <a:ext cx="1301698" cy="1224136"/>
          </a:xfrm>
          <a:prstGeom prst="rect">
            <a:avLst/>
          </a:prstGeom>
        </p:spPr>
      </p:pic>
      <p:pic>
        <p:nvPicPr>
          <p:cNvPr id="20" name="Image 19" descr="usine.WMF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63888" y="2708920"/>
            <a:ext cx="1773022" cy="1698041"/>
          </a:xfrm>
          <a:prstGeom prst="rect">
            <a:avLst/>
          </a:prstGeom>
        </p:spPr>
      </p:pic>
      <p:pic>
        <p:nvPicPr>
          <p:cNvPr id="21" name="Image 20" descr="tracteur.WMF"/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9552" y="2636912"/>
            <a:ext cx="2016224" cy="1958854"/>
          </a:xfrm>
          <a:prstGeom prst="rect">
            <a:avLst/>
          </a:prstGeom>
        </p:spPr>
      </p:pic>
      <p:pic>
        <p:nvPicPr>
          <p:cNvPr id="22" name="Image 21" descr="MC900432511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35896" y="5085184"/>
            <a:ext cx="1841500" cy="1390650"/>
          </a:xfrm>
          <a:prstGeom prst="rect">
            <a:avLst/>
          </a:prstGeom>
        </p:spPr>
      </p:pic>
      <p:pic>
        <p:nvPicPr>
          <p:cNvPr id="23" name="Image 22" descr="pêche.WMF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1560" y="4869160"/>
            <a:ext cx="2027407" cy="1519563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réseau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653748" y="2924944"/>
            <a:ext cx="5028325" cy="3096344"/>
          </a:xfrm>
          <a:prstGeom prst="rect">
            <a:avLst/>
          </a:prstGeom>
        </p:spPr>
      </p:pic>
      <p:sp>
        <p:nvSpPr>
          <p:cNvPr id="7" name="Espace réservé du contenu 6"/>
          <p:cNvSpPr>
            <a:spLocks noGrp="1"/>
          </p:cNvSpPr>
          <p:nvPr>
            <p:ph sz="quarter" idx="2"/>
          </p:nvPr>
        </p:nvSpPr>
        <p:spPr>
          <a:xfrm>
            <a:off x="323528" y="1628800"/>
            <a:ext cx="2962672" cy="4619600"/>
          </a:xfrm>
        </p:spPr>
        <p:txBody>
          <a:bodyPr/>
          <a:lstStyle/>
          <a:p>
            <a:r>
              <a:rPr lang="fr-FR" dirty="0" smtClean="0"/>
              <a:t> </a:t>
            </a:r>
          </a:p>
          <a:p>
            <a:r>
              <a:rPr lang="fr-FR" dirty="0" smtClean="0"/>
              <a:t>Agences d’intérim</a:t>
            </a:r>
          </a:p>
          <a:p>
            <a:r>
              <a:rPr lang="fr-FR" dirty="0" smtClean="0"/>
              <a:t>Internet</a:t>
            </a:r>
          </a:p>
          <a:p>
            <a:r>
              <a:rPr lang="fr-FR" dirty="0" smtClean="0"/>
              <a:t>Presse…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3419872" y="1628800"/>
            <a:ext cx="4609703" cy="4619600"/>
          </a:xfrm>
        </p:spPr>
        <p:txBody>
          <a:bodyPr/>
          <a:lstStyle/>
          <a:p>
            <a:r>
              <a:rPr lang="fr-FR" dirty="0" smtClean="0"/>
              <a:t>Candidatures spontanées</a:t>
            </a:r>
          </a:p>
          <a:p>
            <a:r>
              <a:rPr lang="fr-FR" dirty="0" smtClean="0"/>
              <a:t>Réseau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"/>
          </p:nvPr>
        </p:nvSpPr>
        <p:spPr>
          <a:xfrm>
            <a:off x="467544" y="332656"/>
            <a:ext cx="2520280" cy="959328"/>
          </a:xfrm>
        </p:spPr>
        <p:txBody>
          <a:bodyPr/>
          <a:lstStyle/>
          <a:p>
            <a:pPr algn="ctr"/>
            <a:r>
              <a:rPr lang="fr-FR" sz="3000" b="0" cap="small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Marché ouvert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3419872" y="332656"/>
            <a:ext cx="4653136" cy="959328"/>
          </a:xfrm>
        </p:spPr>
        <p:txBody>
          <a:bodyPr/>
          <a:lstStyle/>
          <a:p>
            <a:pPr algn="ctr"/>
            <a:r>
              <a:rPr lang="fr-FR" sz="3000" b="0" cap="small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Marché caché</a:t>
            </a:r>
          </a:p>
        </p:txBody>
      </p:sp>
      <p:pic>
        <p:nvPicPr>
          <p:cNvPr id="11" name="Image 10" descr="écri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501008"/>
            <a:ext cx="1826971" cy="1826971"/>
          </a:xfrm>
          <a:prstGeom prst="rect">
            <a:avLst/>
          </a:prstGeom>
        </p:spPr>
      </p:pic>
      <p:pic>
        <p:nvPicPr>
          <p:cNvPr id="13" name="Image 12" descr="petites annonce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3789040"/>
            <a:ext cx="2489674" cy="2489674"/>
          </a:xfrm>
          <a:prstGeom prst="rect">
            <a:avLst/>
          </a:prstGeom>
        </p:spPr>
      </p:pic>
      <p:pic>
        <p:nvPicPr>
          <p:cNvPr id="14" name="Image 13" descr="logo pole emplo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9592" y="1412776"/>
            <a:ext cx="943661" cy="702259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emplois fermés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60648"/>
          </a:xfrm>
        </p:spPr>
        <p:txBody>
          <a:bodyPr>
            <a:normAutofit fontScale="92500"/>
          </a:bodyPr>
          <a:lstStyle/>
          <a:p>
            <a:r>
              <a:rPr lang="fr-FR" b="1" dirty="0" smtClean="0"/>
              <a:t>Critères de nationalité</a:t>
            </a:r>
          </a:p>
          <a:p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"/>
          </p:nvPr>
        </p:nvSpPr>
        <p:spPr>
          <a:xfrm>
            <a:off x="5076056" y="1600200"/>
            <a:ext cx="3657600" cy="532656"/>
          </a:xfrm>
        </p:spPr>
        <p:txBody>
          <a:bodyPr>
            <a:normAutofit fontScale="92500"/>
          </a:bodyPr>
          <a:lstStyle/>
          <a:p>
            <a:r>
              <a:rPr lang="fr-FR" b="1" dirty="0" smtClean="0"/>
              <a:t>Critères de diplôme</a:t>
            </a:r>
          </a:p>
          <a:p>
            <a:endParaRPr lang="fr-FR" dirty="0"/>
          </a:p>
        </p:txBody>
      </p:sp>
      <p:pic>
        <p:nvPicPr>
          <p:cNvPr id="5" name="Image 4" descr="cadena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63888" y="1655104"/>
            <a:ext cx="2397026" cy="3142048"/>
          </a:xfrm>
          <a:prstGeom prst="rect">
            <a:avLst/>
          </a:prstGeom>
        </p:spPr>
      </p:pic>
      <p:sp>
        <p:nvSpPr>
          <p:cNvPr id="8" name="Espace réservé du contenu 6"/>
          <p:cNvSpPr txBox="1">
            <a:spLocks/>
          </p:cNvSpPr>
          <p:nvPr/>
        </p:nvSpPr>
        <p:spPr>
          <a:xfrm>
            <a:off x="467544" y="4653136"/>
            <a:ext cx="7920880" cy="22048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fonction publique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professions du secteur privé réservées aux personnes avec la nationalité française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Tx/>
              <a:buChar char="Ø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professions réservées aux personnes avec un diplôme français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métiers sous tension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67544" y="3645024"/>
            <a:ext cx="2448272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Cadres administratifs et dirigeants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948264" y="2060848"/>
            <a:ext cx="1728192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Ouvrier qualifié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940152" y="3645024"/>
            <a:ext cx="2016224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Agent de service et d’entretien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771800" y="6309320"/>
            <a:ext cx="1440160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Cuisinier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948264" y="6309320"/>
            <a:ext cx="1800200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Auxiliaire de vie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60032" y="6309320"/>
            <a:ext cx="1728192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Aide-soignant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51520" y="6309320"/>
            <a:ext cx="1512168" cy="36933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Enseignant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2" name="Image 11" descr="auxiliaire de vi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4869160"/>
            <a:ext cx="1008112" cy="1458300"/>
          </a:xfrm>
          <a:prstGeom prst="rect">
            <a:avLst/>
          </a:prstGeom>
        </p:spPr>
      </p:pic>
      <p:pic>
        <p:nvPicPr>
          <p:cNvPr id="13" name="Image 12" descr="infirmière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64088" y="4725144"/>
            <a:ext cx="938810" cy="1603632"/>
          </a:xfrm>
          <a:prstGeom prst="rect">
            <a:avLst/>
          </a:prstGeom>
        </p:spPr>
      </p:pic>
      <p:pic>
        <p:nvPicPr>
          <p:cNvPr id="21" name="Image 20" descr="enseignant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71600" y="1988840"/>
            <a:ext cx="1570699" cy="1657352"/>
          </a:xfrm>
          <a:prstGeom prst="rect">
            <a:avLst/>
          </a:prstGeom>
        </p:spPr>
      </p:pic>
      <p:pic>
        <p:nvPicPr>
          <p:cNvPr id="22" name="Image 21" descr="cuisinier.WMF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87824" y="4548722"/>
            <a:ext cx="1108482" cy="1718104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3851920" y="3645024"/>
            <a:ext cx="1512168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bg1"/>
                </a:solidFill>
              </a:rPr>
              <a:t>Conducteur de véhicule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23" name="Image 22" descr="chauffeur de bus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07904" y="2348880"/>
            <a:ext cx="1728192" cy="1269431"/>
          </a:xfrm>
          <a:prstGeom prst="rect">
            <a:avLst/>
          </a:prstGeom>
        </p:spPr>
      </p:pic>
      <p:pic>
        <p:nvPicPr>
          <p:cNvPr id="24" name="Image 23" descr="entretien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1916832"/>
            <a:ext cx="1376122" cy="1666496"/>
          </a:xfrm>
          <a:prstGeom prst="rect">
            <a:avLst/>
          </a:prstGeom>
        </p:spPr>
      </p:pic>
      <p:pic>
        <p:nvPicPr>
          <p:cNvPr id="25" name="Image 24" descr="ouvrier marteau piqueur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52320" y="260648"/>
            <a:ext cx="949147" cy="1808683"/>
          </a:xfrm>
          <a:prstGeom prst="rect">
            <a:avLst/>
          </a:prstGeom>
        </p:spPr>
      </p:pic>
      <p:pic>
        <p:nvPicPr>
          <p:cNvPr id="26" name="Image 25" descr="enseignante.WMF"/>
          <p:cNvPicPr>
            <a:picLocks noChangeAspect="1"/>
          </p:cNvPicPr>
          <p:nvPr/>
        </p:nvPicPr>
        <p:blipFill>
          <a:blip r:embed="rId9" cstate="print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395536" y="4509120"/>
            <a:ext cx="1407262" cy="1820570"/>
          </a:xfrm>
          <a:prstGeom prst="rect">
            <a:avLst/>
          </a:prstGeom>
        </p:spPr>
      </p:pic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1125</TotalTime>
  <Words>453</Words>
  <Application>Microsoft Office PowerPoint</Application>
  <PresentationFormat>Affichage à l'écran (4:3)</PresentationFormat>
  <Paragraphs>155</Paragraphs>
  <Slides>21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Oriel</vt:lpstr>
      <vt:lpstr>  Je découvre le marché du travail</vt:lpstr>
      <vt:lpstr>Déroulement de l’atelier</vt:lpstr>
      <vt:lpstr>Le marché de l’emploi</vt:lpstr>
      <vt:lpstr>Qu’est-ce que le marché du travail?</vt:lpstr>
      <vt:lpstr>Le contexte de l’emploi</vt:lpstr>
      <vt:lpstr>Les secteurs d’activités et les métiers</vt:lpstr>
      <vt:lpstr>Diapositive 7</vt:lpstr>
      <vt:lpstr>Les emplois fermés</vt:lpstr>
      <vt:lpstr>Les métiers sous tension</vt:lpstr>
      <vt:lpstr>Structures du marché du travail</vt:lpstr>
      <vt:lpstr>Diapositive 11</vt:lpstr>
      <vt:lpstr>Le droit au travail des bénéficiaires de la protection internationale</vt:lpstr>
      <vt:lpstr>Diapositive 13</vt:lpstr>
      <vt:lpstr>Les droits associés au travail: </vt:lpstr>
      <vt:lpstr>Travail et solidarité: </vt:lpstr>
      <vt:lpstr>Diapositive 16</vt:lpstr>
      <vt:lpstr>Comment savoir si mon travail est déclaré ?</vt:lpstr>
      <vt:lpstr>Les premières démarches</vt:lpstr>
      <vt:lpstr>L’inscription à Pôle Emploi</vt:lpstr>
      <vt:lpstr>La demande RSA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131</cp:revision>
  <dcterms:modified xsi:type="dcterms:W3CDTF">2012-12-05T13:41:16Z</dcterms:modified>
</cp:coreProperties>
</file>