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87" r:id="rId4"/>
    <p:sldId id="314" r:id="rId5"/>
    <p:sldId id="288" r:id="rId6"/>
    <p:sldId id="289" r:id="rId7"/>
    <p:sldId id="290" r:id="rId8"/>
    <p:sldId id="291" r:id="rId9"/>
    <p:sldId id="292" r:id="rId10"/>
    <p:sldId id="318" r:id="rId11"/>
    <p:sldId id="315" r:id="rId12"/>
    <p:sldId id="294" r:id="rId13"/>
    <p:sldId id="295" r:id="rId14"/>
    <p:sldId id="296" r:id="rId15"/>
    <p:sldId id="297" r:id="rId16"/>
    <p:sldId id="298" r:id="rId17"/>
    <p:sldId id="299" r:id="rId18"/>
    <p:sldId id="301" r:id="rId19"/>
    <p:sldId id="302" r:id="rId20"/>
    <p:sldId id="303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7" r:id="rId30"/>
    <p:sldId id="313" r:id="rId31"/>
    <p:sldId id="319" r:id="rId32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72" autoAdjust="0"/>
    <p:restoredTop sz="94660"/>
  </p:normalViewPr>
  <p:slideViewPr>
    <p:cSldViewPr>
      <p:cViewPr varScale="1">
        <p:scale>
          <a:sx n="67" d="100"/>
          <a:sy n="67" d="100"/>
        </p:scale>
        <p:origin x="-15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E567739-14DF-4C4F-B032-5A3639569CD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94AE93-FA28-433E-81D6-AB65731632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Logos bailleurs et FTDA</a:t>
            </a:r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1BABD8-7B8F-4E06-AE1C-672965FDB4F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[illu pointant salaire brut/net, cotisations sociales, identité et situation de l’emploi]</a:t>
            </a:r>
          </a:p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C163B5-FFAC-4C64-86DA-1A5EBB3E13C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59AB9-AD9A-456C-8D25-FDA006C45A0C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007CD-94C4-4F47-82A4-139060D4C022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95DAA-6CE4-4320-8048-CA3E837D9FE1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6665-3FA7-4861-9BD5-817DC022308D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DD1F2-6623-4FEF-8E2C-FD4C937F9669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5A2E3-3309-4D3C-9413-9C3F85C9AD9F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B2B66BE-2979-460D-8F16-CB22034F1BFB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74D976-842A-43A2-981D-569A8141EA9B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A8A81-FF17-475B-A66F-EC8E6B5F6A6F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A4F0C9-27E8-4702-8AB3-62E62E34EB7F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705E2-52FC-4A10-B0FC-35613D44DC8C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DA986-352A-4995-AED8-1579655A6C23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15104-2926-4D0D-80CD-C49B82963B34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5FC31-A565-47F8-BFC9-4B337CDBE0A7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D25E5F2-D459-4922-922F-177ABB50F37D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1D05D24-DED9-453F-B4A1-F472184C4254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3A5FF6-66A2-4B04-A02D-8A8D307B53EC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71B86-BD33-4F88-8761-F3836B4F1AA0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FDA41E-7D1E-4774-BD40-72D55B08D246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E00648-EC76-4DF5-B207-37E140CFB37B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C2052A-23CB-4E9C-9AA1-6DA6004B6907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9D4B000-5DD8-4136-AD32-10DB5FFD5A9F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58037F9-96A4-46D0-9451-D574EA4FCF8A}" type="datetime1">
              <a:rPr lang="fr-FR"/>
              <a:pPr>
                <a:defRPr/>
              </a:pPr>
              <a:t>20/01/2016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54467035-4D5F-4729-8D04-9C8D22DABBC2}" type="slidenum">
              <a:rPr lang="fr-BE"/>
              <a:pPr>
                <a:defRPr/>
              </a:pPr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48" r:id="rId4"/>
    <p:sldLayoutId id="2147483849" r:id="rId5"/>
    <p:sldLayoutId id="2147483856" r:id="rId6"/>
    <p:sldLayoutId id="2147483850" r:id="rId7"/>
    <p:sldLayoutId id="2147483857" r:id="rId8"/>
    <p:sldLayoutId id="2147483858" r:id="rId9"/>
    <p:sldLayoutId id="2147483851" r:id="rId10"/>
    <p:sldLayoutId id="214748385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images.google.com/imgres?imgurl=http://www.crij-bn.org/medias/ouvrage/travailler_en_interim-zoom.jpg&amp;imgrefurl=http://www.crij-bn.org/Ouvrages/Ouvrages-a-consulter-au-CRIJ-Travailler-en-interim-25.htm&amp;usg=__mLGhlJ2EUAHTDbaczH2Jctx6dwI=&amp;h=500&amp;w=352&amp;sz=131&amp;hl=fr&amp;start=17&amp;tbnid=hi7CkmHi4XzFIM:&amp;tbnh=130&amp;tbnw=92&amp;prev=/images?q=int%C3%A9rim&amp;gbv=2&amp;hl=fr&amp;safe=strict&amp;client=dell-row-rel&amp;channel=fr&amp;ad=w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wmf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wmf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wmf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47813" y="3716338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  </a:t>
            </a:r>
            <a:r>
              <a:rPr lang="fr-FR" sz="5400" dirty="0" smtClean="0">
                <a:solidFill>
                  <a:schemeClr val="tx1"/>
                </a:solidFill>
              </a:rPr>
              <a:t>Je maîtrise le cadre juridique du marché du travail</a:t>
            </a:r>
            <a:endParaRPr lang="fr-FR" sz="5400" dirty="0">
              <a:solidFill>
                <a:schemeClr val="tx1"/>
              </a:solidFill>
            </a:endParaRPr>
          </a:p>
        </p:txBody>
      </p:sp>
      <p:sp>
        <p:nvSpPr>
          <p:cNvPr id="8195" name="Sous-titre 2"/>
          <p:cNvSpPr>
            <a:spLocks noGrp="1"/>
          </p:cNvSpPr>
          <p:nvPr>
            <p:ph type="subTitle" idx="1"/>
          </p:nvPr>
        </p:nvSpPr>
        <p:spPr>
          <a:xfrm>
            <a:off x="2268538" y="1484313"/>
            <a:ext cx="6400800" cy="720725"/>
          </a:xfrm>
        </p:spPr>
        <p:txBody>
          <a:bodyPr/>
          <a:lstStyle/>
          <a:p>
            <a:pPr algn="ctr" eaLnBrk="1" hangingPunct="1"/>
            <a:r>
              <a:rPr lang="fr-FR" sz="2400" smtClean="0">
                <a:solidFill>
                  <a:schemeClr val="tx1"/>
                </a:solidFill>
              </a:rPr>
              <a:t>BIENVENUE À L’ATELIER EMPLOI</a:t>
            </a:r>
          </a:p>
        </p:txBody>
      </p:sp>
      <p:sp>
        <p:nvSpPr>
          <p:cNvPr id="8200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F13B7-5F36-44D6-BCE5-5FFE5E1A556B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BE" smtClean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317875" y="5816600"/>
            <a:ext cx="2363788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9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107950" y="5627688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11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775" y="214313"/>
            <a:ext cx="1295400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 12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804025" y="5661025"/>
            <a:ext cx="2232025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Image 29" descr="argent et travai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5445125"/>
            <a:ext cx="935037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Lire un contrat de travail</a:t>
            </a:r>
            <a:endParaRPr lang="fr-FR" dirty="0"/>
          </a:p>
        </p:txBody>
      </p:sp>
      <p:pic>
        <p:nvPicPr>
          <p:cNvPr id="17412" name="Image 3" descr="contrat de travail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2636838"/>
            <a:ext cx="3716338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ZoneTexte 4"/>
          <p:cNvSpPr txBox="1">
            <a:spLocks noChangeArrowheads="1"/>
          </p:cNvSpPr>
          <p:nvPr/>
        </p:nvSpPr>
        <p:spPr bwMode="auto">
          <a:xfrm>
            <a:off x="323850" y="5291138"/>
            <a:ext cx="9413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Salaire</a:t>
            </a:r>
          </a:p>
        </p:txBody>
      </p:sp>
      <p:sp>
        <p:nvSpPr>
          <p:cNvPr id="17414" name="ZoneTexte 5"/>
          <p:cNvSpPr txBox="1">
            <a:spLocks noChangeArrowheads="1"/>
          </p:cNvSpPr>
          <p:nvPr/>
        </p:nvSpPr>
        <p:spPr bwMode="auto">
          <a:xfrm>
            <a:off x="323850" y="2565400"/>
            <a:ext cx="20304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Durée du contrat</a:t>
            </a:r>
          </a:p>
        </p:txBody>
      </p:sp>
      <p:sp>
        <p:nvSpPr>
          <p:cNvPr id="17415" name="ZoneTexte 6"/>
          <p:cNvSpPr txBox="1">
            <a:spLocks noChangeArrowheads="1"/>
          </p:cNvSpPr>
          <p:nvPr/>
        </p:nvSpPr>
        <p:spPr bwMode="auto">
          <a:xfrm>
            <a:off x="5943600" y="1557338"/>
            <a:ext cx="2338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Nom de l’entreprise</a:t>
            </a:r>
          </a:p>
        </p:txBody>
      </p:sp>
      <p:sp>
        <p:nvSpPr>
          <p:cNvPr id="17416" name="ZoneTexte 7"/>
          <p:cNvSpPr txBox="1">
            <a:spLocks noChangeArrowheads="1"/>
          </p:cNvSpPr>
          <p:nvPr/>
        </p:nvSpPr>
        <p:spPr bwMode="auto">
          <a:xfrm>
            <a:off x="323850" y="3716338"/>
            <a:ext cx="1876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Période d’essai</a:t>
            </a:r>
          </a:p>
        </p:txBody>
      </p:sp>
      <p:sp>
        <p:nvSpPr>
          <p:cNvPr id="17417" name="ZoneTexte 8"/>
          <p:cNvSpPr txBox="1">
            <a:spLocks noChangeArrowheads="1"/>
          </p:cNvSpPr>
          <p:nvPr/>
        </p:nvSpPr>
        <p:spPr bwMode="auto">
          <a:xfrm>
            <a:off x="5943600" y="6021388"/>
            <a:ext cx="1249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Signature</a:t>
            </a:r>
          </a:p>
        </p:txBody>
      </p:sp>
      <p:sp>
        <p:nvSpPr>
          <p:cNvPr id="17418" name="ZoneTexte 9"/>
          <p:cNvSpPr txBox="1">
            <a:spLocks noChangeArrowheads="1"/>
          </p:cNvSpPr>
          <p:nvPr/>
        </p:nvSpPr>
        <p:spPr bwMode="auto">
          <a:xfrm>
            <a:off x="5940425" y="3573463"/>
            <a:ext cx="1787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Description de</a:t>
            </a:r>
          </a:p>
          <a:p>
            <a:r>
              <a:rPr lang="fr-FR" b="1">
                <a:latin typeface="Century Schoolbook"/>
              </a:rPr>
              <a:t> la mission</a:t>
            </a:r>
          </a:p>
        </p:txBody>
      </p:sp>
      <p:cxnSp>
        <p:nvCxnSpPr>
          <p:cNvPr id="13" name="Connecteur droit avec flèche 12"/>
          <p:cNvCxnSpPr>
            <a:stCxn id="17414" idx="3"/>
          </p:cNvCxnSpPr>
          <p:nvPr/>
        </p:nvCxnSpPr>
        <p:spPr>
          <a:xfrm>
            <a:off x="2354263" y="2749550"/>
            <a:ext cx="849312" cy="7508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>
            <a:stCxn id="17416" idx="3"/>
          </p:cNvCxnSpPr>
          <p:nvPr/>
        </p:nvCxnSpPr>
        <p:spPr>
          <a:xfrm>
            <a:off x="2200275" y="3902075"/>
            <a:ext cx="931863" cy="3175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17413" idx="3"/>
          </p:cNvCxnSpPr>
          <p:nvPr/>
        </p:nvCxnSpPr>
        <p:spPr>
          <a:xfrm flipV="1">
            <a:off x="1265238" y="4437063"/>
            <a:ext cx="1722437" cy="103981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>
            <a:stCxn id="17415" idx="1"/>
          </p:cNvCxnSpPr>
          <p:nvPr/>
        </p:nvCxnSpPr>
        <p:spPr>
          <a:xfrm flipH="1">
            <a:off x="4859338" y="1741488"/>
            <a:ext cx="1084262" cy="103981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>
            <a:stCxn id="17418" idx="1"/>
          </p:cNvCxnSpPr>
          <p:nvPr/>
        </p:nvCxnSpPr>
        <p:spPr>
          <a:xfrm flipH="1" flipV="1">
            <a:off x="5216525" y="3789363"/>
            <a:ext cx="723900" cy="10636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17417" idx="1"/>
          </p:cNvCxnSpPr>
          <p:nvPr/>
        </p:nvCxnSpPr>
        <p:spPr>
          <a:xfrm flipH="1" flipV="1">
            <a:off x="4787900" y="5732463"/>
            <a:ext cx="1155700" cy="47307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25" name="Image 27" descr="temps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3068638"/>
            <a:ext cx="428625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6" name="Espace réservé du numéro de diapositive 18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1CA2CA-731F-4E6E-904A-1E6E4A98D222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BE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Image 3" descr="contrat de travail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67231">
            <a:off x="6934200" y="776288"/>
            <a:ext cx="2303463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333375"/>
            <a:ext cx="7467600" cy="1143000"/>
          </a:xfrm>
        </p:spPr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principaux types de contrats</a:t>
            </a:r>
            <a:endParaRPr lang="fr-FR" dirty="0"/>
          </a:p>
        </p:txBody>
      </p:sp>
      <p:sp>
        <p:nvSpPr>
          <p:cNvPr id="18435" name="Espace réservé du numéro de diapositive 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FBF5AB-2618-4AC2-8FA9-2619BFB313D6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BE" smtClean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539750" y="2997200"/>
            <a:ext cx="2303463" cy="1143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solidFill>
                  <a:schemeClr val="tx1"/>
                </a:solidFill>
              </a:rPr>
              <a:t>CDD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140200" y="2997200"/>
            <a:ext cx="4083050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latin typeface="+mj-lt"/>
                <a:ea typeface="+mj-ea"/>
                <a:cs typeface="+mj-cs"/>
              </a:rPr>
              <a:t>CDI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979613" y="4221163"/>
            <a:ext cx="3960812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latin typeface="+mj-lt"/>
                <a:ea typeface="+mj-ea"/>
                <a:cs typeface="+mj-cs"/>
              </a:rPr>
              <a:t>La formation en alternance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539750" y="5516563"/>
            <a:ext cx="2016125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/>
              <a:t>Contrat d’intérim</a:t>
            </a:r>
            <a:endParaRPr lang="fr-FR" sz="3000" cap="small" dirty="0">
              <a:latin typeface="+mj-lt"/>
              <a:ea typeface="+mj-ea"/>
              <a:cs typeface="+mj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859338" y="5516563"/>
            <a:ext cx="2881312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latin typeface="+mj-lt"/>
                <a:ea typeface="+mj-ea"/>
                <a:cs typeface="+mj-cs"/>
              </a:rPr>
              <a:t>Contrats aidés</a:t>
            </a:r>
          </a:p>
        </p:txBody>
      </p:sp>
      <p:sp>
        <p:nvSpPr>
          <p:cNvPr id="18442" name="ZoneTexte 9"/>
          <p:cNvSpPr txBox="1">
            <a:spLocks noChangeArrowheads="1"/>
          </p:cNvSpPr>
          <p:nvPr/>
        </p:nvSpPr>
        <p:spPr bwMode="auto">
          <a:xfrm>
            <a:off x="468313" y="1628775"/>
            <a:ext cx="54721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Il y a cinq principaux contrats. </a:t>
            </a:r>
          </a:p>
          <a:p>
            <a:r>
              <a:rPr lang="fr-FR"/>
              <a:t>Les principales différences sont : la durée du contrat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La formation en alternance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4213" y="4797425"/>
            <a:ext cx="7467600" cy="1584325"/>
          </a:xfrm>
        </p:spPr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b="1" dirty="0" smtClean="0"/>
              <a:t>Contrat d’apprentissage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sz="1800" dirty="0" smtClean="0"/>
              <a:t>(16-25 ans)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b="1" dirty="0" smtClean="0"/>
              <a:t>Contrat de professionnalisation 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sz="1800" dirty="0" smtClean="0"/>
              <a:t>(16-25 ans, demandeurs d’emploi, bénéficiaires RSA, ASS, AAH)</a:t>
            </a:r>
            <a:endParaRPr lang="fr-FR" sz="1800" dirty="0"/>
          </a:p>
        </p:txBody>
      </p:sp>
      <p:pic>
        <p:nvPicPr>
          <p:cNvPr id="5" name="Image 4" descr="formation noir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91680" y="1988840"/>
            <a:ext cx="1805026" cy="1467612"/>
          </a:xfrm>
          <a:prstGeom prst="rect">
            <a:avLst/>
          </a:prstGeom>
        </p:spPr>
      </p:pic>
      <p:pic>
        <p:nvPicPr>
          <p:cNvPr id="6" name="Image 5" descr="usine.WMF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580112" y="1700808"/>
            <a:ext cx="1773022" cy="1698041"/>
          </a:xfrm>
          <a:prstGeom prst="rect">
            <a:avLst/>
          </a:prstGeom>
        </p:spPr>
      </p:pic>
      <p:sp>
        <p:nvSpPr>
          <p:cNvPr id="19462" name="ZoneTexte 6"/>
          <p:cNvSpPr txBox="1">
            <a:spLocks noChangeArrowheads="1"/>
          </p:cNvSpPr>
          <p:nvPr/>
        </p:nvSpPr>
        <p:spPr bwMode="auto">
          <a:xfrm>
            <a:off x="4067175" y="1989138"/>
            <a:ext cx="904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9600" b="1">
                <a:latin typeface="Century Schoolbook"/>
              </a:rPr>
              <a:t>+</a:t>
            </a:r>
          </a:p>
        </p:txBody>
      </p:sp>
      <p:sp>
        <p:nvSpPr>
          <p:cNvPr id="19463" name="ZoneTexte 9"/>
          <p:cNvSpPr txBox="1">
            <a:spLocks noChangeArrowheads="1"/>
          </p:cNvSpPr>
          <p:nvPr/>
        </p:nvSpPr>
        <p:spPr bwMode="auto">
          <a:xfrm>
            <a:off x="1547813" y="3500438"/>
            <a:ext cx="16875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>
                <a:latin typeface="Century Schoolbook"/>
              </a:rPr>
              <a:t>Formation</a:t>
            </a:r>
          </a:p>
        </p:txBody>
      </p:sp>
      <p:sp>
        <p:nvSpPr>
          <p:cNvPr id="19464" name="ZoneTexte 10"/>
          <p:cNvSpPr txBox="1">
            <a:spLocks noChangeArrowheads="1"/>
          </p:cNvSpPr>
          <p:nvPr/>
        </p:nvSpPr>
        <p:spPr bwMode="auto">
          <a:xfrm>
            <a:off x="5219700" y="3500438"/>
            <a:ext cx="24574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>
                <a:latin typeface="Century Schoolbook"/>
              </a:rPr>
              <a:t>Expérience </a:t>
            </a:r>
          </a:p>
          <a:p>
            <a:r>
              <a:rPr lang="fr-FR" sz="2400" b="1">
                <a:latin typeface="Century Schoolbook"/>
              </a:rPr>
              <a:t>professionnelle</a:t>
            </a:r>
          </a:p>
        </p:txBody>
      </p:sp>
      <p:pic>
        <p:nvPicPr>
          <p:cNvPr id="19465" name="Image 11" descr="contrat de travail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60350"/>
            <a:ext cx="1339850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Espace réservé du numéro de diapositive 1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F8195F-01EF-45B5-8E22-C246D450697F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BE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Image 10" descr="drapea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213119">
            <a:off x="568325" y="1938338"/>
            <a:ext cx="2032000" cy="1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Contrats aidés</a:t>
            </a:r>
            <a:endParaRPr lang="fr-FR" dirty="0"/>
          </a:p>
        </p:txBody>
      </p:sp>
      <p:pic>
        <p:nvPicPr>
          <p:cNvPr id="20484" name="Image 3" descr="contrat de travail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88913"/>
            <a:ext cx="13398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contenu 2"/>
          <p:cNvSpPr txBox="1">
            <a:spLocks/>
          </p:cNvSpPr>
          <p:nvPr/>
        </p:nvSpPr>
        <p:spPr>
          <a:xfrm>
            <a:off x="1187450" y="5273675"/>
            <a:ext cx="1871663" cy="158432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fr-FR" sz="2400" b="1" dirty="0">
                <a:latin typeface="+mn-lt"/>
              </a:rPr>
              <a:t>CUI-CAE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lang="fr-FR" dirty="0">
                <a:latin typeface="+mn-lt"/>
              </a:rPr>
              <a:t>(associations…)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fr-FR" sz="2400" b="1" dirty="0">
                <a:latin typeface="+mn-lt"/>
              </a:rPr>
              <a:t>CUI-CIE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lang="fr-FR" dirty="0">
                <a:latin typeface="+mn-lt"/>
              </a:rPr>
              <a:t>(entreprises)</a:t>
            </a:r>
          </a:p>
        </p:txBody>
      </p:sp>
      <p:pic>
        <p:nvPicPr>
          <p:cNvPr id="20486" name="Image 5" descr="kaba et homme en costume poignée de main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74461">
            <a:off x="5445125" y="1692275"/>
            <a:ext cx="195738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ZoneTexte 6"/>
          <p:cNvSpPr txBox="1">
            <a:spLocks noChangeArrowheads="1"/>
          </p:cNvSpPr>
          <p:nvPr/>
        </p:nvSpPr>
        <p:spPr bwMode="auto">
          <a:xfrm>
            <a:off x="5219700" y="3644900"/>
            <a:ext cx="3168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Accompagnement social et professionnel</a:t>
            </a:r>
          </a:p>
        </p:txBody>
      </p:sp>
      <p:sp>
        <p:nvSpPr>
          <p:cNvPr id="20488" name="ZoneTexte 7"/>
          <p:cNvSpPr txBox="1">
            <a:spLocks noChangeArrowheads="1"/>
          </p:cNvSpPr>
          <p:nvPr/>
        </p:nvSpPr>
        <p:spPr bwMode="auto">
          <a:xfrm>
            <a:off x="755650" y="3644900"/>
            <a:ext cx="3138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400" b="1">
                <a:latin typeface="Century Schoolbook"/>
              </a:rPr>
              <a:t>Subvention de l’État</a:t>
            </a:r>
          </a:p>
        </p:txBody>
      </p:sp>
      <p:pic>
        <p:nvPicPr>
          <p:cNvPr id="20489" name="Image 9" descr="argent et travail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970726">
            <a:off x="2268538" y="2133600"/>
            <a:ext cx="15113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0" name="ZoneTexte 11"/>
          <p:cNvSpPr txBox="1">
            <a:spLocks noChangeArrowheads="1"/>
          </p:cNvSpPr>
          <p:nvPr/>
        </p:nvSpPr>
        <p:spPr bwMode="auto">
          <a:xfrm>
            <a:off x="4067175" y="1989138"/>
            <a:ext cx="904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9600" b="1">
                <a:latin typeface="Century Schoolbook"/>
              </a:rPr>
              <a:t>+</a:t>
            </a:r>
          </a:p>
        </p:txBody>
      </p:sp>
      <p:sp>
        <p:nvSpPr>
          <p:cNvPr id="20491" name="Espace réservé du numéro de diapositive 1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452061-B844-4B19-A66A-693FBEA9D02C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fr-BE" smtClean="0"/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3563938" y="5273675"/>
            <a:ext cx="3671887" cy="15843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fr-FR" sz="2400" b="1" dirty="0">
                <a:latin typeface="+mn-lt"/>
              </a:rPr>
              <a:t>Contrat de génération</a:t>
            </a:r>
          </a:p>
          <a:p>
            <a:pPr marL="274320" indent="-274320"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endParaRPr lang="fr-FR" dirty="0">
              <a:latin typeface="+mn-lt"/>
            </a:endParaRP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Ø"/>
              <a:defRPr/>
            </a:pPr>
            <a:r>
              <a:rPr lang="fr-FR" sz="2400" b="1" dirty="0">
                <a:latin typeface="+mn-lt"/>
              </a:rPr>
              <a:t>Contrats d’avenir</a:t>
            </a:r>
            <a:endParaRPr lang="fr-FR" dirty="0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égende à une bordure 1 14"/>
          <p:cNvSpPr/>
          <p:nvPr/>
        </p:nvSpPr>
        <p:spPr>
          <a:xfrm>
            <a:off x="5435600" y="1268413"/>
            <a:ext cx="2520950" cy="2160587"/>
          </a:xfrm>
          <a:prstGeom prst="accentCallout1">
            <a:avLst>
              <a:gd name="adj1" fmla="val 50496"/>
              <a:gd name="adj2" fmla="val -8333"/>
              <a:gd name="adj3" fmla="val 112500"/>
              <a:gd name="adj4" fmla="val -383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Contrat d’Intérim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50825" y="3789363"/>
            <a:ext cx="2449513" cy="7080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/>
              <a:t>Salarié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867400" y="3789363"/>
            <a:ext cx="2808288" cy="70802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4000" b="1" dirty="0"/>
              <a:t>Entreprise</a:t>
            </a:r>
          </a:p>
        </p:txBody>
      </p:sp>
      <p:sp>
        <p:nvSpPr>
          <p:cNvPr id="6" name="Double flèche horizontale 5"/>
          <p:cNvSpPr/>
          <p:nvPr/>
        </p:nvSpPr>
        <p:spPr>
          <a:xfrm>
            <a:off x="2843213" y="3357563"/>
            <a:ext cx="3024187" cy="1584325"/>
          </a:xfrm>
          <a:prstGeom prst="leftRightArrow">
            <a:avLst>
              <a:gd name="adj1" fmla="val 4862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/>
              <a:t>Agences d’intérim</a:t>
            </a:r>
          </a:p>
        </p:txBody>
      </p:sp>
      <p:sp>
        <p:nvSpPr>
          <p:cNvPr id="21511" name="ZoneTexte 6"/>
          <p:cNvSpPr txBox="1">
            <a:spLocks noChangeArrowheads="1"/>
          </p:cNvSpPr>
          <p:nvPr/>
        </p:nvSpPr>
        <p:spPr bwMode="auto">
          <a:xfrm>
            <a:off x="2627313" y="5084763"/>
            <a:ext cx="36004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600" b="1">
                <a:latin typeface="Century Schoolbook"/>
              </a:rPr>
              <a:t>Contrats courts</a:t>
            </a:r>
          </a:p>
        </p:txBody>
      </p:sp>
      <p:pic>
        <p:nvPicPr>
          <p:cNvPr id="21512" name="Image 7" descr="contrat de travail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13398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Image 8" descr="temps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5876925"/>
            <a:ext cx="65722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4" name="AutoShape 6" descr="data:image/jpeg;base64,/9j/4AAQSkZJRgABAQAAAQABAAD/2wCEAAkGBhIGEBITBxQTEBUWFBcRFBcSExcVGRYQFxcYFBcXFRUYGyceGhkvGhgXIC8gIycqLCwsFx4xNzAqNSYrLCkBCQoKDgwOGg8PGjUhHiQ1LTU2Lyk1LDEpNS8yNTU1MTA1My41NCw0MjYvLi00NTA1NTQsMC0wLDA0MDU1LCwsNP/AABEIAOAA4AMBIgACEQEDEQH/xAAbAAEAAgMBAQAAAAAAAAAAAAAABgcBBAUDAv/EAEIQAAIBAwMCAwQFCAcJAAAAAAABAgMEEQUSIQYxE0FRByJhcRQygaGxFSM0cnORssFCUlNUgrPRFiQ1YmOSosLw/8QAGQEBAAMBAQAAAAAAAAAAAAAAAAIDBAUB/8QALhEAAgIBAgQFAQkBAAAAAAAAAAECEQMSIQQTMVEUQWFxoYEiIzJCkcHR8PGx/9oADAMBAAIRAxEAPwC8QAAAAAAAAAAAAAAAAAAAAAAAAAAAAAAAAAAAAAAAAAAAAAAAAAAAAAAAAAAAAAAAAAAAAAAAAAAAAAAAAAAAAAAAAAAAAAAAAAAAAAAAAAAAAAAAAAAAAAAAAAAAAAAAAAAAAAAAAAAAAAAAAAAAAAAAAAAAAAAAAAAAAAAAAAAAAAAAAAAAAAAAAAAAAAAAAAAAAAAAAAAAAAAAAAAAAAAAAAAAAAAAAAAAAAAAAADDeO5k5vUn6Hc4/sKn8DPYq2kRk6TZ0VJPsZIP7KHutKuf7Z/wRJwWZsfLm4divBl5uNTqrAyCO6T1hDWLypbW8JLw4zcpSa5lCcYYUV5c936EYwlJNpdCcskYtJvqSIAECYAAAMbkZK16qeNctfnQ/jkXYcXNbV1s2UZ83KSdXbS/U1LrrDVadSapRnhTkl/uzfuptLnb6GKPXOp28lK5pynFPMk6DinHz95R4+ZauBg0eKx1XLRm8Jku1lZoaJrdPXqSq2bynw0+8ZecZLyZjXNcpaDSdS8lhdopd5S/qxXr+BXtC8lpOuThZPZCpXUJxX1XGSTfHrlto+VeS1jXIRvvfjCtKEIvtGMFJrC+aTfxJeEWq/y1fr7EPGvTVfavT6X3Pmv1zqdxJytoSjBvMUqDliPktzjz8z0ser9Uq1aarRmoucVLNu17rkk+dvHGS0khgj4rHVctE/CZLt5WZABhOgR/rbWKuh2rq2LSkpwjyk1hvD4ItR63vtdjTp6HT3VFBOtPasKbz23PbFfPv9h3Pab+gS/aU/xPT2b2Ubawpyh3qOU5P47nFfdFHQx6IYNbjbs5uTmT4nlqVKr29zVlq+p2dpDxaPiXMqzpY2ppU9u5S9x7ccYy2kc+vV122TqS2SS5cIqlLj9Vcv7Gd7qzrOn01iCi6tWSyoJ4SjnCcn5c9sLyORR6g1e9SlQs6cY90p5Ta/xTT+5HuPVp1aIpPv8AsRyaNWjXJtdv3o6fR/Vz6lpVFWShVpr3tvZp5xJJ9uVyiK6T7Rby6i6dOKr15uKp4gkoxw3JtLGX278Lk9PZvu+m3fjJRlsluiuyl4nKXyeR7I7WM6lecvrRhCK+Ck23/Ci+WLHj5j02lpr6lEcuXLykpU3qT+h6ahq+s6AvGv8AbKGVuWKcorPlLZyvTOSZaL1HDV7VXD/NxSl4ibzslH63Pp5/Jo9Op6aqWVyp8rwZ/dFtfeVrpdzKnot2ovvWhH7JbM/hgpjGPEQuknaW3Zl0pS4bI1qbVN790dWfW991HWlDpqmoxXm4pvb5SnKXux+RjUuo7/SKVSl1LTUoVac6cakFHicotLmL2v5PDO57MrSNCxjOGN05zlJ/J7Uv3L7zq9YWkbuxuFWxxTlNfCUFuTX2oSyY45eWoKk69f1EcWWeHmub1NXXl7UQ/ojWVoGmXFaa3ba2Irtum4wSWfT/AEGm32sdSRdaxqU6cMtRTUYptPD25jJteWW/I8uitGXUGm3VGT2t1U4v0moxafy8vtNaw1u99n78LUaW+lltJ9uXlunUXHxw/uNEopznpSc78+1eRljJxhj1tqFeXf1JHKWs1KNPwvDjUUpqpuUFlJx2Nd0+N3YhvTqvfp1b8lbPHxU8TdtxjxI78Z4+tgtbQ9cpa/RVWzzjOGnw4yXdSXqQToT/AIvd/q1/86BThyNQyXFKvQvz4054mpt2+/oSzTbm8sbStPW1GdWO6UFDGHFRTivdXfOSP+NrmorfTUKCfKi9kXj5Sy/34Jfr2t0+n6Lq3mcdkl3lJ9ooiFt1nqOt5lo1pHZnClNtr/ubin9hTh1STmoqu76fQ0Z9EWoOcr7Lr7uj06c61uI3StOooKM29sZY2vfjKTS4afk0dDrPrZdOYp2iU60ln3u0I+Tlju/REO1Ktc1tTtJa1TjRqbqSSh5wVThv3nzy19htRpLUtfausNRqtpP/AKcMxX70maXw+PUptbVbS6WjIuIyaHjT31JJvrTN6jfa5KKqqEXH62yUaabX6mVL7O5xJ65/tBqlnVnB05KVKnOPpONR5xnnHPmW9grDqG1ja67Q8JY31KNSWP67lhv7iHDZo5JSWlJ0+hPisMsai9batdS0QAcs7BUd/Lbr6x/eqX4QGlS3a68f3ir+Ey1HY03Lc4Q3Zznas59c4zkRsacZbowgpd8qKzn1zjJ0fGrTWn8tHM8C9V6vzajYABzjpgAAES9pv6BL9pT/ABNz2fvOnW/6sv8AMmdyvaxulivGM13xJJr9zM0aMbdKNJKKXZRSSXySL+b91y687M6w/fc2/KvkrLrenLRdTp3VaG+nmnJemYJJxz2T4yvmd249plvKONNjUrVZcQhsazN9sv8A0yS+vbxuU414xlF91JJp/NPg8LXSKNi82lKlTfrCnGL/AHpFrz45xipxtr12KVw+SE5PHKlLfpv9CvPZ2p0L+7jecVPDlvX/AD71u+9nr7IHl3OP6tL/ANiwqdjTpScqcIRlLvJRSbz6tLLPqhawts+DGMc99sUvwJZOL1qSr8VfBHFwbg4O/wAOr5NLqX9Duf2NT+BkE6I0r8t6ZeUU0nKp7r9JqMZRz8MpFmTgppqaTT4afPBr0XStoydHZCKb3bdqSa77scJ/Mpx5nCDilvaf6F2XAp5FNvamq9ysulOrZdHudtrEJqKk5cL3oSffh94vvlfzN7qXrR9TU5W2gwnJSi5VZyWMU4+8/kuO7+zuTq9s7e/2/TYUqmeIb4xlnjPu5/kYsaVvR3U7BUVj60aez/yjH+Ze+IxuXM0fa+PczrhssY8rX9n23rsV90Vry6f0+vW2uolcQTSeOJRXPY2eovaLbapa1KVCnOUpxcVvUUot/wBLKb5XljzJXq2qUtHoTlYqjJpwzCLisqVSNNtqPzNynpttTqfmqdBVF73EIKSXrws/aevNjcubKDu+/seLBkUFihNVXb3I97M9KqadbTldJx8Se+KfD2KKSbXln8CMU9QfRWrVp3kZOE3UXC5dOpJTUo579ln7S0neU6clCU4qb7RclufyjnJr3Ct76Xh3Pg1ZLnZPZJr/AAvLIR4h65SnG1InLhVohGEqcehBesb5dY2SraUpuNCq4zTjh4cF7ySb4WfvNnQfaNa2drThcKcJQgoOMI5UmljMXnHPfn1JNot9CTr04wp0Y067oRUcRUvdjLtxzz2+Bm+t7PTd1W4p0IyinUb8Onvx344y3w8Enkg48qUXS6U99zzlTUubGatqna22K51LUauq6jaV7uDpQnUpqjGXfwo1EstfFtv/AOydHrjTqugXsb6yWYuUZN4yo1EtrUvSLXn8WTL6bT1OdtKhTpVYzTbnNw3U8RU0lF5beXyl2Om7qnVk6blByxzDcm8fGPck+KcXGo7JNV6EFwilGVy3bTT9SIw9qtr4eZxqqePqYXf4TzjBD53Na+1K2r6jHw3Vq05wi+MU96jHCfOOPt7+ZZysLG2mmoW0J5wntpp7l5L48+XPJuVpUXUiq/heJ/RUtu74bU+e/oeQz48beiD37kp8Pkypcya2a6L/AKboAOedIAAAAAAAAAAAAAAAAAAMguqWrheVbSKfh3lSlXeOyhHPjpvyzsj89xOjGC3Hk5bbKsuPmJIrmnRr30KlGgpb7KhWpRfm6s5OEHF+vgp4frI96Ttq8rBdPRSrRqQdTZFxlGil+eVZ4/HzJ/jBhQx2+0tfE35FC4WvMrulpkKOk1KlKEVUnV5ntzL9JSSz328Lg7nSWLOpWpX6au9znUnJ5daGfdnTlj6mONq7Eo2jaeT4hzi011dkocOoSUk+iogd9KNjfz+gOlcVK1Ta4Sp5q0KuxpThPHEFx+80oxt3Z0qVpDF+pw42tVlcqadSU5YztxueW8YwWTsSeeM+phU8PPmSXE1W3Svj9iL4W29+t+Xf69SA3j8F1alTO2nqsKk3hvbDZBOXHlyfWoV6XUNe9dslWirHEHtynUjKTThlc4bxleeSe7QoY7cHniPOt/8AP4PfDeV7f7/JArKVOt+TvyPs3KFZS2LGLj6Os7uPrZxk08W/0OlSs4Yv1OHGx+MrhTzOU5Yzt4fLeMYLJUEuyQ2efn/L5nvifT59/jc88L6/Ht09diAw0ilc2+rVK9OMpqtcbZOOWtsVKLj6e888HxSrQs7uhOm6VzUrO3jUpzhmrSl4cfzlOeOIpcv5lg7QoYecLPbPwHiXva/v9Q8Ktqf93/k+gAZDYAAAAAAAAAAAAAAAAAAAAAAAAAAAAAAAAAAAAAAAAAAAAAAAAAAAAAAAAAAAAAAAAAAAAAAAAAAAAAAAAAAAAAAAAAAAAAAAAAAAAAAAAAAAAAAAAAAAAAAA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0" y="-1031875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>
              <a:latin typeface="Century Schoolbook"/>
            </a:endParaRPr>
          </a:p>
        </p:txBody>
      </p:sp>
      <p:sp>
        <p:nvSpPr>
          <p:cNvPr id="21515" name="AutoShape 8" descr="data:image/jpeg;base64,/9j/4AAQSkZJRgABAQAAAQABAAD/2wCEAAkGBhIGEBITBxQTEBUWFBcRFBcSExcVGRYQFxcYFBcXFRUYGyceGhkvGhgXIC8gIycqLCwsFx4xNzAqNSYrLCkBCQoKDgwOGg8PGjUhHiQ1LTU2Lyk1LDEpNS8yNTU1MTA1My41NCw0MjYvLi00NTA1NTQsMC0wLDA0MDU1LCwsNP/AABEIAOAA4AMBIgACEQEDEQH/xAAbAAEAAgMBAQAAAAAAAAAAAAAABgcBBAUDAv/EAEIQAAIBAwMCAwQFCAcJAAAAAAABAgMEEQUSIQYxE0FRByJhcRQygaGxFSM0cnORssFCUlNUgrPRFiQ1YmOSosLw/8QAGQEBAAMBAQAAAAAAAAAAAAAAAAIDBAUB/8QALhEAAgIBAgQFAQkBAAAAAAAAAAECEQMSIQQTMVEUQWFxoYEiIzJCkcHR8PGx/9oADAMBAAIRAxEAPwC8QAAAAAAAAAAAAAAAAAAAAAAAAAAAAAAAAAAAAAAAAAAAAAAAAAAAAAAAAAAAAAAAAAAAAAAAAAAAAAAAAAAAAAAAAAAAAAAAAAAAAAAAAAAAAAAAAAAAAAAAAAAAAAAAAAAAAAAAAAAAAAAAAAAAAAAAAAAAAAAAAAAAAAAAAAAAAAAAAAAAAAAAAAAAAAAAAAAAAAAAAAAAAAAAAAAAAAAAAAAAAAAAAAAAAAAAAADDeO5k5vUn6Hc4/sKn8DPYq2kRk6TZ0VJPsZIP7KHutKuf7Z/wRJwWZsfLm4divBl5uNTqrAyCO6T1hDWLypbW8JLw4zcpSa5lCcYYUV5c936EYwlJNpdCcskYtJvqSIAECYAAAMbkZK16qeNctfnQ/jkXYcXNbV1s2UZ83KSdXbS/U1LrrDVadSapRnhTkl/uzfuptLnb6GKPXOp28lK5pynFPMk6DinHz95R4+ZauBg0eKx1XLRm8Jku1lZoaJrdPXqSq2bynw0+8ZecZLyZjXNcpaDSdS8lhdopd5S/qxXr+BXtC8lpOuThZPZCpXUJxX1XGSTfHrlto+VeS1jXIRvvfjCtKEIvtGMFJrC+aTfxJeEWq/y1fr7EPGvTVfavT6X3Pmv1zqdxJytoSjBvMUqDliPktzjz8z0ser9Uq1aarRmoucVLNu17rkk+dvHGS0khgj4rHVctE/CZLt5WZABhOgR/rbWKuh2rq2LSkpwjyk1hvD4ItR63vtdjTp6HT3VFBOtPasKbz23PbFfPv9h3Pab+gS/aU/xPT2b2Ubawpyh3qOU5P47nFfdFHQx6IYNbjbs5uTmT4nlqVKr29zVlq+p2dpDxaPiXMqzpY2ppU9u5S9x7ccYy2kc+vV122TqS2SS5cIqlLj9Vcv7Gd7qzrOn01iCi6tWSyoJ4SjnCcn5c9sLyORR6g1e9SlQs6cY90p5Ta/xTT+5HuPVp1aIpPv8AsRyaNWjXJtdv3o6fR/Vz6lpVFWShVpr3tvZp5xJJ9uVyiK6T7Rby6i6dOKr15uKp4gkoxw3JtLGX278Lk9PZvu+m3fjJRlsluiuyl4nKXyeR7I7WM6lecvrRhCK+Ck23/Ci+WLHj5j02lpr6lEcuXLykpU3qT+h6ahq+s6AvGv8AbKGVuWKcorPlLZyvTOSZaL1HDV7VXD/NxSl4ibzslH63Pp5/Jo9Op6aqWVyp8rwZ/dFtfeVrpdzKnot2ovvWhH7JbM/hgpjGPEQuknaW3Zl0pS4bI1qbVN790dWfW991HWlDpqmoxXm4pvb5SnKXux+RjUuo7/SKVSl1LTUoVac6cakFHicotLmL2v5PDO57MrSNCxjOGN05zlJ/J7Uv3L7zq9YWkbuxuFWxxTlNfCUFuTX2oSyY45eWoKk69f1EcWWeHmub1NXXl7UQ/ojWVoGmXFaa3ba2Irtum4wSWfT/AEGm32sdSRdaxqU6cMtRTUYptPD25jJteWW/I8uitGXUGm3VGT2t1U4v0moxafy8vtNaw1u99n78LUaW+lltJ9uXlunUXHxw/uNEopznpSc78+1eRljJxhj1tqFeXf1JHKWs1KNPwvDjUUpqpuUFlJx2Nd0+N3YhvTqvfp1b8lbPHxU8TdtxjxI78Z4+tgtbQ9cpa/RVWzzjOGnw4yXdSXqQToT/AIvd/q1/86BThyNQyXFKvQvz4054mpt2+/oSzTbm8sbStPW1GdWO6UFDGHFRTivdXfOSP+NrmorfTUKCfKi9kXj5Sy/34Jfr2t0+n6Lq3mcdkl3lJ9ooiFt1nqOt5lo1pHZnClNtr/ubin9hTh1STmoqu76fQ0Z9EWoOcr7Lr7uj06c61uI3StOooKM29sZY2vfjKTS4afk0dDrPrZdOYp2iU60ln3u0I+Tlju/REO1Ktc1tTtJa1TjRqbqSSh5wVThv3nzy19htRpLUtfausNRqtpP/AKcMxX70maXw+PUptbVbS6WjIuIyaHjT31JJvrTN6jfa5KKqqEXH62yUaabX6mVL7O5xJ65/tBqlnVnB05KVKnOPpONR5xnnHPmW9grDqG1ja67Q8JY31KNSWP67lhv7iHDZo5JSWlJ0+hPisMsai9batdS0QAcs7BUd/Lbr6x/eqX4QGlS3a68f3ir+Ey1HY03Lc4Q3Zznas59c4zkRsacZbowgpd8qKzn1zjJ0fGrTWn8tHM8C9V6vzajYABzjpgAAES9pv6BL9pT/ABNz2fvOnW/6sv8AMmdyvaxulivGM13xJJr9zM0aMbdKNJKKXZRSSXySL+b91y687M6w/fc2/KvkrLrenLRdTp3VaG+nmnJemYJJxz2T4yvmd249plvKONNjUrVZcQhsazN9sv8A0yS+vbxuU414xlF91JJp/NPg8LXSKNi82lKlTfrCnGL/AHpFrz45xipxtr12KVw+SE5PHKlLfpv9CvPZ2p0L+7jecVPDlvX/AD71u+9nr7IHl3OP6tL/ANiwqdjTpScqcIRlLvJRSbz6tLLPqhawts+DGMc99sUvwJZOL1qSr8VfBHFwbg4O/wAOr5NLqX9Duf2NT+BkE6I0r8t6ZeUU0nKp7r9JqMZRz8MpFmTgppqaTT4afPBr0XStoydHZCKb3bdqSa77scJ/Mpx5nCDilvaf6F2XAp5FNvamq9ysulOrZdHudtrEJqKk5cL3oSffh94vvlfzN7qXrR9TU5W2gwnJSi5VZyWMU4+8/kuO7+zuTq9s7e/2/TYUqmeIb4xlnjPu5/kYsaVvR3U7BUVj60aez/yjH+Ze+IxuXM0fa+PczrhssY8rX9n23rsV90Vry6f0+vW2uolcQTSeOJRXPY2eovaLbapa1KVCnOUpxcVvUUot/wBLKb5XljzJXq2qUtHoTlYqjJpwzCLisqVSNNtqPzNynpttTqfmqdBVF73EIKSXrws/aevNjcubKDu+/seLBkUFihNVXb3I97M9KqadbTldJx8Se+KfD2KKSbXln8CMU9QfRWrVp3kZOE3UXC5dOpJTUo579ln7S0neU6clCU4qb7RclufyjnJr3Ct76Xh3Pg1ZLnZPZJr/AAvLIR4h65SnG1InLhVohGEqcehBesb5dY2SraUpuNCq4zTjh4cF7ySb4WfvNnQfaNa2drThcKcJQgoOMI5UmljMXnHPfn1JNot9CTr04wp0Y067oRUcRUvdjLtxzz2+Bm+t7PTd1W4p0IyinUb8Onvx344y3w8Enkg48qUXS6U99zzlTUubGatqna22K51LUauq6jaV7uDpQnUpqjGXfwo1EstfFtv/AOydHrjTqugXsb6yWYuUZN4yo1EtrUvSLXn8WTL6bT1OdtKhTpVYzTbnNw3U8RU0lF5beXyl2Om7qnVk6blByxzDcm8fGPck+KcXGo7JNV6EFwilGVy3bTT9SIw9qtr4eZxqqePqYXf4TzjBD53Na+1K2r6jHw3Vq05wi+MU96jHCfOOPt7+ZZysLG2mmoW0J5wntpp7l5L48+XPJuVpUXUiq/heJ/RUtu74bU+e/oeQz48beiD37kp8Pkypcya2a6L/AKboAOedIAAAAAAAAAAAAAAAAAAMguqWrheVbSKfh3lSlXeOyhHPjpvyzsj89xOjGC3Hk5bbKsuPmJIrmnRr30KlGgpb7KhWpRfm6s5OEHF+vgp4frI96Ttq8rBdPRSrRqQdTZFxlGil+eVZ4/HzJ/jBhQx2+0tfE35FC4WvMrulpkKOk1KlKEVUnV5ntzL9JSSz328Lg7nSWLOpWpX6au9znUnJ5daGfdnTlj6mONq7Eo2jaeT4hzi011dkocOoSUk+iogd9KNjfz+gOlcVK1Ta4Sp5q0KuxpThPHEFx+80oxt3Z0qVpDF+pw42tVlcqadSU5YztxueW8YwWTsSeeM+phU8PPmSXE1W3Svj9iL4W29+t+Xf69SA3j8F1alTO2nqsKk3hvbDZBOXHlyfWoV6XUNe9dslWirHEHtynUjKTThlc4bxleeSe7QoY7cHniPOt/8AP4PfDeV7f7/JArKVOt+TvyPs3KFZS2LGLj6Os7uPrZxk08W/0OlSs4Yv1OHGx+MrhTzOU5Yzt4fLeMYLJUEuyQ2efn/L5nvifT59/jc88L6/Ht09diAw0ilc2+rVK9OMpqtcbZOOWtsVKLj6e888HxSrQs7uhOm6VzUrO3jUpzhmrSl4cfzlOeOIpcv5lg7QoYecLPbPwHiXva/v9Q8Ktqf93/k+gAZDYAAAAAAAAAAAAAAAAAAAAAAAAAAAAAAAAAAAAAAAAAAAAAAAAAAAAAAAAAAAAAAAAAAAAAAAAAAAAAAAAAAAAAAAAAAAAAAAAAAAAAAAAAAAAAAAAAAAAAAAAAAAAAAAAAAAAAAAAAAAAAAAAAAAAAAAAAAAAAAAAAAAAAAAAAAAAAAAAAAAAAAAAAAAAAAAAAAAAAAAAAAAAAAAf//Z"/>
          <p:cNvSpPr>
            <a:spLocks noChangeAspect="1" noChangeArrowheads="1"/>
          </p:cNvSpPr>
          <p:nvPr/>
        </p:nvSpPr>
        <p:spPr bwMode="auto">
          <a:xfrm>
            <a:off x="0" y="-1031875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>
              <a:latin typeface="Century Schoolbook"/>
            </a:endParaRPr>
          </a:p>
        </p:txBody>
      </p:sp>
      <p:sp>
        <p:nvSpPr>
          <p:cNvPr id="21516" name="Espace réservé du numéro de diapositive 1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67CF4B-8418-4053-B402-57D90C95AAD6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BE" smtClean="0"/>
          </a:p>
        </p:txBody>
      </p:sp>
      <p:pic>
        <p:nvPicPr>
          <p:cNvPr id="21517" name="Picture 38" descr="travailler_en_interim-zoom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1412875"/>
            <a:ext cx="8763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CDD </a:t>
            </a:r>
            <a:br>
              <a:rPr lang="fr-FR" dirty="0" smtClean="0"/>
            </a:br>
            <a:r>
              <a:rPr lang="fr-FR" dirty="0" smtClean="0"/>
              <a:t>Contrat à Durée Déterminée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088" y="5516563"/>
            <a:ext cx="6985000" cy="1152525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b="1" dirty="0" smtClean="0"/>
              <a:t>Prime de précarité :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b="1" dirty="0" smtClean="0"/>
              <a:t> 10% du salaire brut total</a:t>
            </a:r>
            <a:endParaRPr lang="fr-FR" b="1" dirty="0"/>
          </a:p>
        </p:txBody>
      </p:sp>
      <p:pic>
        <p:nvPicPr>
          <p:cNvPr id="22532" name="Image 3" descr="contrat de travail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33375"/>
            <a:ext cx="1339850" cy="125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Image 5" descr="calendrie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30363">
            <a:off x="3059113" y="2420938"/>
            <a:ext cx="35290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ZoneTexte 6"/>
          <p:cNvSpPr txBox="1">
            <a:spLocks noChangeArrowheads="1"/>
          </p:cNvSpPr>
          <p:nvPr/>
        </p:nvSpPr>
        <p:spPr bwMode="auto">
          <a:xfrm rot="-947741">
            <a:off x="1331913" y="2268538"/>
            <a:ext cx="217011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Dates fixées: </a:t>
            </a:r>
          </a:p>
          <a:p>
            <a:pPr algn="ctr"/>
            <a:r>
              <a:rPr lang="fr-FR" sz="2400" b="1">
                <a:latin typeface="Century Schoolbook"/>
              </a:rPr>
              <a:t>début et fin</a:t>
            </a:r>
          </a:p>
        </p:txBody>
      </p:sp>
      <p:sp>
        <p:nvSpPr>
          <p:cNvPr id="22535" name="ZoneTexte 7"/>
          <p:cNvSpPr txBox="1">
            <a:spLocks noChangeArrowheads="1"/>
          </p:cNvSpPr>
          <p:nvPr/>
        </p:nvSpPr>
        <p:spPr bwMode="auto">
          <a:xfrm rot="1624307">
            <a:off x="4873625" y="2416175"/>
            <a:ext cx="32083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18 mois maximum </a:t>
            </a:r>
          </a:p>
          <a:p>
            <a:pPr algn="ctr"/>
            <a:r>
              <a:rPr lang="fr-FR" sz="2400" b="1">
                <a:latin typeface="Century Schoolbook"/>
              </a:rPr>
              <a:t>Renouvellement compris</a:t>
            </a:r>
          </a:p>
        </p:txBody>
      </p:sp>
      <p:pic>
        <p:nvPicPr>
          <p:cNvPr id="22536" name="Image 8" descr="argent et travai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5516563"/>
            <a:ext cx="12255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Image 11" descr="sablier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24525" y="3716338"/>
            <a:ext cx="2033588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Espace réservé du numéro de diapositive 9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8306B3-CC1B-422B-AD24-78DE92383971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BE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33375"/>
            <a:ext cx="90360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CDI </a:t>
            </a:r>
            <a:br>
              <a:rPr lang="fr-FR" dirty="0" smtClean="0"/>
            </a:br>
            <a:r>
              <a:rPr lang="fr-FR" dirty="0" smtClean="0"/>
              <a:t>Contrat à Durée Indéterminée</a:t>
            </a:r>
            <a:endParaRPr lang="fr-FR" dirty="0"/>
          </a:p>
        </p:txBody>
      </p:sp>
      <p:pic>
        <p:nvPicPr>
          <p:cNvPr id="23555" name="Image 3" descr="contrat de travail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133985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Image 4" descr="calendrie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30363">
            <a:off x="3059113" y="2420938"/>
            <a:ext cx="352901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ZoneTexte 6"/>
          <p:cNvSpPr txBox="1">
            <a:spLocks noChangeArrowheads="1"/>
          </p:cNvSpPr>
          <p:nvPr/>
        </p:nvSpPr>
        <p:spPr bwMode="auto">
          <a:xfrm rot="-947741">
            <a:off x="804863" y="2344738"/>
            <a:ext cx="22526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Pas de date de fin de contrat</a:t>
            </a:r>
          </a:p>
        </p:txBody>
      </p:sp>
      <p:sp>
        <p:nvSpPr>
          <p:cNvPr id="23558" name="ZoneTexte 8"/>
          <p:cNvSpPr txBox="1">
            <a:spLocks noChangeArrowheads="1"/>
          </p:cNvSpPr>
          <p:nvPr/>
        </p:nvSpPr>
        <p:spPr bwMode="auto">
          <a:xfrm rot="1255639">
            <a:off x="5948363" y="2376488"/>
            <a:ext cx="22542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Stabilité</a:t>
            </a:r>
          </a:p>
        </p:txBody>
      </p:sp>
      <p:pic>
        <p:nvPicPr>
          <p:cNvPr id="23559" name="Image 7" descr="bonhomme fil sablier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325" y="3068638"/>
            <a:ext cx="100806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Espace réservé du numéro de diapositive 9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56D21B-D59E-41E7-BCAE-45C001EE0F36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BE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Lire une fiche de paie</a:t>
            </a:r>
            <a:endParaRPr lang="fr-FR" dirty="0"/>
          </a:p>
        </p:txBody>
      </p:sp>
      <p:pic>
        <p:nvPicPr>
          <p:cNvPr id="24579" name="il_fi" descr="http://fiscalnews.fr/wp-content/uploads/2011/02/bulletin-de-paye-taux-2011.jpg"/>
          <p:cNvPicPr>
            <a:picLocks noChangeAspect="1" noChangeArrowheads="1"/>
          </p:cNvPicPr>
          <p:nvPr/>
        </p:nvPicPr>
        <p:blipFill>
          <a:blip r:embed="rId3"/>
          <a:srcRect t="16974" r="31532"/>
          <a:stretch>
            <a:fillRect/>
          </a:stretch>
        </p:blipFill>
        <p:spPr bwMode="auto">
          <a:xfrm rot="777351">
            <a:off x="2147888" y="1706563"/>
            <a:ext cx="3457575" cy="457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ZoneTexte 11"/>
          <p:cNvSpPr txBox="1">
            <a:spLocks noChangeArrowheads="1"/>
          </p:cNvSpPr>
          <p:nvPr/>
        </p:nvSpPr>
        <p:spPr bwMode="auto">
          <a:xfrm>
            <a:off x="323850" y="1844675"/>
            <a:ext cx="1439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latin typeface="Century Schoolbook"/>
              </a:rPr>
              <a:t>Nom de l’entreprise</a:t>
            </a:r>
          </a:p>
        </p:txBody>
      </p:sp>
      <p:sp>
        <p:nvSpPr>
          <p:cNvPr id="24581" name="ZoneTexte 12"/>
          <p:cNvSpPr txBox="1">
            <a:spLocks noChangeArrowheads="1"/>
          </p:cNvSpPr>
          <p:nvPr/>
        </p:nvSpPr>
        <p:spPr bwMode="auto">
          <a:xfrm>
            <a:off x="6732588" y="5157788"/>
            <a:ext cx="1350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Salaire net</a:t>
            </a:r>
          </a:p>
        </p:txBody>
      </p:sp>
      <p:sp>
        <p:nvSpPr>
          <p:cNvPr id="24582" name="ZoneTexte 13"/>
          <p:cNvSpPr txBox="1">
            <a:spLocks noChangeArrowheads="1"/>
          </p:cNvSpPr>
          <p:nvPr/>
        </p:nvSpPr>
        <p:spPr bwMode="auto">
          <a:xfrm>
            <a:off x="6732588" y="6165850"/>
            <a:ext cx="145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Century Schoolbook"/>
              </a:rPr>
              <a:t>Salaire brut</a:t>
            </a:r>
          </a:p>
        </p:txBody>
      </p:sp>
      <p:sp>
        <p:nvSpPr>
          <p:cNvPr id="24583" name="ZoneTexte 14"/>
          <p:cNvSpPr txBox="1">
            <a:spLocks noChangeArrowheads="1"/>
          </p:cNvSpPr>
          <p:nvPr/>
        </p:nvSpPr>
        <p:spPr bwMode="auto">
          <a:xfrm>
            <a:off x="179388" y="4149725"/>
            <a:ext cx="15843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latin typeface="Century Schoolbook"/>
              </a:rPr>
              <a:t>Cotisations sociales</a:t>
            </a:r>
          </a:p>
        </p:txBody>
      </p:sp>
      <p:sp>
        <p:nvSpPr>
          <p:cNvPr id="24584" name="ZoneTexte 15"/>
          <p:cNvSpPr txBox="1">
            <a:spLocks noChangeArrowheads="1"/>
          </p:cNvSpPr>
          <p:nvPr/>
        </p:nvSpPr>
        <p:spPr bwMode="auto">
          <a:xfrm>
            <a:off x="6804025" y="1916113"/>
            <a:ext cx="12239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latin typeface="Century Schoolbook"/>
              </a:rPr>
              <a:t>Identité du salarié</a:t>
            </a:r>
          </a:p>
        </p:txBody>
      </p:sp>
      <p:cxnSp>
        <p:nvCxnSpPr>
          <p:cNvPr id="18" name="Connecteur droit avec flèche 17"/>
          <p:cNvCxnSpPr>
            <a:stCxn id="24580" idx="3"/>
          </p:cNvCxnSpPr>
          <p:nvPr/>
        </p:nvCxnSpPr>
        <p:spPr>
          <a:xfrm>
            <a:off x="1763713" y="2168525"/>
            <a:ext cx="936625" cy="36513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24583" idx="3"/>
          </p:cNvCxnSpPr>
          <p:nvPr/>
        </p:nvCxnSpPr>
        <p:spPr>
          <a:xfrm flipV="1">
            <a:off x="1763713" y="3644900"/>
            <a:ext cx="647700" cy="8270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24584" idx="1"/>
          </p:cNvCxnSpPr>
          <p:nvPr/>
        </p:nvCxnSpPr>
        <p:spPr>
          <a:xfrm flipH="1">
            <a:off x="5867400" y="2378075"/>
            <a:ext cx="936625" cy="40322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24581" idx="1"/>
          </p:cNvCxnSpPr>
          <p:nvPr/>
        </p:nvCxnSpPr>
        <p:spPr>
          <a:xfrm flipH="1">
            <a:off x="5148263" y="5341938"/>
            <a:ext cx="1584325" cy="5349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24582" idx="1"/>
          </p:cNvCxnSpPr>
          <p:nvPr/>
        </p:nvCxnSpPr>
        <p:spPr>
          <a:xfrm flipH="1" flipV="1">
            <a:off x="5148263" y="6165850"/>
            <a:ext cx="1584325" cy="18415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 rot="1390142">
            <a:off x="6000750" y="3641725"/>
            <a:ext cx="2516188" cy="923925"/>
          </a:xfrm>
          <a:prstGeom prst="rect">
            <a:avLst/>
          </a:prstGeom>
          <a:ln w="57150">
            <a:prstDash val="lg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Cotisations patronales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=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 60% du salaire brut</a:t>
            </a:r>
          </a:p>
        </p:txBody>
      </p:sp>
      <p:sp>
        <p:nvSpPr>
          <p:cNvPr id="24591" name="Espace réservé du numéro de diapositive 18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DB0B5F8-7295-4EFD-94F0-838AD0E885A3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BE" smtClean="0"/>
          </a:p>
        </p:txBody>
      </p:sp>
      <p:sp>
        <p:nvSpPr>
          <p:cNvPr id="16" name="ZoneTexte 15"/>
          <p:cNvSpPr txBox="1"/>
          <p:nvPr/>
        </p:nvSpPr>
        <p:spPr>
          <a:xfrm>
            <a:off x="346075" y="5732463"/>
            <a:ext cx="2159000" cy="923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Je garde mes fiches de paie toute ma vie!</a:t>
            </a:r>
          </a:p>
        </p:txBody>
      </p:sp>
      <p:pic>
        <p:nvPicPr>
          <p:cNvPr id="24593" name="Picture 2" descr="danger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79388" y="5300663"/>
            <a:ext cx="630237" cy="630237"/>
          </a:xfrm>
        </p:spPr>
      </p:pic>
      <p:pic>
        <p:nvPicPr>
          <p:cNvPr id="24594" name="Image 5" descr="ranger les documents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5825" y="0"/>
            <a:ext cx="1296988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mage 3" descr="argent et travai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196975"/>
            <a:ext cx="3565525" cy="33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ZoneTexte 4"/>
          <p:cNvSpPr txBox="1">
            <a:spLocks noChangeArrowheads="1"/>
          </p:cNvSpPr>
          <p:nvPr/>
        </p:nvSpPr>
        <p:spPr bwMode="auto">
          <a:xfrm rot="-947741">
            <a:off x="804863" y="2128838"/>
            <a:ext cx="22526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BRUT </a:t>
            </a:r>
          </a:p>
          <a:p>
            <a:pPr algn="ctr"/>
            <a:r>
              <a:rPr lang="fr-FR" sz="2400" b="1">
                <a:latin typeface="Century Schoolbook"/>
              </a:rPr>
              <a:t>= </a:t>
            </a:r>
          </a:p>
          <a:p>
            <a:pPr algn="ctr"/>
            <a:r>
              <a:rPr lang="fr-FR" sz="2400" b="1">
                <a:latin typeface="Century Schoolbook"/>
              </a:rPr>
              <a:t>9,40€/H</a:t>
            </a:r>
          </a:p>
        </p:txBody>
      </p:sp>
      <p:sp>
        <p:nvSpPr>
          <p:cNvPr id="25604" name="ZoneTexte 5"/>
          <p:cNvSpPr txBox="1">
            <a:spLocks noChangeArrowheads="1"/>
          </p:cNvSpPr>
          <p:nvPr/>
        </p:nvSpPr>
        <p:spPr bwMode="auto">
          <a:xfrm rot="1695493">
            <a:off x="6521450" y="2306638"/>
            <a:ext cx="2254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NET </a:t>
            </a:r>
          </a:p>
          <a:p>
            <a:pPr algn="ctr"/>
            <a:r>
              <a:rPr lang="fr-FR" sz="2400" b="1">
                <a:latin typeface="Century Schoolbook"/>
              </a:rPr>
              <a:t>= </a:t>
            </a:r>
          </a:p>
          <a:p>
            <a:pPr algn="ctr"/>
            <a:r>
              <a:rPr lang="fr-FR" sz="2400" b="1">
                <a:latin typeface="Century Schoolbook"/>
              </a:rPr>
              <a:t>7,37€/H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 salaire minimum = le SMIC</a:t>
            </a:r>
            <a:endParaRPr lang="fr-FR" dirty="0"/>
          </a:p>
        </p:txBody>
      </p:sp>
      <p:pic>
        <p:nvPicPr>
          <p:cNvPr id="7" name="Image 6" descr="questi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27984" y="4464496"/>
            <a:ext cx="2987964" cy="2132856"/>
          </a:xfrm>
          <a:prstGeom prst="rect">
            <a:avLst/>
          </a:prstGeom>
        </p:spPr>
      </p:pic>
      <p:sp>
        <p:nvSpPr>
          <p:cNvPr id="8" name="Pensées 7"/>
          <p:cNvSpPr/>
          <p:nvPr/>
        </p:nvSpPr>
        <p:spPr>
          <a:xfrm>
            <a:off x="250825" y="3860800"/>
            <a:ext cx="2520950" cy="1728788"/>
          </a:xfrm>
          <a:prstGeom prst="cloudCallout">
            <a:avLst>
              <a:gd name="adj1" fmla="val 118555"/>
              <a:gd name="adj2" fmla="val 438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/>
              <a:t>Salaire minimum</a:t>
            </a:r>
          </a:p>
        </p:txBody>
      </p:sp>
      <p:sp>
        <p:nvSpPr>
          <p:cNvPr id="26632" name="Espace réservé du numéro de diapositive 8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ED9365-F71D-4CE3-84F5-9AC4BA632364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BE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7467600" cy="1143000"/>
          </a:xfrm>
        </p:spPr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À la fin d’un contrat, je reçois</a:t>
            </a:r>
            <a:endParaRPr lang="fr-FR" dirty="0"/>
          </a:p>
        </p:txBody>
      </p:sp>
      <p:sp>
        <p:nvSpPr>
          <p:cNvPr id="26627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2476500"/>
          </a:xfrm>
        </p:spPr>
        <p:txBody>
          <a:bodyPr/>
          <a:lstStyle/>
          <a:p>
            <a:pPr algn="ctr" eaLnBrk="1" hangingPunct="1">
              <a:buFont typeface="Wingdings" pitchFamily="2" charset="2"/>
              <a:buChar char="Ø"/>
            </a:pPr>
            <a:r>
              <a:rPr lang="fr-FR" smtClean="0"/>
              <a:t>Certificat de travail</a:t>
            </a:r>
          </a:p>
          <a:p>
            <a:pPr algn="ctr" eaLnBrk="1" hangingPunct="1">
              <a:buFont typeface="Wingdings" pitchFamily="2" charset="2"/>
              <a:buChar char="Ø"/>
            </a:pPr>
            <a:endParaRPr lang="fr-FR" smtClean="0"/>
          </a:p>
          <a:p>
            <a:pPr algn="ctr" eaLnBrk="1" hangingPunct="1">
              <a:buFont typeface="Wingdings" pitchFamily="2" charset="2"/>
              <a:buChar char="Ø"/>
            </a:pPr>
            <a:r>
              <a:rPr lang="fr-FR" smtClean="0"/>
              <a:t>Attestation Pôle-emploi</a:t>
            </a:r>
          </a:p>
          <a:p>
            <a:pPr algn="ctr" eaLnBrk="1" hangingPunct="1">
              <a:buFont typeface="Wingdings" pitchFamily="2" charset="2"/>
              <a:buChar char="Ø"/>
            </a:pPr>
            <a:endParaRPr lang="fr-FR" smtClean="0"/>
          </a:p>
          <a:p>
            <a:pPr algn="ctr" eaLnBrk="1" hangingPunct="1">
              <a:buFont typeface="Wingdings" pitchFamily="2" charset="2"/>
              <a:buChar char="Ø"/>
            </a:pPr>
            <a:r>
              <a:rPr lang="fr-FR" smtClean="0"/>
              <a:t>Reçu pour solde tout compte</a:t>
            </a:r>
          </a:p>
        </p:txBody>
      </p:sp>
      <p:pic>
        <p:nvPicPr>
          <p:cNvPr id="26628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508500"/>
            <a:ext cx="177323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ZoneTexte 4"/>
          <p:cNvSpPr txBox="1">
            <a:spLocks noChangeArrowheads="1"/>
          </p:cNvSpPr>
          <p:nvPr/>
        </p:nvSpPr>
        <p:spPr bwMode="auto">
          <a:xfrm>
            <a:off x="2627313" y="4652963"/>
            <a:ext cx="4465637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400">
                <a:latin typeface="Century Schoolbook"/>
              </a:rPr>
              <a:t>NE PAS LES PERDRE!</a:t>
            </a:r>
          </a:p>
        </p:txBody>
      </p:sp>
      <p:pic>
        <p:nvPicPr>
          <p:cNvPr id="26630" name="Image 5" descr="logo pole emploi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2349500"/>
            <a:ext cx="9445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documents.png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1520" y="116632"/>
            <a:ext cx="1488388" cy="1584176"/>
          </a:xfrm>
          <a:prstGeom prst="rect">
            <a:avLst/>
          </a:prstGeom>
        </p:spPr>
      </p:pic>
      <p:sp>
        <p:nvSpPr>
          <p:cNvPr id="27656" name="Espace réservé du numéro de diapositive 7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5A8CD6-BA11-410E-AAAD-96AB027CE813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BE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Présentation des participants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Aujourd’hui, nous parlerons de:</a:t>
            </a:r>
          </a:p>
          <a:p>
            <a:pPr lvl="1" eaLnBrk="1" hangingPunct="1"/>
            <a:r>
              <a:rPr lang="fr-FR" smtClean="0"/>
              <a:t>Travailler : de l’embauche à la fin du contrat</a:t>
            </a:r>
          </a:p>
          <a:p>
            <a:pPr lvl="1" eaLnBrk="1" hangingPunct="1"/>
            <a:r>
              <a:rPr lang="fr-FR" smtClean="0"/>
              <a:t>Des droits sociaux liés au travail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Quiz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64CFFA-AB29-4BA1-97AE-C6597E7A1AA0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BE" smtClean="0"/>
          </a:p>
        </p:txBody>
      </p:sp>
      <p:grpSp>
        <p:nvGrpSpPr>
          <p:cNvPr id="9221" name="Groupe 4"/>
          <p:cNvGrpSpPr>
            <a:grpSpLocks/>
          </p:cNvGrpSpPr>
          <p:nvPr/>
        </p:nvGrpSpPr>
        <p:grpSpPr bwMode="auto">
          <a:xfrm>
            <a:off x="3851275" y="5661025"/>
            <a:ext cx="3168650" cy="911225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489" y="5877787"/>
              <a:ext cx="2231814" cy="70200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9223" name="Image 6" descr="temps.WM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39952" y="5733256"/>
              <a:ext cx="716890" cy="911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Puis-je démissionner?</a:t>
            </a:r>
            <a:endParaRPr lang="fr-FR" dirty="0"/>
          </a:p>
        </p:txBody>
      </p:sp>
      <p:sp>
        <p:nvSpPr>
          <p:cNvPr id="27651" name="Espace réservé du contenu 2"/>
          <p:cNvSpPr>
            <a:spLocks noGrp="1"/>
          </p:cNvSpPr>
          <p:nvPr>
            <p:ph idx="1"/>
          </p:nvPr>
        </p:nvSpPr>
        <p:spPr>
          <a:xfrm>
            <a:off x="468313" y="1557338"/>
            <a:ext cx="4464050" cy="1511300"/>
          </a:xfrm>
        </p:spPr>
        <p:txBody>
          <a:bodyPr/>
          <a:lstStyle/>
          <a:p>
            <a:pPr eaLnBrk="1" hangingPunct="1"/>
            <a:r>
              <a:rPr lang="fr-FR" b="1" u="sng" smtClean="0"/>
              <a:t>Je suis en CDD : 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smtClean="0">
                <a:solidFill>
                  <a:srgbClr val="FF0000"/>
                </a:solidFill>
              </a:rPr>
              <a:t>NON</a:t>
            </a:r>
            <a:r>
              <a:rPr lang="fr-FR" smtClean="0"/>
              <a:t>, sauf si j’ai trouvé un CDI</a:t>
            </a:r>
          </a:p>
          <a:p>
            <a:pPr eaLnBrk="1" hangingPunct="1"/>
            <a:r>
              <a:rPr lang="fr-FR" b="1" u="sng" smtClean="0"/>
              <a:t>Je suis en CDI :</a:t>
            </a:r>
            <a:r>
              <a:rPr lang="fr-FR" b="1" smtClean="0"/>
              <a:t> </a:t>
            </a:r>
            <a:r>
              <a:rPr lang="fr-FR" smtClean="0">
                <a:solidFill>
                  <a:srgbClr val="00B050"/>
                </a:solidFill>
              </a:rPr>
              <a:t>Oui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</p:txBody>
      </p:sp>
      <p:sp>
        <p:nvSpPr>
          <p:cNvPr id="27652" name="ZoneTexte 3"/>
          <p:cNvSpPr txBox="1">
            <a:spLocks noChangeArrowheads="1"/>
          </p:cNvSpPr>
          <p:nvPr/>
        </p:nvSpPr>
        <p:spPr bwMode="auto">
          <a:xfrm rot="680743">
            <a:off x="5826125" y="2025650"/>
            <a:ext cx="2817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 u="sng">
                <a:latin typeface="Century Schoolbook"/>
              </a:rPr>
              <a:t>Dans tous les cas </a:t>
            </a:r>
            <a:r>
              <a:rPr lang="fr-FR" b="1">
                <a:latin typeface="Century Schoolbook"/>
              </a:rPr>
              <a:t>:</a:t>
            </a:r>
          </a:p>
          <a:p>
            <a:pPr algn="ctr"/>
            <a:r>
              <a:rPr lang="fr-FR" b="1">
                <a:latin typeface="Century Schoolbook"/>
              </a:rPr>
              <a:t> je ne reçois pas d’indemnité </a:t>
            </a:r>
          </a:p>
          <a:p>
            <a:pPr algn="ctr"/>
            <a:r>
              <a:rPr lang="fr-FR" b="1">
                <a:latin typeface="Century Schoolbook"/>
              </a:rPr>
              <a:t>ni de prime</a:t>
            </a:r>
          </a:p>
        </p:txBody>
      </p:sp>
      <p:sp>
        <p:nvSpPr>
          <p:cNvPr id="28678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08DB2B-8A33-439D-9BCA-2FF8C5C02F8F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BE" smtClean="0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5288" y="3573463"/>
            <a:ext cx="7467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b="1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 consentement mutuel</a:t>
            </a: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 bwMode="auto">
          <a:xfrm>
            <a:off x="395288" y="4899025"/>
            <a:ext cx="5689600" cy="177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r>
              <a:rPr lang="fr-FR" sz="2400" b="1" u="sng" dirty="0">
                <a:latin typeface="+mn-lt"/>
              </a:rPr>
              <a:t>En CDI :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fr-FR" sz="2400" dirty="0">
                <a:latin typeface="+mn-lt"/>
              </a:rPr>
              <a:t>J’ai droit aux allocations chômage.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r>
              <a:rPr lang="fr-FR" sz="2400" b="1" u="sng" dirty="0">
                <a:latin typeface="+mn-lt"/>
              </a:rPr>
              <a:t>En CDD : 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fr-FR" sz="2400" dirty="0">
                <a:latin typeface="+mn-lt"/>
              </a:rPr>
              <a:t>Allocation chômage après une carence</a:t>
            </a: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fr-FR" sz="2400" b="1" dirty="0">
              <a:latin typeface="+mn-lt"/>
            </a:endParaRPr>
          </a:p>
          <a:p>
            <a:pPr marL="273050" indent="-27305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fr-FR" sz="2400" b="1" dirty="0">
              <a:latin typeface="+mn-lt"/>
            </a:endParaRPr>
          </a:p>
        </p:txBody>
      </p:sp>
      <p:pic>
        <p:nvPicPr>
          <p:cNvPr id="27656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07737">
            <a:off x="6608763" y="4457700"/>
            <a:ext cx="1001712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ZoneTexte 4"/>
          <p:cNvSpPr txBox="1">
            <a:spLocks noChangeArrowheads="1"/>
          </p:cNvSpPr>
          <p:nvPr/>
        </p:nvSpPr>
        <p:spPr bwMode="auto">
          <a:xfrm rot="680743">
            <a:off x="5529263" y="5408613"/>
            <a:ext cx="2562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latin typeface="Century Schoolbook"/>
              </a:rPr>
              <a:t>Cette procédure ne peut pas m’être imposée</a:t>
            </a:r>
          </a:p>
        </p:txBody>
      </p:sp>
      <p:pic>
        <p:nvPicPr>
          <p:cNvPr id="27658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07737">
            <a:off x="6967538" y="1073150"/>
            <a:ext cx="10033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Pourquoi puis-je être licencié?</a:t>
            </a:r>
            <a:endParaRPr lang="fr-FR" dirty="0"/>
          </a:p>
        </p:txBody>
      </p:sp>
      <p:sp>
        <p:nvSpPr>
          <p:cNvPr id="2867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Char char="Ø"/>
            </a:pPr>
            <a:r>
              <a:rPr lang="fr-FR" smtClean="0"/>
              <a:t>Motif </a:t>
            </a:r>
            <a:r>
              <a:rPr lang="fr-FR" b="1" smtClean="0"/>
              <a:t>disciplinaire</a:t>
            </a:r>
            <a:r>
              <a:rPr lang="fr-FR" smtClean="0"/>
              <a:t> : faute grave ou faute lourde</a:t>
            </a:r>
          </a:p>
          <a:p>
            <a:pPr algn="ctr" eaLnBrk="1" hangingPunct="1">
              <a:buFont typeface="Wingdings" pitchFamily="2" charset="2"/>
              <a:buChar char="Ø"/>
            </a:pPr>
            <a:endParaRPr lang="fr-FR" smtClean="0"/>
          </a:p>
          <a:p>
            <a:pPr algn="ctr" eaLnBrk="1" hangingPunct="1">
              <a:buFont typeface="Wingdings" pitchFamily="2" charset="2"/>
              <a:buChar char="Ø"/>
            </a:pPr>
            <a:endParaRPr lang="fr-FR" smtClean="0"/>
          </a:p>
          <a:p>
            <a:pPr algn="ctr" eaLnBrk="1" hangingPunct="1">
              <a:buFont typeface="Wingdings" pitchFamily="2" charset="2"/>
              <a:buChar char="Ø"/>
            </a:pPr>
            <a:r>
              <a:rPr lang="fr-FR" smtClean="0"/>
              <a:t>Motif </a:t>
            </a:r>
            <a:r>
              <a:rPr lang="fr-FR" b="1" smtClean="0"/>
              <a:t>personnel</a:t>
            </a:r>
          </a:p>
          <a:p>
            <a:pPr algn="ctr" eaLnBrk="1" hangingPunct="1">
              <a:buFont typeface="Wingdings" pitchFamily="2" charset="2"/>
              <a:buChar char="Ø"/>
            </a:pPr>
            <a:endParaRPr lang="fr-FR" smtClean="0"/>
          </a:p>
          <a:p>
            <a:pPr algn="ctr" eaLnBrk="1" hangingPunct="1">
              <a:buFont typeface="Wingdings" pitchFamily="2" charset="2"/>
              <a:buChar char="Ø"/>
            </a:pPr>
            <a:endParaRPr lang="fr-FR" smtClean="0"/>
          </a:p>
          <a:p>
            <a:pPr algn="ctr" eaLnBrk="1" hangingPunct="1">
              <a:buFont typeface="Wingdings" pitchFamily="2" charset="2"/>
              <a:buChar char="Ø"/>
            </a:pPr>
            <a:r>
              <a:rPr lang="fr-FR" smtClean="0"/>
              <a:t>Motif </a:t>
            </a:r>
            <a:r>
              <a:rPr lang="fr-FR" b="1" smtClean="0"/>
              <a:t>économique</a:t>
            </a:r>
          </a:p>
        </p:txBody>
      </p:sp>
      <p:sp>
        <p:nvSpPr>
          <p:cNvPr id="4" name="Interdiction 3"/>
          <p:cNvSpPr/>
          <p:nvPr/>
        </p:nvSpPr>
        <p:spPr>
          <a:xfrm>
            <a:off x="5796136" y="3645024"/>
            <a:ext cx="2016224" cy="1656184"/>
          </a:xfrm>
          <a:prstGeom prst="noSmoking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8679" name="ZoneTexte 4"/>
          <p:cNvSpPr txBox="1">
            <a:spLocks noChangeArrowheads="1"/>
          </p:cNvSpPr>
          <p:nvPr/>
        </p:nvSpPr>
        <p:spPr bwMode="auto">
          <a:xfrm rot="818088">
            <a:off x="4857750" y="3595688"/>
            <a:ext cx="38877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b="1">
                <a:latin typeface="Century Schoolbook"/>
              </a:rPr>
              <a:t>PAS À CAUSE DE MA VIE PRIVÉE!</a:t>
            </a:r>
          </a:p>
        </p:txBody>
      </p:sp>
      <p:sp>
        <p:nvSpPr>
          <p:cNvPr id="30728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4456C13-D942-4986-9934-A43E7103A382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BE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Je connais les droits sociaux liés au travail</a:t>
            </a:r>
            <a:endParaRPr lang="fr-FR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B703BC-AE4A-4831-A028-27EF68EDE871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BE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La durée légale du travail</a:t>
            </a:r>
            <a:endParaRPr lang="fr-FR" dirty="0"/>
          </a:p>
        </p:txBody>
      </p:sp>
      <p:pic>
        <p:nvPicPr>
          <p:cNvPr id="4" name="Image 3" descr="ponctualité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619672" y="1350274"/>
            <a:ext cx="5760640" cy="5321269"/>
          </a:xfrm>
          <a:prstGeom prst="rect">
            <a:avLst/>
          </a:prstGeom>
        </p:spPr>
      </p:pic>
      <p:sp>
        <p:nvSpPr>
          <p:cNvPr id="30724" name="ZoneTexte 4"/>
          <p:cNvSpPr txBox="1">
            <a:spLocks noChangeArrowheads="1"/>
          </p:cNvSpPr>
          <p:nvPr/>
        </p:nvSpPr>
        <p:spPr bwMode="auto">
          <a:xfrm rot="680743">
            <a:off x="3976688" y="2273300"/>
            <a:ext cx="30448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200" b="1">
                <a:latin typeface="Century Schoolbook"/>
              </a:rPr>
              <a:t>Temps plein = 35 heures par semaine</a:t>
            </a:r>
          </a:p>
        </p:txBody>
      </p:sp>
      <p:sp>
        <p:nvSpPr>
          <p:cNvPr id="30725" name="ZoneTexte 5"/>
          <p:cNvSpPr txBox="1">
            <a:spLocks noChangeArrowheads="1"/>
          </p:cNvSpPr>
          <p:nvPr/>
        </p:nvSpPr>
        <p:spPr bwMode="auto">
          <a:xfrm>
            <a:off x="5053013" y="5710238"/>
            <a:ext cx="33083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Au-delà : heures supplémentaires</a:t>
            </a:r>
          </a:p>
        </p:txBody>
      </p:sp>
      <p:sp>
        <p:nvSpPr>
          <p:cNvPr id="30726" name="ZoneTexte 6"/>
          <p:cNvSpPr txBox="1">
            <a:spLocks noChangeArrowheads="1"/>
          </p:cNvSpPr>
          <p:nvPr/>
        </p:nvSpPr>
        <p:spPr bwMode="auto">
          <a:xfrm rot="-798992">
            <a:off x="107950" y="3436938"/>
            <a:ext cx="23018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ou</a:t>
            </a:r>
          </a:p>
          <a:p>
            <a:pPr algn="ctr"/>
            <a:r>
              <a:rPr lang="fr-FR" sz="2400" b="1">
                <a:latin typeface="Century Schoolbook"/>
              </a:rPr>
              <a:t>Temps partiel</a:t>
            </a:r>
          </a:p>
          <a:p>
            <a:pPr algn="ctr"/>
            <a:r>
              <a:rPr lang="fr-FR" sz="2400" b="1">
                <a:latin typeface="Century Schoolbook"/>
              </a:rPr>
              <a:t>ou</a:t>
            </a:r>
          </a:p>
          <a:p>
            <a:pPr algn="ctr"/>
            <a:r>
              <a:rPr lang="fr-FR" sz="2400" b="1">
                <a:latin typeface="Century Schoolbook"/>
              </a:rPr>
              <a:t>Mi-temps</a:t>
            </a:r>
          </a:p>
        </p:txBody>
      </p:sp>
      <p:sp>
        <p:nvSpPr>
          <p:cNvPr id="8" name="ZoneTexte 7"/>
          <p:cNvSpPr txBox="1"/>
          <p:nvPr/>
        </p:nvSpPr>
        <p:spPr>
          <a:xfrm rot="790415">
            <a:off x="6262688" y="1443038"/>
            <a:ext cx="2303462" cy="1200150"/>
          </a:xfrm>
          <a:prstGeom prst="rect">
            <a:avLst/>
          </a:prstGeom>
          <a:ln>
            <a:prstDash val="lgDash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/>
              <a:t>39 heures par semaine?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ym typeface="Wingdings" pitchFamily="2" charset="2"/>
              </a:rPr>
              <a:t></a:t>
            </a:r>
            <a:r>
              <a:rPr lang="fr-FR" sz="2400" b="1" dirty="0"/>
              <a:t> RTT</a:t>
            </a:r>
          </a:p>
        </p:txBody>
      </p:sp>
      <p:sp>
        <p:nvSpPr>
          <p:cNvPr id="32776" name="Espace réservé du numéro de diapositive 8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BC70A4-3E3F-434A-A285-1E45324B747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BE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Image 16" descr="vacances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1593850"/>
            <a:ext cx="2678113" cy="21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congés</a:t>
            </a:r>
            <a:endParaRPr lang="fr-FR" dirty="0"/>
          </a:p>
        </p:txBody>
      </p:sp>
      <p:sp>
        <p:nvSpPr>
          <p:cNvPr id="4" name="Égal 3"/>
          <p:cNvSpPr/>
          <p:nvPr/>
        </p:nvSpPr>
        <p:spPr>
          <a:xfrm>
            <a:off x="2124075" y="1844675"/>
            <a:ext cx="1079500" cy="72072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1749" name="ZoneTexte 4"/>
          <p:cNvSpPr txBox="1">
            <a:spLocks noChangeArrowheads="1"/>
          </p:cNvSpPr>
          <p:nvPr/>
        </p:nvSpPr>
        <p:spPr bwMode="auto">
          <a:xfrm>
            <a:off x="395288" y="1773238"/>
            <a:ext cx="16668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1 mois de travail</a:t>
            </a:r>
          </a:p>
        </p:txBody>
      </p:sp>
      <p:sp>
        <p:nvSpPr>
          <p:cNvPr id="31750" name="ZoneTexte 6"/>
          <p:cNvSpPr txBox="1">
            <a:spLocks noChangeArrowheads="1"/>
          </p:cNvSpPr>
          <p:nvPr/>
        </p:nvSpPr>
        <p:spPr bwMode="auto">
          <a:xfrm>
            <a:off x="3492500" y="1773238"/>
            <a:ext cx="18002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2,5 jours de congés</a:t>
            </a:r>
          </a:p>
        </p:txBody>
      </p:sp>
      <p:sp>
        <p:nvSpPr>
          <p:cNvPr id="31751" name="ZoneTexte 8"/>
          <p:cNvSpPr txBox="1">
            <a:spLocks noChangeArrowheads="1"/>
          </p:cNvSpPr>
          <p:nvPr/>
        </p:nvSpPr>
        <p:spPr bwMode="auto">
          <a:xfrm>
            <a:off x="2916238" y="2997200"/>
            <a:ext cx="30337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5 semaines de congés par an</a:t>
            </a:r>
          </a:p>
        </p:txBody>
      </p:sp>
      <p:pic>
        <p:nvPicPr>
          <p:cNvPr id="31752" name="Image 12" descr="Kaba et famill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313" y="4868863"/>
            <a:ext cx="3865562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ZoneTexte 14"/>
          <p:cNvSpPr txBox="1"/>
          <p:nvPr/>
        </p:nvSpPr>
        <p:spPr>
          <a:xfrm>
            <a:off x="1042988" y="4581525"/>
            <a:ext cx="1666875" cy="8302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/>
              <a:t>Congé paternité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6300788" y="4581525"/>
            <a:ext cx="1665287" cy="8302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/>
              <a:t>Congé maternité</a:t>
            </a:r>
          </a:p>
        </p:txBody>
      </p:sp>
      <p:sp>
        <p:nvSpPr>
          <p:cNvPr id="20" name="Flèche droite 19"/>
          <p:cNvSpPr/>
          <p:nvPr/>
        </p:nvSpPr>
        <p:spPr>
          <a:xfrm rot="5400000">
            <a:off x="4176713" y="2600325"/>
            <a:ext cx="358775" cy="2889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804" name="Espace réservé du numéro de diapositive 11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2BA82F-0967-49EB-8D41-FAAB86B38760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fr-B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221163"/>
            <a:ext cx="177323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ZoneTexte 7"/>
          <p:cNvSpPr txBox="1">
            <a:spLocks noChangeArrowheads="1"/>
          </p:cNvSpPr>
          <p:nvPr/>
        </p:nvSpPr>
        <p:spPr bwMode="auto">
          <a:xfrm rot="30081">
            <a:off x="5106988" y="5824538"/>
            <a:ext cx="22526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latin typeface="Century Schoolbook"/>
              </a:rPr>
              <a:t>Absence injustifiée</a:t>
            </a:r>
          </a:p>
        </p:txBody>
      </p:sp>
      <p:pic>
        <p:nvPicPr>
          <p:cNvPr id="12" name="Image 11" descr="discuti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3419872" y="1196752"/>
            <a:ext cx="4176464" cy="305666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L’absence au travail</a:t>
            </a:r>
            <a:endParaRPr lang="fr-FR" dirty="0"/>
          </a:p>
        </p:txBody>
      </p:sp>
      <p:pic>
        <p:nvPicPr>
          <p:cNvPr id="32774" name="Image 4" descr="téléphon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751777">
            <a:off x="1979613" y="1341438"/>
            <a:ext cx="18288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Image 6" descr="docteur.W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2150" y="4565650"/>
            <a:ext cx="8461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ZoneTexte 8"/>
          <p:cNvSpPr txBox="1">
            <a:spLocks noChangeArrowheads="1"/>
          </p:cNvSpPr>
          <p:nvPr/>
        </p:nvSpPr>
        <p:spPr bwMode="auto">
          <a:xfrm rot="-395885">
            <a:off x="361950" y="5319713"/>
            <a:ext cx="28765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 u="sng">
                <a:latin typeface="Century Schoolbook"/>
              </a:rPr>
              <a:t>Je suis malade</a:t>
            </a:r>
            <a:r>
              <a:rPr lang="fr-FR" sz="2400" b="1">
                <a:latin typeface="Century Schoolbook"/>
              </a:rPr>
              <a:t> : </a:t>
            </a:r>
          </a:p>
          <a:p>
            <a:pPr algn="ctr"/>
            <a:r>
              <a:rPr lang="fr-FR" sz="2400" b="1">
                <a:latin typeface="Century Schoolbook"/>
              </a:rPr>
              <a:t>Certificat médical</a:t>
            </a:r>
          </a:p>
        </p:txBody>
      </p:sp>
      <p:sp>
        <p:nvSpPr>
          <p:cNvPr id="32777" name="ZoneTexte 9"/>
          <p:cNvSpPr txBox="1">
            <a:spLocks noChangeArrowheads="1"/>
          </p:cNvSpPr>
          <p:nvPr/>
        </p:nvSpPr>
        <p:spPr bwMode="auto">
          <a:xfrm>
            <a:off x="5130800" y="1484313"/>
            <a:ext cx="24272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 b="1">
                <a:latin typeface="Century Schoolbook"/>
              </a:rPr>
              <a:t>Je préviens par téléphone le plus tôt possible</a:t>
            </a:r>
          </a:p>
        </p:txBody>
      </p:sp>
      <p:sp>
        <p:nvSpPr>
          <p:cNvPr id="34826" name="Espace réservé du numéro de diapositive 10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7423731-ED04-4821-B7C4-426CBF2C3557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fr-B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La retraite</a:t>
            </a:r>
            <a:endParaRPr lang="fr-FR" dirty="0"/>
          </a:p>
        </p:txBody>
      </p:sp>
      <p:sp>
        <p:nvSpPr>
          <p:cNvPr id="3379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fr-FR" smtClean="0"/>
              <a:t>Départ à la retraite : entre 62 et 67 ans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Faibles revenus : allocation de solidarité aux personnes âgées: 777€/mois (isolé) ou 1206€  (couple)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smtClean="0"/>
              <a:t>= le minimum garantit. 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b="1" smtClean="0"/>
              <a:t>Ou</a:t>
            </a:r>
            <a:r>
              <a:rPr lang="fr-FR" smtClean="0"/>
              <a:t>: pension de retraite selon l’expérience professionnelle.</a:t>
            </a:r>
          </a:p>
        </p:txBody>
      </p:sp>
      <p:pic>
        <p:nvPicPr>
          <p:cNvPr id="33796" name="Image 3" descr="retraite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1125538"/>
            <a:ext cx="1814513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F643A5C-99ED-478E-987E-48C6997A3D9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fr-BE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terdiction 4"/>
          <p:cNvSpPr/>
          <p:nvPr/>
        </p:nvSpPr>
        <p:spPr>
          <a:xfrm>
            <a:off x="2627313" y="1125538"/>
            <a:ext cx="4032250" cy="4030662"/>
          </a:xfrm>
          <a:prstGeom prst="noSmoking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4819" name="ZoneTexte 3"/>
          <p:cNvSpPr txBox="1">
            <a:spLocks noChangeArrowheads="1"/>
          </p:cNvSpPr>
          <p:nvPr/>
        </p:nvSpPr>
        <p:spPr bwMode="auto">
          <a:xfrm>
            <a:off x="323850" y="2349500"/>
            <a:ext cx="8424863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8800" b="1">
                <a:latin typeface="Century Schoolbook"/>
              </a:rPr>
              <a:t>Discrimination</a:t>
            </a:r>
          </a:p>
        </p:txBody>
      </p:sp>
      <p:sp>
        <p:nvSpPr>
          <p:cNvPr id="34820" name="ZoneTexte 5"/>
          <p:cNvSpPr txBox="1">
            <a:spLocks noChangeArrowheads="1"/>
          </p:cNvSpPr>
          <p:nvPr/>
        </p:nvSpPr>
        <p:spPr bwMode="auto">
          <a:xfrm>
            <a:off x="250825" y="5661025"/>
            <a:ext cx="7921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latin typeface="Century Schoolbook"/>
              </a:rPr>
              <a:t>Un employeur N’A PAS LE DROIT </a:t>
            </a:r>
          </a:p>
          <a:p>
            <a:pPr algn="ctr"/>
            <a:r>
              <a:rPr lang="fr-FR" b="1">
                <a:latin typeface="Century Schoolbook"/>
              </a:rPr>
              <a:t>de me licencier/ne pas m’embaucher  en raison </a:t>
            </a:r>
          </a:p>
          <a:p>
            <a:pPr algn="ctr"/>
            <a:r>
              <a:rPr lang="fr-FR" b="1">
                <a:latin typeface="Century Schoolbook"/>
              </a:rPr>
              <a:t>de mon origine, de mon genre…</a:t>
            </a:r>
          </a:p>
        </p:txBody>
      </p:sp>
      <p:sp>
        <p:nvSpPr>
          <p:cNvPr id="36869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EFB380-4241-4CB9-95CB-8F9321611C59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fr-BE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autres droits sociaux</a:t>
            </a:r>
            <a:endParaRPr lang="fr-FR" dirty="0"/>
          </a:p>
        </p:txBody>
      </p:sp>
      <p:sp>
        <p:nvSpPr>
          <p:cNvPr id="35843" name="Espace réservé du contenu 5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Droit à la formation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/>
            <a:r>
              <a:rPr lang="fr-FR" smtClean="0"/>
              <a:t>Droit de grève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/>
            <a:r>
              <a:rPr lang="fr-FR" smtClean="0"/>
              <a:t>Représentation du personnel</a:t>
            </a:r>
          </a:p>
        </p:txBody>
      </p:sp>
      <p:pic>
        <p:nvPicPr>
          <p:cNvPr id="35844" name="Image 3" descr="forma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1844675"/>
            <a:ext cx="18049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Image 6" descr="grève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755650" y="2636838"/>
            <a:ext cx="1655763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Espace réservé du numéro de diapositive 7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580726-D514-43E2-A4B6-40C15F432FA4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fr-BE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>
              <a:defRPr/>
            </a:pPr>
            <a:r>
              <a:rPr lang="fr-FR" dirty="0" smtClean="0"/>
              <a:t>Une obligation liée au travail : </a:t>
            </a:r>
            <a:r>
              <a:rPr lang="fr-FR" smtClean="0"/>
              <a:t>déclarer ses revenus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250825" y="1628775"/>
            <a:ext cx="4249738" cy="14779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u="sng" dirty="0"/>
              <a:t>1</a:t>
            </a:r>
            <a:r>
              <a:rPr lang="fr-FR" b="1" u="sng" baseline="30000" dirty="0"/>
              <a:t>ère</a:t>
            </a:r>
            <a:r>
              <a:rPr lang="fr-FR" b="1" u="sng" dirty="0"/>
              <a:t> DEMANDE:</a:t>
            </a:r>
          </a:p>
          <a:p>
            <a:pPr algn="ctr">
              <a:defRPr/>
            </a:pPr>
            <a:r>
              <a:rPr lang="fr-FR" dirty="0"/>
              <a:t>Où trouver le formulaire ?</a:t>
            </a:r>
          </a:p>
          <a:p>
            <a:pPr algn="ctr">
              <a:defRPr/>
            </a:pPr>
            <a:r>
              <a:rPr lang="fr-FR" dirty="0">
                <a:solidFill>
                  <a:schemeClr val="bg2">
                    <a:lumMod val="50000"/>
                  </a:schemeClr>
                </a:solidFill>
              </a:rPr>
              <a:t>www.impots.gouv.fr</a:t>
            </a:r>
            <a:r>
              <a:rPr lang="fr-FR" dirty="0"/>
              <a:t> </a:t>
            </a:r>
          </a:p>
          <a:p>
            <a:pPr algn="ctr">
              <a:defRPr/>
            </a:pPr>
            <a:r>
              <a:rPr lang="fr-FR" dirty="0"/>
              <a:t>OU </a:t>
            </a:r>
          </a:p>
          <a:p>
            <a:pPr algn="ctr">
              <a:defRPr/>
            </a:pPr>
            <a:r>
              <a:rPr lang="fr-FR" dirty="0"/>
              <a:t>au centre des impôts le plus proche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50825" y="3644900"/>
            <a:ext cx="4249738" cy="6461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u="sng" dirty="0"/>
              <a:t>Ensuite?</a:t>
            </a:r>
          </a:p>
          <a:p>
            <a:pPr algn="ctr">
              <a:defRPr/>
            </a:pPr>
            <a:r>
              <a:rPr lang="fr-FR" dirty="0"/>
              <a:t>Chaque année au mois de mai</a:t>
            </a:r>
          </a:p>
        </p:txBody>
      </p:sp>
      <p:pic>
        <p:nvPicPr>
          <p:cNvPr id="36869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4868863"/>
            <a:ext cx="98901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ZoneTexte 6"/>
          <p:cNvSpPr txBox="1">
            <a:spLocks noChangeArrowheads="1"/>
          </p:cNvSpPr>
          <p:nvPr/>
        </p:nvSpPr>
        <p:spPr bwMode="auto">
          <a:xfrm>
            <a:off x="468313" y="5732463"/>
            <a:ext cx="35988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En cas de changement d’adresse, je le signale!</a:t>
            </a:r>
          </a:p>
        </p:txBody>
      </p:sp>
      <p:pic>
        <p:nvPicPr>
          <p:cNvPr id="36871" name="il_fi" descr="http://1.bp.blogspot.com/-l1Tgion8IT8/TdJ0aY1HfTI/AAAAAAAAHVc/buiti8esFoA/s1600/declar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0113" y="2852738"/>
            <a:ext cx="40386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Travailler: de l’embauche à la fin de mon contrat</a:t>
            </a:r>
            <a:endParaRPr lang="fr-FR" dirty="0"/>
          </a:p>
        </p:txBody>
      </p:sp>
      <p:sp>
        <p:nvSpPr>
          <p:cNvPr id="1024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096997-1612-4AC6-8D69-64266026C5EA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BE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b="1" dirty="0" smtClean="0"/>
              <a:t>Les points d’accès aux droits </a:t>
            </a:r>
            <a:r>
              <a:rPr lang="fr-FR" dirty="0" smtClean="0"/>
              <a:t>dans le département:</a:t>
            </a:r>
            <a:endParaRPr lang="fr-FR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"/>
              <a:defRPr/>
            </a:pPr>
            <a:r>
              <a:rPr lang="fr-FR" sz="3200" b="1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"/>
              <a:defRPr/>
            </a:pPr>
            <a:endParaRPr lang="fr-FR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"/>
              <a:defRPr/>
            </a:pPr>
            <a:endParaRPr lang="fr-FR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"/>
              <a:defRPr/>
            </a:pPr>
            <a:r>
              <a:rPr lang="fr-FR" sz="3200" b="1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"/>
              <a:defRPr/>
            </a:pPr>
            <a:endParaRPr lang="fr-FR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"/>
              <a:defRPr/>
            </a:pPr>
            <a:endParaRPr lang="fr-FR" sz="3200" b="1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"/>
              <a:defRPr/>
            </a:pPr>
            <a:r>
              <a:rPr lang="fr-FR" sz="3200" b="1" dirty="0" smtClean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sz="3200" b="1" dirty="0" smtClean="0"/>
              <a:t> </a:t>
            </a:r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944E4B-AF6B-4719-8FCC-9C014CC4F5CB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fr-BE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188" y="1700213"/>
            <a:ext cx="7467600" cy="1143000"/>
          </a:xfrm>
        </p:spPr>
        <p:txBody>
          <a:bodyPr/>
          <a:lstStyle/>
          <a:p>
            <a:pPr algn="ctr">
              <a:defRPr/>
            </a:pPr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2864D44-D14C-4D1F-A008-1BF7D76CA5A8}" type="slidenum">
              <a:rPr lang="fr-BE" smtClean="0"/>
              <a:pPr>
                <a:defRPr/>
              </a:pPr>
              <a:t>31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188" y="2924175"/>
            <a:ext cx="7467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br>
              <a:rPr lang="fr-FR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fr-FR" sz="30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8917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611688" y="4043363"/>
            <a:ext cx="25209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539750" y="476250"/>
            <a:ext cx="7467600" cy="1143000"/>
          </a:xfrm>
        </p:spPr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statuts de la personne qui travaille</a:t>
            </a:r>
            <a:endParaRPr lang="fr-FR" dirty="0"/>
          </a:p>
        </p:txBody>
      </p:sp>
      <p:sp>
        <p:nvSpPr>
          <p:cNvPr id="11267" name="Espace réservé du numéro de diapositive 2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4BCA2-B31F-44BB-B7A5-7FAB9F661DB9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BE" smtClean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539750" y="2997200"/>
            <a:ext cx="2303463" cy="1143000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solidFill>
                  <a:schemeClr val="tx1"/>
                </a:solidFill>
              </a:rPr>
              <a:t>Le salariat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140200" y="2997200"/>
            <a:ext cx="4083050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latin typeface="+mj-lt"/>
                <a:ea typeface="+mj-ea"/>
                <a:cs typeface="+mj-cs"/>
              </a:rPr>
              <a:t>Profession libérale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979613" y="4221163"/>
            <a:ext cx="3960812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latin typeface="+mj-lt"/>
                <a:ea typeface="+mj-ea"/>
                <a:cs typeface="+mj-cs"/>
              </a:rPr>
              <a:t>L’entreprenariat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539750" y="5516563"/>
            <a:ext cx="2016125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latin typeface="+mj-lt"/>
                <a:ea typeface="+mj-ea"/>
                <a:cs typeface="+mj-cs"/>
              </a:rPr>
              <a:t>Le stage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4859338" y="5516563"/>
            <a:ext cx="2881312" cy="11430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latin typeface="+mj-lt"/>
                <a:ea typeface="+mj-ea"/>
                <a:cs typeface="+mj-cs"/>
              </a:rPr>
              <a:t>Le bénévolat</a:t>
            </a:r>
          </a:p>
        </p:txBody>
      </p:sp>
      <p:sp>
        <p:nvSpPr>
          <p:cNvPr id="11273" name="ZoneTexte 12"/>
          <p:cNvSpPr txBox="1">
            <a:spLocks noChangeArrowheads="1"/>
          </p:cNvSpPr>
          <p:nvPr/>
        </p:nvSpPr>
        <p:spPr bwMode="auto">
          <a:xfrm>
            <a:off x="468313" y="1628775"/>
            <a:ext cx="7775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Il y a cinq principaux statuts. </a:t>
            </a:r>
          </a:p>
          <a:p>
            <a:r>
              <a:rPr lang="fr-FR"/>
              <a:t>Les principales différences sont : le salaire et les relations hiérarchiques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contrat de travail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868144" y="3429000"/>
            <a:ext cx="1031538" cy="964501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27088" y="260350"/>
            <a:ext cx="7467600" cy="1143000"/>
          </a:xfr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 salariat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563888" y="5877272"/>
            <a:ext cx="223224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/>
              <a:t>Salarié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419872" y="1465620"/>
            <a:ext cx="2232248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800" b="1" dirty="0"/>
              <a:t>Employeur</a:t>
            </a:r>
          </a:p>
        </p:txBody>
      </p:sp>
      <p:sp>
        <p:nvSpPr>
          <p:cNvPr id="8" name="Flèche vers le bas 7"/>
          <p:cNvSpPr/>
          <p:nvPr/>
        </p:nvSpPr>
        <p:spPr>
          <a:xfrm>
            <a:off x="4067175" y="2060575"/>
            <a:ext cx="217488" cy="38163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" name="Flèche vers le haut 9"/>
          <p:cNvSpPr/>
          <p:nvPr/>
        </p:nvSpPr>
        <p:spPr>
          <a:xfrm>
            <a:off x="4716463" y="2060575"/>
            <a:ext cx="215900" cy="374491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059113" y="3644900"/>
            <a:ext cx="2881312" cy="3698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b="1" dirty="0"/>
              <a:t>Contrat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547813" y="2492375"/>
            <a:ext cx="2519362" cy="64611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SALAIRE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PROTECTION SOCIALE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932363" y="2492375"/>
            <a:ext cx="2519362" cy="64611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TRAVAIL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303" name="Espace réservé du numéro de diapositive 14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4EFB2C-B4A7-41A0-B215-74A3ABD8BC3C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BE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55650" y="115888"/>
            <a:ext cx="7467600" cy="1143000"/>
          </a:xfrm>
        </p:spPr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Profession libérale</a:t>
            </a:r>
            <a:endParaRPr lang="fr-FR" dirty="0"/>
          </a:p>
        </p:txBody>
      </p:sp>
      <p:pic>
        <p:nvPicPr>
          <p:cNvPr id="4" name="Image 3" descr="flèches vers la per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31840" y="3789040"/>
            <a:ext cx="5501251" cy="2684686"/>
          </a:xfrm>
          <a:prstGeom prst="rect">
            <a:avLst/>
          </a:prstGeom>
        </p:spPr>
      </p:pic>
      <p:sp>
        <p:nvSpPr>
          <p:cNvPr id="5" name="Bulle ronde 4"/>
          <p:cNvSpPr/>
          <p:nvPr/>
        </p:nvSpPr>
        <p:spPr>
          <a:xfrm>
            <a:off x="395288" y="1412875"/>
            <a:ext cx="4681537" cy="2376488"/>
          </a:xfrm>
          <a:prstGeom prst="wedgeEllipseCallout">
            <a:avLst>
              <a:gd name="adj1" fmla="val 50842"/>
              <a:gd name="adj2" fmla="val 740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000" b="1" dirty="0"/>
              <a:t>Je suis mon propre patron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000" b="1" dirty="0"/>
              <a:t>Je suis indépendant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 rot="20075579">
            <a:off x="30163" y="506413"/>
            <a:ext cx="2519362" cy="708025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/>
              <a:t>TRAVAILLEURS INDÉPENDANTS</a:t>
            </a:r>
          </a:p>
        </p:txBody>
      </p:sp>
      <p:sp>
        <p:nvSpPr>
          <p:cNvPr id="13318" name="Espace réservé du numéro de diapositive 6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620E576-8FC5-419F-8EF3-4DB3B9E5B298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BE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L’entreprenariat</a:t>
            </a:r>
            <a:endParaRPr lang="fr-FR" dirty="0"/>
          </a:p>
        </p:txBody>
      </p:sp>
      <p:pic>
        <p:nvPicPr>
          <p:cNvPr id="4" name="Image 3" descr="discution communauté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91880" y="3789040"/>
            <a:ext cx="3501339" cy="271854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67175" y="4508500"/>
            <a:ext cx="144463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3708400" y="4508500"/>
            <a:ext cx="142875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492500" y="4797425"/>
            <a:ext cx="142875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3492500" y="5229225"/>
            <a:ext cx="142875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3492500" y="5661025"/>
            <a:ext cx="142875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6227763" y="4508500"/>
            <a:ext cx="144462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6588125" y="4508500"/>
            <a:ext cx="144463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6875463" y="4797425"/>
            <a:ext cx="144462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875463" y="5229225"/>
            <a:ext cx="144462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6875463" y="5661025"/>
            <a:ext cx="144462" cy="2159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9" name="Image 18" descr="plus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810603" y="3776913"/>
            <a:ext cx="1201557" cy="1156953"/>
          </a:xfrm>
          <a:prstGeom prst="rect">
            <a:avLst/>
          </a:prstGeom>
        </p:spPr>
      </p:pic>
      <p:pic>
        <p:nvPicPr>
          <p:cNvPr id="21" name="Image 20" descr="maison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355976" y="3429000"/>
            <a:ext cx="1800200" cy="1538734"/>
          </a:xfrm>
          <a:prstGeom prst="rect">
            <a:avLst/>
          </a:prstGeom>
        </p:spPr>
      </p:pic>
      <p:sp>
        <p:nvSpPr>
          <p:cNvPr id="26" name="Bulle ronde 25"/>
          <p:cNvSpPr/>
          <p:nvPr/>
        </p:nvSpPr>
        <p:spPr>
          <a:xfrm>
            <a:off x="179388" y="1196975"/>
            <a:ext cx="4679950" cy="2736850"/>
          </a:xfrm>
          <a:prstGeom prst="wedgeEllipseCallout">
            <a:avLst>
              <a:gd name="adj1" fmla="val 48284"/>
              <a:gd name="adj2" fmla="val 565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b="1" dirty="0"/>
              <a:t>Je créé ou reprend une entreprise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b="1" dirty="0"/>
              <a:t>Je suis le patron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b="1" dirty="0"/>
              <a:t>Je peux avoir des salariés</a:t>
            </a:r>
          </a:p>
        </p:txBody>
      </p:sp>
      <p:sp>
        <p:nvSpPr>
          <p:cNvPr id="20" name="ZoneTexte 19"/>
          <p:cNvSpPr txBox="1"/>
          <p:nvPr/>
        </p:nvSpPr>
        <p:spPr>
          <a:xfrm rot="20075579">
            <a:off x="30163" y="506413"/>
            <a:ext cx="2519362" cy="708025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b="1" dirty="0"/>
              <a:t>TRAVAILLEURS INDÉPENDANTS</a:t>
            </a:r>
          </a:p>
        </p:txBody>
      </p:sp>
      <p:sp>
        <p:nvSpPr>
          <p:cNvPr id="14354" name="Espace réservé du numéro de diapositive 21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75B6A6-72B1-4816-93F7-206216F51D60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BE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Image 5" descr="entreprises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3429000"/>
            <a:ext cx="18256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bonhomme loupe.WM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4211959" y="3191728"/>
            <a:ext cx="4659221" cy="366627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4213" y="0"/>
            <a:ext cx="7467600" cy="1143000"/>
          </a:xfrm>
        </p:spPr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 stage</a:t>
            </a:r>
            <a:endParaRPr lang="fr-FR" dirty="0"/>
          </a:p>
        </p:txBody>
      </p:sp>
      <p:sp>
        <p:nvSpPr>
          <p:cNvPr id="15365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3827463" cy="4873625"/>
          </a:xfrm>
        </p:spPr>
        <p:txBody>
          <a:bodyPr/>
          <a:lstStyle/>
          <a:p>
            <a:pPr eaLnBrk="1" hangingPunct="1"/>
            <a:r>
              <a:rPr lang="fr-FR" smtClean="0"/>
              <a:t>Pas de salaire </a:t>
            </a:r>
          </a:p>
          <a:p>
            <a:pPr eaLnBrk="1" hangingPunct="1">
              <a:buFont typeface="Wingdings" pitchFamily="2" charset="2"/>
              <a:buNone/>
            </a:pPr>
            <a:r>
              <a:rPr lang="fr-FR" smtClean="0"/>
              <a:t>Mais:</a:t>
            </a:r>
          </a:p>
          <a:p>
            <a:pPr eaLnBrk="1" hangingPunct="1"/>
            <a:r>
              <a:rPr lang="fr-FR" smtClean="0"/>
              <a:t>Si la durée</a:t>
            </a:r>
            <a:r>
              <a:rPr lang="fr-FR" b="1" smtClean="0">
                <a:solidFill>
                  <a:srgbClr val="FF0000"/>
                </a:solidFill>
              </a:rPr>
              <a:t> &gt; </a:t>
            </a:r>
            <a:r>
              <a:rPr lang="fr-FR" smtClean="0"/>
              <a:t>à 2 mois  une indemnité : 436,05€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Je découvre le monde de l’entreprise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Première expérience!</a:t>
            </a:r>
          </a:p>
        </p:txBody>
      </p:sp>
      <p:pic>
        <p:nvPicPr>
          <p:cNvPr id="15366" name="Image 3" descr="argent et travai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1557338"/>
            <a:ext cx="15240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roix 4"/>
          <p:cNvSpPr/>
          <p:nvPr/>
        </p:nvSpPr>
        <p:spPr>
          <a:xfrm rot="2180045">
            <a:off x="3900488" y="1457325"/>
            <a:ext cx="1743075" cy="1657350"/>
          </a:xfrm>
          <a:prstGeom prst="plus">
            <a:avLst>
              <a:gd name="adj" fmla="val 47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368" name="Espace réservé du numéro de diapositive 7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098A64-0524-4A9A-B3ED-D5906868D87E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BE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 bénévolat</a:t>
            </a:r>
            <a:endParaRPr lang="fr-FR" dirty="0"/>
          </a:p>
        </p:txBody>
      </p:sp>
      <p:sp>
        <p:nvSpPr>
          <p:cNvPr id="16387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fr-FR" smtClean="0"/>
              <a:t>Je donne mon temps à un organisme (association…), je rends service!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Aucune rémunération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J’acquiert de l’expérience</a:t>
            </a:r>
          </a:p>
        </p:txBody>
      </p:sp>
      <p:pic>
        <p:nvPicPr>
          <p:cNvPr id="16388" name="Image 3" descr="argent et travai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95988" y="2514600"/>
            <a:ext cx="15240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roix 4"/>
          <p:cNvSpPr/>
          <p:nvPr/>
        </p:nvSpPr>
        <p:spPr>
          <a:xfrm rot="2180045">
            <a:off x="5829300" y="2416175"/>
            <a:ext cx="1743075" cy="1655763"/>
          </a:xfrm>
          <a:prstGeom prst="plus">
            <a:avLst>
              <a:gd name="adj" fmla="val 472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4581525"/>
            <a:ext cx="42957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Espace réservé du numéro de diapositive 6"/>
          <p:cNvSpPr>
            <a:spLocks noGrp="1"/>
          </p:cNvSpPr>
          <p:nvPr>
            <p:ph type="sldNum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5E59066-84DC-406C-BE35-2C211019396A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BE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 w="3175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1409</TotalTime>
  <Words>793</Words>
  <Application>Microsoft Office PowerPoint</Application>
  <PresentationFormat>Affichage à l'écran (4:3)</PresentationFormat>
  <Paragraphs>246</Paragraphs>
  <Slides>31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7" baseType="lpstr">
      <vt:lpstr>Arial</vt:lpstr>
      <vt:lpstr>Century Schoolbook</vt:lpstr>
      <vt:lpstr>Wingdings</vt:lpstr>
      <vt:lpstr>Wingdings 2</vt:lpstr>
      <vt:lpstr>Calibri</vt:lpstr>
      <vt:lpstr>Oriel</vt:lpstr>
      <vt:lpstr>  Je maîtrise le cadre juridique du marché du travail</vt:lpstr>
      <vt:lpstr>Déroulement de l’atelier</vt:lpstr>
      <vt:lpstr>Travailler: de l’embauche à la fin de mon contrat</vt:lpstr>
      <vt:lpstr>Les statuts de la personne qui travaille</vt:lpstr>
      <vt:lpstr>Le salariat</vt:lpstr>
      <vt:lpstr>Profession libérale</vt:lpstr>
      <vt:lpstr>L’entreprenariat</vt:lpstr>
      <vt:lpstr>Le stage</vt:lpstr>
      <vt:lpstr>Le bénévolat</vt:lpstr>
      <vt:lpstr>Lire un contrat de travail</vt:lpstr>
      <vt:lpstr>Les principaux types de contrats</vt:lpstr>
      <vt:lpstr>La formation en alternance</vt:lpstr>
      <vt:lpstr>Contrats aidés</vt:lpstr>
      <vt:lpstr>Contrat d’Intérim</vt:lpstr>
      <vt:lpstr>CDD  Contrat à Durée Déterminée</vt:lpstr>
      <vt:lpstr>CDI  Contrat à Durée Indéterminée</vt:lpstr>
      <vt:lpstr>Lire une fiche de paie</vt:lpstr>
      <vt:lpstr>Le salaire minimum = le SMIC</vt:lpstr>
      <vt:lpstr>À la fin d’un contrat, je reçois</vt:lpstr>
      <vt:lpstr>Puis-je démissionner?</vt:lpstr>
      <vt:lpstr>Pourquoi puis-je être licencié?</vt:lpstr>
      <vt:lpstr>Je connais les droits sociaux liés au travail</vt:lpstr>
      <vt:lpstr>La durée légale du travail</vt:lpstr>
      <vt:lpstr>Les congés</vt:lpstr>
      <vt:lpstr>L’absence au travail</vt:lpstr>
      <vt:lpstr>La retraite</vt:lpstr>
      <vt:lpstr>Diapositive 27</vt:lpstr>
      <vt:lpstr>Les autres droits sociaux</vt:lpstr>
      <vt:lpstr>Une obligation liée au travail : déclarer ses revenus</vt:lpstr>
      <vt:lpstr>Conclusion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dc:creator>Chloé Ledoux</dc:creator>
  <cp:lastModifiedBy>cledoux</cp:lastModifiedBy>
  <cp:revision>166</cp:revision>
  <dcterms:modified xsi:type="dcterms:W3CDTF">2016-01-20T14:34:35Z</dcterms:modified>
</cp:coreProperties>
</file>