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1"/>
  </p:notesMasterIdLst>
  <p:sldIdLst>
    <p:sldId id="282" r:id="rId2"/>
    <p:sldId id="283" r:id="rId3"/>
    <p:sldId id="256" r:id="rId4"/>
    <p:sldId id="281" r:id="rId5"/>
    <p:sldId id="258" r:id="rId6"/>
    <p:sldId id="259" r:id="rId7"/>
    <p:sldId id="287" r:id="rId8"/>
    <p:sldId id="260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84" r:id="rId23"/>
    <p:sldId id="276" r:id="rId24"/>
    <p:sldId id="286" r:id="rId25"/>
    <p:sldId id="277" r:id="rId26"/>
    <p:sldId id="278" r:id="rId27"/>
    <p:sldId id="279" r:id="rId28"/>
    <p:sldId id="280" r:id="rId29"/>
    <p:sldId id="288" r:id="rId3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60" autoAdjust="0"/>
    <p:restoredTop sz="94660"/>
  </p:normalViewPr>
  <p:slideViewPr>
    <p:cSldViewPr>
      <p:cViewPr varScale="1">
        <p:scale>
          <a:sx n="84" d="100"/>
          <a:sy n="84" d="100"/>
        </p:scale>
        <p:origin x="-106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3055F5-1590-47E1-9C68-353BB3205CCD}" type="datetimeFigureOut">
              <a:rPr lang="fr-FR" smtClean="0"/>
              <a:pPr/>
              <a:t>05/12/2012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DFCE74-27D9-4EE8-928C-4FC04523C41C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Logos</a:t>
            </a:r>
            <a:r>
              <a:rPr lang="fr-FR" baseline="0" dirty="0" smtClean="0"/>
              <a:t> bailleurs et FTDA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D93DB-1EC8-4D32-9177-8004B0D9D6A0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L’animateur est invité à personnaliser cette</a:t>
            </a:r>
            <a:r>
              <a:rPr lang="fr-FR" baseline="0" dirty="0" smtClean="0"/>
              <a:t> diapositive avec des images représentant la ville où se déroule l’atelier.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DFCE74-27D9-4EE8-928C-4FC04523C41C}" type="slidenum">
              <a:rPr lang="fr-FR" smtClean="0"/>
              <a:pPr/>
              <a:t>28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DCCA06EF-6938-477B-992B-8FAA0A7F7F21}" type="datetime1">
              <a:rPr lang="fr-FR" smtClean="0"/>
              <a:pPr/>
              <a:t>05/12/2012</a:t>
            </a:fld>
            <a:endParaRPr lang="fr-BE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fr-BE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Connecteur droit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Connecteur droit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Connecteur droit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lipse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lipse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lipse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lipse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lipse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EBC21-04F5-4F91-8A70-9EF400FFDF23}" type="datetime1">
              <a:rPr lang="fr-FR" smtClean="0"/>
              <a:pPr/>
              <a:t>05/12/2012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93E11-E4DC-4021-916E-244004D471BE}" type="datetime1">
              <a:rPr lang="fr-FR" smtClean="0"/>
              <a:pPr/>
              <a:t>05/12/2012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63AB874-2160-49A2-9376-4049E11AABFB}" type="datetime1">
              <a:rPr lang="fr-FR" smtClean="0"/>
              <a:pPr/>
              <a:t>05/12/2012</a:t>
            </a:fld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68573D1-4173-4B9B-A277-43978F0C40BD}" type="datetime1">
              <a:rPr lang="fr-FR" smtClean="0"/>
              <a:pPr/>
              <a:t>05/12/2012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fr-BE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Connecteur droit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Connecteur droit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lipse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lipse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lipse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lipse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lipse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Connecteur droit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04612-B903-4E1E-9B0A-1F5AF0D68DC0}" type="datetime1">
              <a:rPr lang="fr-FR" smtClean="0"/>
              <a:pPr/>
              <a:t>05/12/2012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675FE-FFD8-4E5C-8B66-B484BD7B2CAF}" type="datetime1">
              <a:rPr lang="fr-FR" smtClean="0"/>
              <a:pPr/>
              <a:t>05/12/2012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4" name="Espace réservé du texte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F4CA2B0-2B23-43AC-99DE-90376BC81761}" type="datetime1">
              <a:rPr lang="fr-FR" smtClean="0"/>
              <a:pPr/>
              <a:t>05/12/2012</a:t>
            </a:fld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F8D8C-D00B-4642-A05A-9E436AE5B12C}" type="datetime1">
              <a:rPr lang="fr-FR" smtClean="0"/>
              <a:pPr/>
              <a:t>05/12/2012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1" name="Espace réservé de la date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5AFC8D9-CF18-46FA-B265-63EA9AA7C13E}" type="datetime1">
              <a:rPr lang="fr-FR" smtClean="0"/>
              <a:pPr/>
              <a:t>05/12/2012</a:t>
            </a:fld>
            <a:endParaRPr lang="fr-BE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23" name="Espace réservé du pied de page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fr-B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Ellipse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necteur droit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Connecteur droit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Connecteur droit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Espace réservé de la date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2E8F55E-D1D7-4CBE-80A3-07FB7BD554B8}" type="datetime1">
              <a:rPr lang="fr-FR" smtClean="0"/>
              <a:pPr/>
              <a:t>05/12/2012</a:t>
            </a:fld>
            <a:endParaRPr lang="fr-BE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21" name="Espace réservé du pied de page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17A66D9-CD7B-42B4-8A59-13061DDCA4F2}" type="datetime1">
              <a:rPr lang="fr-FR" smtClean="0"/>
              <a:pPr/>
              <a:t>05/12/2012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fr-BE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Ellipse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mailto:Joulibabe@yahoo.fr" TargetMode="External"/><Relationship Id="rId3" Type="http://schemas.openxmlformats.org/officeDocument/2006/relationships/image" Target="../media/image8.wmf"/><Relationship Id="rId7" Type="http://schemas.openxmlformats.org/officeDocument/2006/relationships/hyperlink" Target="mailto:Moretbenedicte@yahoo.fr" TargetMode="Externa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wmf"/><Relationship Id="rId9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wmf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w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15.wmf"/><Relationship Id="rId4" Type="http://schemas.openxmlformats.org/officeDocument/2006/relationships/image" Target="../media/image4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wmf"/><Relationship Id="rId7" Type="http://schemas.openxmlformats.org/officeDocument/2006/relationships/image" Target="../media/image5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.w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emf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jpe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fr/imgres?imgurl=http://www.daluzduque.be/blog/images/Keskiadantonsac/mouchoirs.resized.png&amp;imgrefurl=http://www.daluzduque.be/blog/index.php/General&amp;usg=__acWXlFMXqvuGw4CqBD7ti04QbFQ=&amp;h=68&amp;w=128&amp;sz=18&amp;hl=fr&amp;start=4&amp;zoom=1&amp;itbs=1&amp;tbnid=1g-CeDWFhm7mnM:&amp;tbnh=48&amp;tbnw=91&amp;prev=/images?q=un+paquet+de+mouchoirs&amp;hl=fr&amp;gbv=2&amp;tbs=isch:1&amp;ei=alY0Tbi5N8aD4Qa4hN2cCg" TargetMode="External"/><Relationship Id="rId13" Type="http://schemas.openxmlformats.org/officeDocument/2006/relationships/image" Target="../media/image63.jpeg"/><Relationship Id="rId18" Type="http://schemas.openxmlformats.org/officeDocument/2006/relationships/hyperlink" Target="http://www.google.fr/imgres?imgurl=http://www.linternaute.com/acheter/saga/canette/images/canettes200.jpg&amp;imgrefurl=http://www.linternaute.com/acheter/saga/canette/chiffres.shtml&amp;usg=__Ynx4lELjbG_vj4OWmdSKbG3tL9g=&amp;h=300&amp;w=200&amp;sz=25&amp;hl=fr&amp;start=4&amp;zoom=1&amp;itbs=1&amp;tbnid=OHplsw5oQhUQtM:&amp;tbnh=116&amp;tbnw=77&amp;prev=/images?q=canettes&amp;hl=fr&amp;gbv=2&amp;tbs=isch:1&amp;ei=ulc0Tdr1PMj44AbM8bSOCg" TargetMode="External"/><Relationship Id="rId3" Type="http://schemas.openxmlformats.org/officeDocument/2006/relationships/image" Target="../media/image58.jpeg"/><Relationship Id="rId21" Type="http://schemas.openxmlformats.org/officeDocument/2006/relationships/image" Target="../media/image67.jpeg"/><Relationship Id="rId7" Type="http://schemas.openxmlformats.org/officeDocument/2006/relationships/image" Target="../media/image60.jpeg"/><Relationship Id="rId12" Type="http://schemas.openxmlformats.org/officeDocument/2006/relationships/hyperlink" Target="http://www.google.fr/imgres?imgurl=http://img5.cherchons.com/marchand/www.rolleco.fr/shop/media/products/papier_hygienique_smart_h1104-1-l.jpg&amp;imgrefurl=http://shopping.cherchons.com/dossier/papier-hygienique.html&amp;usg=__PhmYkEMkQDpFxr3ZqagTC5y0oMY=&amp;h=600&amp;w=600&amp;sz=26&amp;hl=fr&amp;start=16&amp;zoom=1&amp;itbs=1&amp;tbnid=bkNJiCpNzKjALM:&amp;tbnh=135&amp;tbnw=135&amp;prev=/images?q=1+rouleau+de+papier+toilette&amp;hl=fr&amp;sa=N&amp;gbv=2&amp;ndsp=20&amp;tbs=isch:1&amp;ei=QVc0TcTACM6H4gb_sqSXCg" TargetMode="External"/><Relationship Id="rId17" Type="http://schemas.openxmlformats.org/officeDocument/2006/relationships/image" Target="../media/image65.jpeg"/><Relationship Id="rId25" Type="http://schemas.openxmlformats.org/officeDocument/2006/relationships/image" Target="../media/image69.jpeg"/><Relationship Id="rId2" Type="http://schemas.openxmlformats.org/officeDocument/2006/relationships/hyperlink" Target="http://www.google.fr/imgres?imgurl=http://www.bionade.com/service/BIG_Plantes_MW.jpg&amp;imgrefurl=http://www.bionade.com/bionade.php/40_fr/40_service?usid=4c22eba9d59f74c22eba9d61ba&amp;usg=__dRidFxKq_hGlhwToZNsefecO-BU=&amp;h=2953&amp;w=1181&amp;sz=1508&amp;hl=fr&amp;start=25&amp;zoom=1&amp;itbs=1&amp;tbnid=KwqIY_QAUAMGaM:&amp;tbnh=150&amp;tbnw=60&amp;prev=/images?q=bouteille+en+verre&amp;start=20&amp;hl=fr&amp;sa=N&amp;gbv=2&amp;ndsp=20&amp;tbs=isch:1&amp;ei=yVQ0TbKdBMGBswa_-_CICg" TargetMode="External"/><Relationship Id="rId16" Type="http://schemas.openxmlformats.org/officeDocument/2006/relationships/hyperlink" Target="http://www.google.fr/imgres?imgurl=http://image.spreadshirt.net/image-server/image/product/17009777/view/1/type/png/width/378/height/378/tee-shirt-homme-1.png&amp;imgrefurl=http://www.spreadshirt.fr/tee-shirt-homme-1-C4408A11571544&amp;usg=__n0h1J_5FRunZm7bth4ZQKQCAuoE=&amp;h=378&amp;w=378&amp;sz=52&amp;hl=fr&amp;start=11&amp;zoom=1&amp;itbs=1&amp;tbnid=EYyqiOSlJX573M:&amp;tbnh=122&amp;tbnw=122&amp;prev=/images?q=1+tee-shirt&amp;hl=fr&amp;gbv=2&amp;tbs=isch:1&amp;ei=oFc0TazRIZSC4QaK9p2OCg" TargetMode="External"/><Relationship Id="rId20" Type="http://schemas.openxmlformats.org/officeDocument/2006/relationships/hyperlink" Target="http://www.google.fr/imgres?imgurl=http://images.voyageforum.com/public/medium/34136-1217665661.jpeg&amp;imgrefurl=http://voyageforum.com/voyage/equiper_un_velo_trek_7_3_fx_D1363034/&amp;usg=__uGOea8MQv6gcL7yux0m6IMWk3KI=&amp;h=454&amp;w=700&amp;sz=66&amp;hl=fr&amp;start=7&amp;zoom=1&amp;itbs=1&amp;tbnid=vcNpWZxp6D-hzM:&amp;tbnh=91&amp;tbnw=140&amp;prev=/images?q=un+v%C3%A9lo&amp;hl=fr&amp;gbv=2&amp;tbs=isch:1&amp;ei=0lc0TbOpOIK14gaIsYCOC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oogle.fr/imgres?imgurl=http://images.forum-auto.com/mesimages/11976/401px-Brique_lait_dsc35.jpg&amp;imgrefurl=http://www.forum-auto.com/automobile-pratique/section1/sujet399500.htm&amp;usg=__flhOb5FOCTT6plYeuf4fFOYJAzc=&amp;h=373&amp;w=250&amp;sz=35&amp;hl=fr&amp;start=5&amp;zoom=1&amp;itbs=1&amp;tbnid=_q5XulmV5wgWiM:&amp;tbnh=122&amp;tbnw=82&amp;prev=/images?q=brique+de+lait&amp;hl=fr&amp;gbv=2&amp;tbs=isch:1&amp;ei=OFU0Tc7AFdKEswax_62OCg" TargetMode="External"/><Relationship Id="rId11" Type="http://schemas.openxmlformats.org/officeDocument/2006/relationships/image" Target="../media/image62.jpeg"/><Relationship Id="rId24" Type="http://schemas.openxmlformats.org/officeDocument/2006/relationships/hyperlink" Target="http://www.google.fr/imgres?imgurl=http://electricite-plomberie-montpellier.com/images/stories/PEG/machine-laver.jpg&amp;imgrefurl=http://electricite-plomberie-montpellier.com/plomberie.html&amp;usg=__f0yeC8sFvXxsFyhMJ0aJ2dzJ054=&amp;h=350&amp;w=350&amp;sz=16&amp;hl=fr&amp;start=6&amp;zoom=1&amp;itbs=1&amp;tbnid=bF7MEJ5AnDmjNM:&amp;tbnh=120&amp;tbnw=120&amp;prev=/images?q=machine+%C3%A0+laver&amp;hl=fr&amp;gbv=2&amp;tbs=isch:1&amp;ei=YVg0TdMthf3gBs6y_aUK" TargetMode="External"/><Relationship Id="rId5" Type="http://schemas.openxmlformats.org/officeDocument/2006/relationships/image" Target="../media/image59.jpeg"/><Relationship Id="rId15" Type="http://schemas.openxmlformats.org/officeDocument/2006/relationships/image" Target="../media/image64.jpeg"/><Relationship Id="rId23" Type="http://schemas.openxmlformats.org/officeDocument/2006/relationships/image" Target="../media/image68.jpeg"/><Relationship Id="rId10" Type="http://schemas.openxmlformats.org/officeDocument/2006/relationships/hyperlink" Target="http://www.google.fr/imgres?imgurl=http://www.linternaute.com/femmes/cuisine/magazine/image/diaporama/0710-nouveautes/1.jpg&amp;imgrefurl=http://www.linternaute.com/femmes/cuisine/magazine/diaporama/0710-nouveautes/1.shtml&amp;usg=__lGj65Mnwuh69IpNbelUA5iaWi8Y=&amp;h=350&amp;w=350&amp;sz=29&amp;hl=fr&amp;start=3&amp;zoom=1&amp;itbs=1&amp;tbnid=EH1vD816CQC6CM:&amp;tbnh=120&amp;tbnw=120&amp;prev=/images?q=6+briques+de+soupe&amp;hl=fr&amp;sa=N&amp;gbv=2&amp;ndsp=20&amp;tbs=isch:1&amp;ei=v1Y0TcWqF8yG4Qa475CJCg" TargetMode="External"/><Relationship Id="rId19" Type="http://schemas.openxmlformats.org/officeDocument/2006/relationships/image" Target="../media/image66.jpeg"/><Relationship Id="rId4" Type="http://schemas.openxmlformats.org/officeDocument/2006/relationships/hyperlink" Target="http://www.google.fr/imgres?imgurl=http://www.ebouteilles.fr/images/product/440/120x120/bouteille-en-verre-vin-bordeaux-375ml-kur20-vert-440.jpg&amp;imgrefurl=http://www.ebouteilles.fr/product/388/bouteilles-de-vin-bordeaux-bouteille-en-verre-vin-bordeaux-375ml-kur20-vert.html&amp;usg=__GGHlDfmrOOmnopaZ4r5GnsKtjVk=&amp;h=120&amp;w=120&amp;sz=7&amp;hl=fr&amp;start=9&amp;zoom=1&amp;itbs=1&amp;tbnid=gkTQYjcQ85uXrM:&amp;tbnh=88&amp;tbnw=88&amp;prev=/images?q=bouteille+en+verre&amp;hl=fr&amp;gbv=2&amp;tbs=isch:1&amp;ei=EVQ0TaOrKIWEswalrvWDCg" TargetMode="External"/><Relationship Id="rId9" Type="http://schemas.openxmlformats.org/officeDocument/2006/relationships/image" Target="../media/image61.jpeg"/><Relationship Id="rId14" Type="http://schemas.openxmlformats.org/officeDocument/2006/relationships/hyperlink" Target="http://www.google.fr/imgres?imgurl=http://www.nbsbag.com/templates/principal/theme/images/6-bouteilles.jpg&amp;imgrefurl=http://www.nbsbag.com/ecoconception-en-general-ci-3.html&amp;usg=__UpNF9E5LnZDtGH1Y2jfSkALh79c=&amp;h=80&amp;w=80&amp;sz=9&amp;hl=fr&amp;start=31&amp;zoom=0&amp;itbs=1&amp;tbnid=sx3asJ8fpmBR0M:&amp;tbnh=74&amp;tbnw=74&amp;prev=/images?q=6+bouteilles+en+plastique&amp;start=20&amp;hl=fr&amp;sa=N&amp;gbv=2&amp;ndsp=20&amp;tbs=isch:1&amp;ei=gFc0Tei4CMqG4QaIweko" TargetMode="External"/><Relationship Id="rId22" Type="http://schemas.openxmlformats.org/officeDocument/2006/relationships/hyperlink" Target="http://www.google.fr/imgres?imgurl=http://www.preparationmariage.com/IMG/jpg/Fotolia_120123_S.jpg&amp;imgrefurl=http://www.preparationmariage.com/spip.php?article11&amp;usg=__BJdY7fZtXAiqI4npzWVo2FnT7H0=&amp;h=600&amp;w=800&amp;sz=295&amp;hl=fr&amp;start=2&amp;zoom=1&amp;itbs=1&amp;tbnid=zxrTn7_wNXSXAM:&amp;tbnh=107&amp;tbnw=143&amp;prev=/images?q=bo%C3%AEtes+de+conserve&amp;hl=fr&amp;gbv=2&amp;tbs=isch:1&amp;ei=SVg0TZXBNqKW4gbhsKmNCg" TargetMode="Externa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mailto:Moretbenedicte@yahoo.fr" TargetMode="External"/><Relationship Id="rId3" Type="http://schemas.openxmlformats.org/officeDocument/2006/relationships/image" Target="../media/image71.png"/><Relationship Id="rId7" Type="http://schemas.openxmlformats.org/officeDocument/2006/relationships/image" Target="../media/image26.png"/><Relationship Id="rId2" Type="http://schemas.openxmlformats.org/officeDocument/2006/relationships/image" Target="../media/image70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73.wmf"/><Relationship Id="rId4" Type="http://schemas.openxmlformats.org/officeDocument/2006/relationships/image" Target="../media/image72.jpeg"/><Relationship Id="rId9" Type="http://schemas.openxmlformats.org/officeDocument/2006/relationships/hyperlink" Target="mailto:Joulibabe@yahoo.fr" TargetMode="Externa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6.wmf"/><Relationship Id="rId5" Type="http://schemas.openxmlformats.org/officeDocument/2006/relationships/image" Target="../media/image75.jpeg"/><Relationship Id="rId4" Type="http://schemas.openxmlformats.org/officeDocument/2006/relationships/image" Target="../media/image74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w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wmf"/><Relationship Id="rId4" Type="http://schemas.openxmlformats.org/officeDocument/2006/relationships/image" Target="../media/image14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3" Type="http://schemas.openxmlformats.org/officeDocument/2006/relationships/image" Target="../media/image17.wmf"/><Relationship Id="rId7" Type="http://schemas.openxmlformats.org/officeDocument/2006/relationships/image" Target="../media/image19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9.wmf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8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ous-titre 2"/>
          <p:cNvSpPr txBox="1">
            <a:spLocks/>
          </p:cNvSpPr>
          <p:nvPr/>
        </p:nvSpPr>
        <p:spPr>
          <a:xfrm>
            <a:off x="2267744" y="2492896"/>
            <a:ext cx="6400800" cy="7200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fr-FR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BIENVENUE À L’ATELIER LOGEMENT</a:t>
            </a:r>
            <a:endParaRPr kumimoji="0" lang="fr-FR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itre 1"/>
          <p:cNvSpPr>
            <a:spLocks noGrp="1"/>
          </p:cNvSpPr>
          <p:nvPr>
            <p:ph type="ctrTitle"/>
          </p:nvPr>
        </p:nvSpPr>
        <p:spPr>
          <a:xfrm>
            <a:off x="1763688" y="3717032"/>
            <a:ext cx="7772400" cy="1470025"/>
          </a:xfrm>
        </p:spPr>
        <p:txBody>
          <a:bodyPr anchor="ctr" anchorCtr="0">
            <a:normAutofit/>
          </a:bodyPr>
          <a:lstStyle/>
          <a:p>
            <a:pPr algn="ctr"/>
            <a:r>
              <a:rPr lang="fr-FR" dirty="0" smtClean="0"/>
              <a:t>  </a:t>
            </a:r>
            <a:r>
              <a:rPr lang="fr-FR" sz="4800" dirty="0" smtClean="0"/>
              <a:t>J’occupe un logement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</a:t>
            </a:fld>
            <a:endParaRPr lang="fr-BE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3317565" y="5794206"/>
            <a:ext cx="2364854" cy="720080"/>
          </a:xfrm>
          <a:prstGeom prst="rect">
            <a:avLst/>
          </a:prstGeom>
          <a:solidFill>
            <a:schemeClr val="bg1"/>
          </a:solidFill>
          <a:ln w="25400">
            <a:noFill/>
            <a:miter lim="800000"/>
            <a:headEnd/>
            <a:tailEnd/>
          </a:ln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defRPr/>
            </a:pPr>
            <a:r>
              <a:rPr lang="fr-FR" sz="1000" b="1" dirty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* </a:t>
            </a:r>
            <a:r>
              <a:rPr lang="fr-FR" sz="1000" b="1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Ce support pédagogique a été élaboré dans le cadre du projet national Reloref qui bénéficie du soutien du :</a:t>
            </a:r>
            <a:endParaRPr lang="fr-FR" sz="1000" dirty="0"/>
          </a:p>
        </p:txBody>
      </p:sp>
      <p:pic>
        <p:nvPicPr>
          <p:cNvPr id="12" name="Image 11" descr="Visuel-Reloref.png"/>
          <p:cNvPicPr>
            <a:picLocks noChangeAspect="1"/>
          </p:cNvPicPr>
          <p:nvPr/>
        </p:nvPicPr>
        <p:blipFill>
          <a:blip r:embed="rId3" cstate="print"/>
          <a:srcRect l="14399" t="14532" r="15098" b="20115"/>
          <a:stretch>
            <a:fillRect/>
          </a:stretch>
        </p:blipFill>
        <p:spPr>
          <a:xfrm>
            <a:off x="107504" y="5604919"/>
            <a:ext cx="1584176" cy="864096"/>
          </a:xfrm>
          <a:prstGeom prst="rect">
            <a:avLst/>
          </a:prstGeom>
        </p:spPr>
      </p:pic>
      <p:pic>
        <p:nvPicPr>
          <p:cNvPr id="13" name="Image 12" descr="FTDA-DIEL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237741"/>
            <a:ext cx="1296145" cy="959148"/>
          </a:xfrm>
          <a:prstGeom prst="rect">
            <a:avLst/>
          </a:prstGeom>
        </p:spPr>
      </p:pic>
      <p:pic>
        <p:nvPicPr>
          <p:cNvPr id="14" name="Image 13" descr="Logos-partenaires-Reloref.png"/>
          <p:cNvPicPr>
            <a:picLocks noChangeAspect="1"/>
          </p:cNvPicPr>
          <p:nvPr/>
        </p:nvPicPr>
        <p:blipFill>
          <a:blip r:embed="rId5" cstate="print"/>
          <a:srcRect r="40259"/>
          <a:stretch>
            <a:fillRect/>
          </a:stretch>
        </p:blipFill>
        <p:spPr>
          <a:xfrm>
            <a:off x="6804248" y="5638884"/>
            <a:ext cx="2232248" cy="98137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Quels produits utiliser?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2411760" y="1268760"/>
            <a:ext cx="3744416" cy="576064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fr-FR" b="1" dirty="0" smtClean="0"/>
              <a:t>Selon la matière à laver !</a:t>
            </a:r>
          </a:p>
          <a:p>
            <a:endParaRPr lang="fr-FR" dirty="0" smtClean="0"/>
          </a:p>
          <a:p>
            <a:pPr lvl="1"/>
            <a:endParaRPr lang="fr-FR" dirty="0"/>
          </a:p>
        </p:txBody>
      </p:sp>
      <p:pic>
        <p:nvPicPr>
          <p:cNvPr id="4" name="Image 3" descr="bouteilles produits d'entretien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2276872"/>
            <a:ext cx="6400800" cy="4248912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6948265" y="2132856"/>
            <a:ext cx="1800200" cy="830997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12500"/>
              <a:gd name="adj6" fmla="val -140808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2400" b="1" dirty="0" smtClean="0"/>
              <a:t>Carrelage et Lino</a:t>
            </a:r>
            <a:endParaRPr lang="fr-FR" sz="2400" b="1" dirty="0"/>
          </a:p>
        </p:txBody>
      </p:sp>
      <p:sp>
        <p:nvSpPr>
          <p:cNvPr id="6" name="ZoneTexte 5"/>
          <p:cNvSpPr txBox="1"/>
          <p:nvPr/>
        </p:nvSpPr>
        <p:spPr>
          <a:xfrm>
            <a:off x="6876256" y="5373216"/>
            <a:ext cx="1296144" cy="461665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157483"/>
              <a:gd name="adj6" fmla="val -129324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sz="2400" b="1" dirty="0" smtClean="0"/>
              <a:t>Vitres</a:t>
            </a:r>
            <a:endParaRPr lang="fr-FR" sz="2400" b="1" dirty="0"/>
          </a:p>
        </p:txBody>
      </p:sp>
      <p:sp>
        <p:nvSpPr>
          <p:cNvPr id="7" name="ZoneTexte 6"/>
          <p:cNvSpPr txBox="1"/>
          <p:nvPr/>
        </p:nvSpPr>
        <p:spPr>
          <a:xfrm>
            <a:off x="6876256" y="3284984"/>
            <a:ext cx="851515" cy="461665"/>
          </a:xfrm>
          <a:prstGeom prst="accentCallout3">
            <a:avLst>
              <a:gd name="adj1" fmla="val 18750"/>
              <a:gd name="adj2" fmla="val -8333"/>
              <a:gd name="adj3" fmla="val 18750"/>
              <a:gd name="adj4" fmla="val -16667"/>
              <a:gd name="adj5" fmla="val -23202"/>
              <a:gd name="adj6" fmla="val -213056"/>
              <a:gd name="adj7" fmla="val -20849"/>
              <a:gd name="adj8" fmla="val -209146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sz="2400" b="1" dirty="0" smtClean="0"/>
              <a:t>Bois</a:t>
            </a:r>
            <a:endParaRPr lang="fr-FR" sz="2400" b="1" dirty="0"/>
          </a:p>
        </p:txBody>
      </p:sp>
      <p:sp>
        <p:nvSpPr>
          <p:cNvPr id="8" name="ZoneTexte 7"/>
          <p:cNvSpPr txBox="1"/>
          <p:nvPr/>
        </p:nvSpPr>
        <p:spPr>
          <a:xfrm>
            <a:off x="6876256" y="4365104"/>
            <a:ext cx="1261884" cy="461665"/>
          </a:xfrm>
          <a:prstGeom prst="accentCallout1">
            <a:avLst>
              <a:gd name="adj1" fmla="val 18750"/>
              <a:gd name="adj2" fmla="val -8333"/>
              <a:gd name="adj3" fmla="val -192852"/>
              <a:gd name="adj4" fmla="val -12417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sz="2400" b="1" dirty="0" smtClean="0"/>
              <a:t>Lavabo</a:t>
            </a:r>
            <a:endParaRPr lang="fr-FR" sz="2400" b="1" dirty="0"/>
          </a:p>
        </p:txBody>
      </p:sp>
      <p:sp>
        <p:nvSpPr>
          <p:cNvPr id="9" name="ZoneTexte 8"/>
          <p:cNvSpPr txBox="1"/>
          <p:nvPr/>
        </p:nvSpPr>
        <p:spPr>
          <a:xfrm>
            <a:off x="179512" y="2276872"/>
            <a:ext cx="1396536" cy="461665"/>
          </a:xfrm>
          <a:prstGeom prst="accentBorderCallout2">
            <a:avLst>
              <a:gd name="adj1" fmla="val 18750"/>
              <a:gd name="adj2" fmla="val 107962"/>
              <a:gd name="adj3" fmla="val 18750"/>
              <a:gd name="adj4" fmla="val 108574"/>
              <a:gd name="adj5" fmla="val 316460"/>
              <a:gd name="adj6" fmla="val 196998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sz="2400" b="1" dirty="0" smtClean="0"/>
              <a:t>Éponge </a:t>
            </a:r>
            <a:endParaRPr lang="fr-FR" sz="2400" b="1" dirty="0"/>
          </a:p>
        </p:txBody>
      </p:sp>
      <p:sp>
        <p:nvSpPr>
          <p:cNvPr id="10" name="ZoneTexte 9"/>
          <p:cNvSpPr txBox="1"/>
          <p:nvPr/>
        </p:nvSpPr>
        <p:spPr>
          <a:xfrm>
            <a:off x="179512" y="3068960"/>
            <a:ext cx="1378904" cy="461665"/>
          </a:xfrm>
          <a:prstGeom prst="accentBorderCallout2">
            <a:avLst>
              <a:gd name="adj1" fmla="val 18750"/>
              <a:gd name="adj2" fmla="val 107962"/>
              <a:gd name="adj3" fmla="val 18750"/>
              <a:gd name="adj4" fmla="val 108574"/>
              <a:gd name="adj5" fmla="val 243954"/>
              <a:gd name="adj6" fmla="val 231785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sz="2400" b="1" dirty="0" err="1" smtClean="0"/>
              <a:t>Sopalin</a:t>
            </a:r>
            <a:r>
              <a:rPr lang="fr-FR" sz="2400" b="1" dirty="0" smtClean="0"/>
              <a:t> </a:t>
            </a:r>
            <a:endParaRPr lang="fr-FR" sz="2400" b="1" dirty="0"/>
          </a:p>
        </p:txBody>
      </p:sp>
      <p:sp>
        <p:nvSpPr>
          <p:cNvPr id="11" name="ZoneTexte 10"/>
          <p:cNvSpPr txBox="1"/>
          <p:nvPr/>
        </p:nvSpPr>
        <p:spPr>
          <a:xfrm>
            <a:off x="179512" y="5877272"/>
            <a:ext cx="1345240" cy="461665"/>
          </a:xfrm>
          <a:prstGeom prst="accentBorderCallout2">
            <a:avLst>
              <a:gd name="adj1" fmla="val 18750"/>
              <a:gd name="adj2" fmla="val 107962"/>
              <a:gd name="adj3" fmla="val 18750"/>
              <a:gd name="adj4" fmla="val 108574"/>
              <a:gd name="adj5" fmla="val 29972"/>
              <a:gd name="adj6" fmla="val 245562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fr-FR" sz="2400" b="1" dirty="0" smtClean="0"/>
              <a:t>Chiffon </a:t>
            </a:r>
            <a:endParaRPr lang="fr-FR" sz="2400" b="1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10</a:t>
            </a:fld>
            <a:endParaRPr lang="fr-BE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4437112"/>
            <a:ext cx="3952875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Que faire contre…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La poussière ?</a:t>
            </a:r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Les graisses ?</a:t>
            </a:r>
          </a:p>
          <a:p>
            <a:endParaRPr lang="fr-FR" dirty="0"/>
          </a:p>
        </p:txBody>
      </p:sp>
      <p:pic>
        <p:nvPicPr>
          <p:cNvPr id="4" name="Image 3" descr="savon éponge.W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64088" y="5229200"/>
            <a:ext cx="1819656" cy="1388059"/>
          </a:xfrm>
          <a:prstGeom prst="rect">
            <a:avLst/>
          </a:prstGeom>
        </p:spPr>
      </p:pic>
      <p:pic>
        <p:nvPicPr>
          <p:cNvPr id="5" name="Image 4" descr="homme faisant la poussière.WM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08104" y="1268760"/>
            <a:ext cx="2160240" cy="3032704"/>
          </a:xfrm>
          <a:prstGeom prst="rect">
            <a:avLst/>
          </a:prstGeom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7984" y="2420888"/>
            <a:ext cx="1295400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Espace réservé du numéro de diapositive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11</a:t>
            </a:fld>
            <a:endParaRPr lang="fr-BE"/>
          </a:p>
        </p:txBody>
      </p:sp>
      <p:pic>
        <p:nvPicPr>
          <p:cNvPr id="9" name="Picture 37" descr="http://www.google.fr/url?source=imgres&amp;ct=img&amp;q=http://www.voxpi.info/wp-content/uploads/2009/06/150px-copyrightsvg.png&amp;sa=X&amp;ei=u_-iTdKPGoWW8QOz24moAw&amp;ved=0CAQQ8wc&amp;usg=AFQjCNGJwHqvevtH7gYsEDeMhtkquQdo4w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99992" y="6309320"/>
            <a:ext cx="153988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14"/>
          <p:cNvSpPr>
            <a:spLocks noChangeArrowheads="1"/>
          </p:cNvSpPr>
          <p:nvPr/>
        </p:nvSpPr>
        <p:spPr bwMode="auto">
          <a:xfrm>
            <a:off x="71438" y="6654800"/>
            <a:ext cx="8748712" cy="23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fr-FR" sz="900" i="1" dirty="0">
                <a:latin typeface="Calibri" pitchFamily="34" charset="0"/>
              </a:rPr>
              <a:t>© </a:t>
            </a:r>
            <a:r>
              <a:rPr lang="fr-FR" sz="900" i="1" u="sng" dirty="0">
                <a:latin typeface="Calibri" pitchFamily="34" charset="0"/>
                <a:hlinkClick r:id="rId7"/>
              </a:rPr>
              <a:t>Moretbenedicte@yahoo.fr</a:t>
            </a:r>
            <a:r>
              <a:rPr lang="fr-FR" sz="900" i="1" dirty="0">
                <a:latin typeface="Calibri" pitchFamily="34" charset="0"/>
              </a:rPr>
              <a:t> &amp; </a:t>
            </a:r>
            <a:r>
              <a:rPr lang="fr-FR" sz="900" i="1" u="sng" dirty="0">
                <a:latin typeface="Calibri" pitchFamily="34" charset="0"/>
                <a:hlinkClick r:id="rId8"/>
              </a:rPr>
              <a:t>Joulibabe@yahoo.fr</a:t>
            </a:r>
            <a:r>
              <a:rPr lang="fr-FR" sz="900" i="1" dirty="0">
                <a:latin typeface="Calibri" pitchFamily="34" charset="0"/>
              </a:rPr>
              <a:t> / Le Petit Livre Vert pour la Terre / Avril 2008 / Fondation pour la Nature et l'Homme</a:t>
            </a:r>
          </a:p>
        </p:txBody>
      </p:sp>
      <p:pic>
        <p:nvPicPr>
          <p:cNvPr id="11" name="Image 11"/>
          <p:cNvPicPr>
            <a:picLocks noChangeAspect="1" noChangeArrowheads="1"/>
          </p:cNvPicPr>
          <p:nvPr/>
        </p:nvPicPr>
        <p:blipFill>
          <a:blip r:embed="rId9" cstate="print"/>
          <a:srcRect r="33388" b="48759"/>
          <a:stretch>
            <a:fillRect/>
          </a:stretch>
        </p:blipFill>
        <p:spPr bwMode="auto">
          <a:xfrm>
            <a:off x="3851920" y="1412776"/>
            <a:ext cx="1574800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7" descr="http://www.google.fr/url?source=imgres&amp;ct=img&amp;q=http://www.voxpi.info/wp-content/uploads/2009/06/150px-copyrightsvg.png&amp;sa=X&amp;ei=u_-iTdKPGoWW8QOz24moAw&amp;ved=0CAQQ8wc&amp;usg=AFQjCNGJwHqvevtH7gYsEDeMhtkquQdo4w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48064" y="2132856"/>
            <a:ext cx="153988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déboucher.JPG"/>
          <p:cNvPicPr>
            <a:picLocks noChangeAspect="1"/>
          </p:cNvPicPr>
          <p:nvPr/>
        </p:nvPicPr>
        <p:blipFill>
          <a:blip r:embed="rId2" cstate="print"/>
          <a:srcRect l="37545"/>
          <a:stretch>
            <a:fillRect/>
          </a:stretch>
        </p:blipFill>
        <p:spPr>
          <a:xfrm>
            <a:off x="3995936" y="3646183"/>
            <a:ext cx="2808312" cy="3211817"/>
          </a:xfrm>
          <a:prstGeom prst="rect">
            <a:avLst/>
          </a:prstGeom>
        </p:spPr>
      </p:pic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La moisissure?</a:t>
            </a:r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Le calcaire?</a:t>
            </a:r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Les canalisations bouchées?</a:t>
            </a:r>
            <a:endParaRPr lang="fr-F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1556792"/>
            <a:ext cx="2232248" cy="1868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age 4" descr="sdb.jpg"/>
          <p:cNvPicPr>
            <a:picLocks noChangeAspect="1"/>
          </p:cNvPicPr>
          <p:nvPr/>
        </p:nvPicPr>
        <p:blipFill>
          <a:blip r:embed="rId4" cstate="print"/>
          <a:srcRect r="13061"/>
          <a:stretch>
            <a:fillRect/>
          </a:stretch>
        </p:blipFill>
        <p:spPr>
          <a:xfrm rot="848470">
            <a:off x="5811838" y="2212035"/>
            <a:ext cx="3366275" cy="2903984"/>
          </a:xfrm>
          <a:prstGeom prst="rect">
            <a:avLst/>
          </a:prstGeom>
        </p:spPr>
      </p:pic>
      <p:sp>
        <p:nvSpPr>
          <p:cNvPr id="6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Que faire contre…</a:t>
            </a:r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 rot="914635">
            <a:off x="6166277" y="2033021"/>
            <a:ext cx="115929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 smtClean="0">
                <a:solidFill>
                  <a:schemeClr val="bg1"/>
                </a:solidFill>
              </a:rPr>
              <a:t>© </a:t>
            </a:r>
            <a:r>
              <a:rPr lang="fr-FR" sz="1100" dirty="0" err="1" smtClean="0">
                <a:solidFill>
                  <a:schemeClr val="bg1"/>
                </a:solidFill>
              </a:rPr>
              <a:t>mwanasimba</a:t>
            </a:r>
            <a:endParaRPr lang="fr-FR" sz="1100" dirty="0">
              <a:solidFill>
                <a:schemeClr val="bg1"/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12</a:t>
            </a:fld>
            <a:endParaRPr lang="fr-B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0"/>
            <a:ext cx="2491671" cy="2276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mage 8" descr="attentio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1052736"/>
            <a:ext cx="2011680" cy="2011680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7467600" cy="1143000"/>
          </a:xfrm>
        </p:spPr>
        <p:txBody>
          <a:bodyPr anchor="ctr" anchorCtr="0"/>
          <a:lstStyle/>
          <a:p>
            <a:pPr algn="ctr"/>
            <a:r>
              <a:rPr lang="fr-FR" dirty="0" smtClean="0"/>
              <a:t>Les cafards </a:t>
            </a:r>
            <a:r>
              <a:rPr lang="fr-FR" sz="1800" dirty="0" smtClean="0"/>
              <a:t>(et les fourmis)</a:t>
            </a:r>
            <a:endParaRPr lang="fr-FR" sz="1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3203848" y="5085184"/>
            <a:ext cx="4896544" cy="1512168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fr-FR" dirty="0" smtClean="0">
                <a:sym typeface="Wingdings" pitchFamily="2" charset="2"/>
              </a:rPr>
              <a:t> </a:t>
            </a:r>
            <a:r>
              <a:rPr lang="fr-FR" u="sng" dirty="0" smtClean="0"/>
              <a:t>Placer des pièges : </a:t>
            </a:r>
          </a:p>
          <a:p>
            <a:pPr lvl="1"/>
            <a:r>
              <a:rPr lang="fr-FR" dirty="0" smtClean="0"/>
              <a:t>Acide borique + lait concentré sucré</a:t>
            </a:r>
          </a:p>
          <a:p>
            <a:pPr lvl="1"/>
            <a:r>
              <a:rPr lang="fr-FR" dirty="0" smtClean="0"/>
              <a:t>Faire des boulettes et les placer sur les lieux de passage des cafards</a:t>
            </a:r>
            <a:endParaRPr lang="fr-F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7904" y="2420888"/>
            <a:ext cx="1944216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48264" y="2564904"/>
            <a:ext cx="1246090" cy="873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32240" y="3933056"/>
            <a:ext cx="1715618" cy="1547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ZoneTexte 7"/>
          <p:cNvSpPr txBox="1"/>
          <p:nvPr/>
        </p:nvSpPr>
        <p:spPr>
          <a:xfrm>
            <a:off x="467544" y="2780928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Ne jamais écraser les cafards</a:t>
            </a:r>
            <a:endParaRPr lang="fr-FR" b="1" dirty="0"/>
          </a:p>
        </p:txBody>
      </p:sp>
      <p:sp>
        <p:nvSpPr>
          <p:cNvPr id="10" name="ZoneTexte 9"/>
          <p:cNvSpPr txBox="1"/>
          <p:nvPr/>
        </p:nvSpPr>
        <p:spPr>
          <a:xfrm>
            <a:off x="467544" y="3501008"/>
            <a:ext cx="20882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Ne pas laisser la nourriture dehors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467544" y="4653136"/>
            <a:ext cx="20882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Jeter les cafards morts dans les toilettes</a:t>
            </a:r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13</a:t>
            </a:fld>
            <a:endParaRPr lang="fr-B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Je vis en sécurité dans mon logement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14</a:t>
            </a:fld>
            <a:endParaRPr lang="fr-BE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Qu’est-ce qu’un accident domestique?</a:t>
            </a:r>
            <a:endParaRPr lang="fr-FR" dirty="0"/>
          </a:p>
        </p:txBody>
      </p:sp>
      <p:grpSp>
        <p:nvGrpSpPr>
          <p:cNvPr id="12" name="Groupe 11"/>
          <p:cNvGrpSpPr/>
          <p:nvPr/>
        </p:nvGrpSpPr>
        <p:grpSpPr>
          <a:xfrm>
            <a:off x="6012160" y="1268760"/>
            <a:ext cx="2011680" cy="2272318"/>
            <a:chOff x="6012160" y="1772816"/>
            <a:chExt cx="2011680" cy="2272318"/>
          </a:xfrm>
        </p:grpSpPr>
        <p:pic>
          <p:nvPicPr>
            <p:cNvPr id="6" name="Image 5" descr="attention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012160" y="1772816"/>
              <a:ext cx="2011680" cy="2011680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6444208" y="3645024"/>
              <a:ext cx="1124026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fr-FR" sz="2000" dirty="0" smtClean="0"/>
                <a:t>Enfants!</a:t>
              </a:r>
              <a:endParaRPr lang="fr-FR" sz="2000" dirty="0"/>
            </a:p>
          </p:txBody>
        </p:sp>
      </p:grpSp>
      <p:sp>
        <p:nvSpPr>
          <p:cNvPr id="8" name="Rectangle 7"/>
          <p:cNvSpPr/>
          <p:nvPr/>
        </p:nvSpPr>
        <p:spPr>
          <a:xfrm>
            <a:off x="467544" y="4149080"/>
            <a:ext cx="547260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/>
              <a:buChar char="è"/>
            </a:pPr>
            <a:r>
              <a:rPr lang="fr-FR" sz="2400" dirty="0" smtClean="0"/>
              <a:t>Savoir repérer les zones de risques, </a:t>
            </a:r>
          </a:p>
          <a:p>
            <a:pPr>
              <a:buFont typeface="Wingdings"/>
              <a:buChar char="è"/>
            </a:pPr>
            <a:r>
              <a:rPr lang="fr-FR" sz="2400" dirty="0" smtClean="0"/>
              <a:t>Surveiller ses enfants, </a:t>
            </a:r>
          </a:p>
          <a:p>
            <a:pPr>
              <a:buFont typeface="Wingdings"/>
              <a:buChar char="è"/>
            </a:pPr>
            <a:r>
              <a:rPr lang="fr-FR" sz="2400" dirty="0" smtClean="0"/>
              <a:t>Leur expliquer le danger </a:t>
            </a:r>
          </a:p>
          <a:p>
            <a:pPr>
              <a:buFont typeface="Wingdings"/>
              <a:buChar char="è"/>
            </a:pPr>
            <a:r>
              <a:rPr lang="fr-FR" sz="2400" dirty="0" smtClean="0"/>
              <a:t>Avoir de bons réflexes en cas de problème.</a:t>
            </a:r>
          </a:p>
        </p:txBody>
      </p:sp>
      <p:sp>
        <p:nvSpPr>
          <p:cNvPr id="10" name="Rectangle 9"/>
          <p:cNvSpPr/>
          <p:nvPr/>
        </p:nvSpPr>
        <p:spPr>
          <a:xfrm rot="21068267">
            <a:off x="683568" y="1772816"/>
            <a:ext cx="3960440" cy="1015663"/>
          </a:xfrm>
          <a:prstGeom prst="rect">
            <a:avLst/>
          </a:prstGeom>
          <a:ln w="76200">
            <a:solidFill>
              <a:srgbClr val="FF0000"/>
            </a:solidFill>
            <a:prstDash val="lgDashDotDot"/>
          </a:ln>
        </p:spPr>
        <p:txBody>
          <a:bodyPr wrap="square">
            <a:spAutoFit/>
          </a:bodyPr>
          <a:lstStyle/>
          <a:p>
            <a:pPr algn="ctr"/>
            <a:r>
              <a:rPr lang="fr-FR" sz="2000" b="1" dirty="0" smtClean="0"/>
              <a:t>Accident en lien avec la vie courante.</a:t>
            </a:r>
          </a:p>
          <a:p>
            <a:pPr algn="ctr"/>
            <a:r>
              <a:rPr lang="fr-FR" sz="2000" b="1" dirty="0" smtClean="0"/>
              <a:t>Parfois mortels</a:t>
            </a:r>
          </a:p>
        </p:txBody>
      </p:sp>
      <p:pic>
        <p:nvPicPr>
          <p:cNvPr id="11" name="Image 10" descr="picto famille maison question.pn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6012160" y="3573016"/>
            <a:ext cx="2195636" cy="28654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Espace réservé du numéro de diapositive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15</a:t>
            </a:fld>
            <a:endParaRPr lang="fr-BE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9" name="Picture 1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95"/>
          <a:stretch>
            <a:fillRect/>
          </a:stretch>
        </p:blipFill>
        <p:spPr bwMode="auto">
          <a:xfrm>
            <a:off x="5652120" y="1916832"/>
            <a:ext cx="3209156" cy="1553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Conseils pour éviter les principaux accidents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5364088" y="249289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grpSp>
        <p:nvGrpSpPr>
          <p:cNvPr id="22" name="Groupe 21"/>
          <p:cNvGrpSpPr/>
          <p:nvPr/>
        </p:nvGrpSpPr>
        <p:grpSpPr>
          <a:xfrm>
            <a:off x="3131840" y="1628800"/>
            <a:ext cx="2520875" cy="1970964"/>
            <a:chOff x="2843213" y="2835480"/>
            <a:chExt cx="2520875" cy="1970964"/>
          </a:xfrm>
        </p:grpSpPr>
        <p:pic>
          <p:nvPicPr>
            <p:cNvPr id="4106" name="Picture 1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43213" y="2835480"/>
              <a:ext cx="2520875" cy="18889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ZoneTexte 12"/>
            <p:cNvSpPr txBox="1"/>
            <p:nvPr/>
          </p:nvSpPr>
          <p:spPr>
            <a:xfrm>
              <a:off x="3491880" y="4437112"/>
              <a:ext cx="1133644" cy="369332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fr-FR" b="1" dirty="0" smtClean="0"/>
                <a:t>Brûlures</a:t>
              </a:r>
              <a:endParaRPr lang="fr-FR" b="1" dirty="0"/>
            </a:p>
          </p:txBody>
        </p:sp>
      </p:grpSp>
      <p:grpSp>
        <p:nvGrpSpPr>
          <p:cNvPr id="24" name="Groupe 23"/>
          <p:cNvGrpSpPr/>
          <p:nvPr/>
        </p:nvGrpSpPr>
        <p:grpSpPr>
          <a:xfrm>
            <a:off x="5220072" y="5408548"/>
            <a:ext cx="3079427" cy="1449452"/>
            <a:chOff x="3491880" y="3861048"/>
            <a:chExt cx="3079427" cy="1449452"/>
          </a:xfrm>
        </p:grpSpPr>
        <p:pic>
          <p:nvPicPr>
            <p:cNvPr id="4107" name="Picture 11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491880" y="3861048"/>
              <a:ext cx="3079427" cy="13860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" name="ZoneTexte 13"/>
            <p:cNvSpPr txBox="1"/>
            <p:nvPr/>
          </p:nvSpPr>
          <p:spPr>
            <a:xfrm>
              <a:off x="4427984" y="4941168"/>
              <a:ext cx="966931" cy="369332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fr-FR" b="1" dirty="0" smtClean="0"/>
                <a:t>Chûtes</a:t>
              </a:r>
              <a:endParaRPr lang="fr-FR" b="1" dirty="0"/>
            </a:p>
          </p:txBody>
        </p:sp>
      </p:grpSp>
      <p:grpSp>
        <p:nvGrpSpPr>
          <p:cNvPr id="18" name="Groupe 17"/>
          <p:cNvGrpSpPr/>
          <p:nvPr/>
        </p:nvGrpSpPr>
        <p:grpSpPr>
          <a:xfrm>
            <a:off x="170148" y="2044529"/>
            <a:ext cx="2807766" cy="1927123"/>
            <a:chOff x="2700339" y="2807313"/>
            <a:chExt cx="2807766" cy="1927123"/>
          </a:xfrm>
        </p:grpSpPr>
        <p:pic>
          <p:nvPicPr>
            <p:cNvPr id="4104" name="Picture 8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8FFFF"/>
                </a:clrFrom>
                <a:clrTo>
                  <a:srgbClr val="F8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700339" y="2807313"/>
              <a:ext cx="2807766" cy="1864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ZoneTexte 10"/>
            <p:cNvSpPr txBox="1"/>
            <p:nvPr/>
          </p:nvSpPr>
          <p:spPr>
            <a:xfrm>
              <a:off x="3203848" y="4365104"/>
              <a:ext cx="1659429" cy="369332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fr-FR" b="1" dirty="0" smtClean="0"/>
                <a:t>Étouffements</a:t>
              </a:r>
              <a:endParaRPr lang="fr-FR" b="1" dirty="0"/>
            </a:p>
          </p:txBody>
        </p:sp>
      </p:grpSp>
      <p:grpSp>
        <p:nvGrpSpPr>
          <p:cNvPr id="20" name="Groupe 19"/>
          <p:cNvGrpSpPr/>
          <p:nvPr/>
        </p:nvGrpSpPr>
        <p:grpSpPr>
          <a:xfrm>
            <a:off x="3131840" y="3789040"/>
            <a:ext cx="2895253" cy="1521460"/>
            <a:chOff x="539551" y="4653136"/>
            <a:chExt cx="2895253" cy="1521460"/>
          </a:xfrm>
        </p:grpSpPr>
        <p:pic>
          <p:nvPicPr>
            <p:cNvPr id="4105" name="Picture 9"/>
            <p:cNvPicPr>
              <a:picLocks noChangeAspect="1" noChangeArrowheads="1"/>
            </p:cNvPicPr>
            <p:nvPr/>
          </p:nvPicPr>
          <p:blipFill>
            <a:blip r:embed="rId6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539551" y="4653136"/>
              <a:ext cx="2895253" cy="13624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ZoneTexte 11"/>
            <p:cNvSpPr txBox="1"/>
            <p:nvPr/>
          </p:nvSpPr>
          <p:spPr>
            <a:xfrm>
              <a:off x="1475656" y="5805264"/>
              <a:ext cx="1018227" cy="369332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fr-FR" b="1" dirty="0" smtClean="0"/>
                <a:t>Noyade</a:t>
              </a:r>
              <a:endParaRPr lang="fr-FR" b="1" dirty="0"/>
            </a:p>
          </p:txBody>
        </p:sp>
      </p:grpSp>
      <p:grpSp>
        <p:nvGrpSpPr>
          <p:cNvPr id="26" name="Groupe 25"/>
          <p:cNvGrpSpPr/>
          <p:nvPr/>
        </p:nvGrpSpPr>
        <p:grpSpPr>
          <a:xfrm>
            <a:off x="251520" y="4941168"/>
            <a:ext cx="3240360" cy="1700808"/>
            <a:chOff x="3563888" y="5157192"/>
            <a:chExt cx="3240360" cy="1700808"/>
          </a:xfrm>
        </p:grpSpPr>
        <p:pic>
          <p:nvPicPr>
            <p:cNvPr id="4108" name="Picture 12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563888" y="5157192"/>
              <a:ext cx="3240360" cy="14880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ZoneTexte 14"/>
            <p:cNvSpPr txBox="1"/>
            <p:nvPr/>
          </p:nvSpPr>
          <p:spPr>
            <a:xfrm>
              <a:off x="4139952" y="6488668"/>
              <a:ext cx="2121094" cy="369332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fr-FR" b="1" dirty="0" smtClean="0"/>
                <a:t>Empoisonnement</a:t>
              </a:r>
              <a:endParaRPr lang="fr-FR" b="1" dirty="0"/>
            </a:p>
          </p:txBody>
        </p:sp>
      </p:grpSp>
      <p:sp>
        <p:nvSpPr>
          <p:cNvPr id="16" name="ZoneTexte 15"/>
          <p:cNvSpPr txBox="1"/>
          <p:nvPr/>
        </p:nvSpPr>
        <p:spPr>
          <a:xfrm>
            <a:off x="6444208" y="3284984"/>
            <a:ext cx="1787669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fr-FR" b="1" dirty="0" smtClean="0"/>
              <a:t>Électrocutions</a:t>
            </a:r>
            <a:endParaRPr lang="fr-FR" b="1" dirty="0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16</a:t>
            </a:fld>
            <a:endParaRPr lang="fr-BE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compteur.jpg"/>
          <p:cNvPicPr>
            <a:picLocks noChangeAspect="1"/>
          </p:cNvPicPr>
          <p:nvPr/>
        </p:nvPicPr>
        <p:blipFill>
          <a:blip r:embed="rId2" cstate="print"/>
          <a:srcRect l="31800" t="48950" r="19200" b="8001"/>
          <a:stretch>
            <a:fillRect/>
          </a:stretch>
        </p:blipFill>
        <p:spPr>
          <a:xfrm>
            <a:off x="4716016" y="1340768"/>
            <a:ext cx="2520280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b="1" dirty="0" smtClean="0">
                <a:solidFill>
                  <a:schemeClr val="bg1"/>
                </a:solidFill>
              </a:rPr>
              <a:t>Que faire en cas de coupure de courant?</a:t>
            </a:r>
            <a:endParaRPr lang="fr-FR" b="1" dirty="0">
              <a:solidFill>
                <a:schemeClr val="bg1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826768" cy="4873752"/>
          </a:xfrm>
        </p:spPr>
        <p:txBody>
          <a:bodyPr/>
          <a:lstStyle/>
          <a:p>
            <a:pPr>
              <a:buNone/>
            </a:pPr>
            <a:r>
              <a:rPr lang="fr-FR" dirty="0" smtClean="0">
                <a:solidFill>
                  <a:schemeClr val="bg1"/>
                </a:solidFill>
              </a:rPr>
              <a:t>Au niveau du compteur d’électricité (souvent dans l’entrée)</a:t>
            </a:r>
          </a:p>
          <a:p>
            <a:pPr>
              <a:buNone/>
            </a:pPr>
            <a:endParaRPr lang="fr-FR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fr-FR" dirty="0" smtClean="0">
              <a:solidFill>
                <a:schemeClr val="bg1"/>
              </a:solidFill>
            </a:endParaRPr>
          </a:p>
          <a:p>
            <a:pPr>
              <a:buNone/>
            </a:pPr>
            <a:endParaRPr lang="fr-FR" dirty="0" smtClean="0">
              <a:solidFill>
                <a:schemeClr val="bg1"/>
              </a:solidFill>
            </a:endParaRPr>
          </a:p>
          <a:p>
            <a:endParaRPr lang="fr-FR" dirty="0" smtClean="0">
              <a:solidFill>
                <a:schemeClr val="bg1"/>
              </a:solidFill>
            </a:endParaRPr>
          </a:p>
          <a:p>
            <a:r>
              <a:rPr lang="fr-FR" b="1" dirty="0" smtClean="0">
                <a:solidFill>
                  <a:schemeClr val="bg1"/>
                </a:solidFill>
              </a:rPr>
              <a:t>Disjoncteur</a:t>
            </a:r>
            <a:r>
              <a:rPr lang="fr-FR" u="sng" dirty="0" smtClean="0">
                <a:solidFill>
                  <a:schemeClr val="bg1"/>
                </a:solidFill>
              </a:rPr>
              <a:t> </a:t>
            </a:r>
            <a:r>
              <a:rPr lang="fr-FR" dirty="0" smtClean="0">
                <a:solidFill>
                  <a:schemeClr val="bg1"/>
                </a:solidFill>
              </a:rPr>
              <a:t>: j’appuie sur le plus gros bouton</a:t>
            </a:r>
          </a:p>
          <a:p>
            <a:endParaRPr lang="fr-FR" dirty="0" smtClean="0">
              <a:solidFill>
                <a:schemeClr val="bg1"/>
              </a:solidFill>
            </a:endParaRPr>
          </a:p>
          <a:p>
            <a:r>
              <a:rPr lang="fr-FR" b="1" dirty="0" smtClean="0">
                <a:solidFill>
                  <a:schemeClr val="bg1"/>
                </a:solidFill>
              </a:rPr>
              <a:t>Fusible</a:t>
            </a:r>
            <a:r>
              <a:rPr lang="fr-FR" dirty="0" smtClean="0">
                <a:solidFill>
                  <a:schemeClr val="bg1"/>
                </a:solidFill>
              </a:rPr>
              <a:t>: je le remplace</a:t>
            </a:r>
            <a:endParaRPr lang="fr-FR" dirty="0">
              <a:solidFill>
                <a:schemeClr val="bg1"/>
              </a:solidFill>
            </a:endParaRPr>
          </a:p>
        </p:txBody>
      </p:sp>
      <p:pic>
        <p:nvPicPr>
          <p:cNvPr id="4" name="Image 3" descr="lampe de poche.W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12886" y="260648"/>
            <a:ext cx="1999237" cy="1872208"/>
          </a:xfrm>
          <a:prstGeom prst="rect">
            <a:avLst/>
          </a:prstGeom>
        </p:spPr>
      </p:pic>
      <p:pic>
        <p:nvPicPr>
          <p:cNvPr id="6" name="Image 5" descr="disjoncteur.WM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436096" y="4365104"/>
            <a:ext cx="1428293" cy="1830629"/>
          </a:xfrm>
          <a:prstGeom prst="rect">
            <a:avLst/>
          </a:prstGeom>
        </p:spPr>
      </p:pic>
      <p:sp>
        <p:nvSpPr>
          <p:cNvPr id="7" name="Flèche droite 6"/>
          <p:cNvSpPr/>
          <p:nvPr/>
        </p:nvSpPr>
        <p:spPr>
          <a:xfrm rot="767920">
            <a:off x="4716535" y="4504489"/>
            <a:ext cx="1532148" cy="176529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17</a:t>
            </a:fld>
            <a:endParaRPr lang="fr-BE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9"/>
          <p:cNvSpPr txBox="1"/>
          <p:nvPr/>
        </p:nvSpPr>
        <p:spPr>
          <a:xfrm>
            <a:off x="5004048" y="1124744"/>
            <a:ext cx="3744416" cy="2670512"/>
          </a:xfrm>
          <a:prstGeom prst="cloudCallout">
            <a:avLst>
              <a:gd name="adj1" fmla="val -84500"/>
              <a:gd name="adj2" fmla="val 33559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b="1" u="sng" dirty="0" smtClean="0"/>
              <a:t>Je décris </a:t>
            </a:r>
            <a:r>
              <a:rPr lang="fr-FR" dirty="0" smtClean="0"/>
              <a:t>: </a:t>
            </a:r>
          </a:p>
          <a:p>
            <a:pPr>
              <a:buFont typeface="Arial" pitchFamily="34" charset="0"/>
              <a:buChar char="•"/>
            </a:pPr>
            <a:r>
              <a:rPr lang="fr-FR" dirty="0" smtClean="0"/>
              <a:t> La nature du danger</a:t>
            </a:r>
          </a:p>
          <a:p>
            <a:pPr>
              <a:buFont typeface="Arial" pitchFamily="34" charset="0"/>
              <a:buChar char="•"/>
            </a:pPr>
            <a:r>
              <a:rPr lang="fr-FR" dirty="0" smtClean="0"/>
              <a:t> Le lieu exact</a:t>
            </a:r>
          </a:p>
          <a:p>
            <a:pPr>
              <a:buFont typeface="Arial" pitchFamily="34" charset="0"/>
              <a:buChar char="•"/>
            </a:pPr>
            <a:r>
              <a:rPr lang="fr-FR" dirty="0" smtClean="0"/>
              <a:t> Le nombre de victimes et leur état</a:t>
            </a:r>
          </a:p>
          <a:p>
            <a:endParaRPr lang="fr-FR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Que faire en cas de problème?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5868144" y="5085184"/>
            <a:ext cx="2040943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latin typeface="Webdings" pitchFamily="18" charset="2"/>
                <a:sym typeface="Wingdings 2"/>
              </a:rPr>
              <a:t></a:t>
            </a:r>
            <a:r>
              <a:rPr lang="fr-FR" sz="2400" b="1" dirty="0" smtClean="0"/>
              <a:t>15 : SAMU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5868144" y="5949280"/>
            <a:ext cx="1954381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latin typeface="Webdings" pitchFamily="18" charset="2"/>
                <a:sym typeface="Wingdings 2"/>
              </a:rPr>
              <a:t></a:t>
            </a:r>
            <a:r>
              <a:rPr lang="fr-FR" sz="2400" b="1" dirty="0" smtClean="0"/>
              <a:t>17: Police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5868144" y="4149080"/>
            <a:ext cx="2451312" cy="461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latin typeface="Webdings" pitchFamily="18" charset="2"/>
                <a:sym typeface="Wingdings 2"/>
              </a:rPr>
              <a:t></a:t>
            </a:r>
            <a:r>
              <a:rPr lang="fr-FR" sz="2400" b="1" dirty="0" smtClean="0"/>
              <a:t>18: Pompiers</a:t>
            </a:r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 rot="20450101">
            <a:off x="548269" y="1927384"/>
            <a:ext cx="27847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 smtClean="0"/>
              <a:t>Je reste calme!</a:t>
            </a:r>
            <a:endParaRPr lang="fr-FR" sz="2800" dirty="0"/>
          </a:p>
        </p:txBody>
      </p:sp>
      <p:pic>
        <p:nvPicPr>
          <p:cNvPr id="14" name="Image 13" descr="téléphoner.W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2636912"/>
            <a:ext cx="2525770" cy="3942089"/>
          </a:xfrm>
          <a:prstGeom prst="rect">
            <a:avLst/>
          </a:prstGeom>
        </p:spPr>
      </p:pic>
      <p:sp>
        <p:nvSpPr>
          <p:cNvPr id="9" name="Espace réservé du numéro de diapositive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18</a:t>
            </a:fld>
            <a:endParaRPr lang="fr-BE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En cas d’incendie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395536" y="1556792"/>
            <a:ext cx="1944000" cy="604664"/>
          </a:xfrm>
        </p:spPr>
        <p:txBody>
          <a:bodyPr/>
          <a:lstStyle/>
          <a:p>
            <a:pPr>
              <a:buNone/>
            </a:pPr>
            <a:r>
              <a:rPr lang="fr-FR" dirty="0" smtClean="0"/>
              <a:t>Début de feu</a:t>
            </a:r>
            <a:endParaRPr lang="fr-FR" dirty="0" smtClean="0">
              <a:sym typeface="Wingdings" pitchFamily="2" charset="2"/>
            </a:endParaRPr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>
          <a:xfrm>
            <a:off x="395536" y="3429000"/>
            <a:ext cx="1944216" cy="604664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Feu hors du logement</a:t>
            </a: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6" name="Espace réservé du contenu 2"/>
          <p:cNvSpPr txBox="1">
            <a:spLocks/>
          </p:cNvSpPr>
          <p:nvPr/>
        </p:nvSpPr>
        <p:spPr>
          <a:xfrm>
            <a:off x="395536" y="5445224"/>
            <a:ext cx="1944000" cy="604664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Feu dans le logement</a:t>
            </a: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10" name="Espace réservé du contenu 2"/>
          <p:cNvSpPr txBox="1">
            <a:spLocks/>
          </p:cNvSpPr>
          <p:nvPr/>
        </p:nvSpPr>
        <p:spPr>
          <a:xfrm>
            <a:off x="4211960" y="3429000"/>
            <a:ext cx="2880320" cy="1440160"/>
          </a:xfrm>
          <a:prstGeom prst="rect">
            <a:avLst/>
          </a:prstGeom>
        </p:spPr>
        <p:txBody>
          <a:bodyPr vert="horz">
            <a:normAutofit fontScale="850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Bloquer la porte avec</a:t>
            </a:r>
            <a:r>
              <a:rPr kumimoji="0" lang="fr-FR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des tissus mouillés. Se placer à la fenêtre. Ne pas sauter.</a:t>
            </a: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11" name="Espace réservé du contenu 2"/>
          <p:cNvSpPr txBox="1">
            <a:spLocks/>
          </p:cNvSpPr>
          <p:nvPr/>
        </p:nvSpPr>
        <p:spPr>
          <a:xfrm>
            <a:off x="4211960" y="5445224"/>
            <a:ext cx="2664296" cy="720080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Sortir du logement et fermer la porte</a:t>
            </a: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Wingdings" pitchFamily="2" charset="2"/>
            </a:endParaRPr>
          </a:p>
        </p:txBody>
      </p:sp>
      <p:sp>
        <p:nvSpPr>
          <p:cNvPr id="13" name="Flèche droite 12"/>
          <p:cNvSpPr/>
          <p:nvPr/>
        </p:nvSpPr>
        <p:spPr>
          <a:xfrm>
            <a:off x="2483768" y="1556792"/>
            <a:ext cx="1512168" cy="576064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Flèche droite 13"/>
          <p:cNvSpPr/>
          <p:nvPr/>
        </p:nvSpPr>
        <p:spPr>
          <a:xfrm>
            <a:off x="2483768" y="3356992"/>
            <a:ext cx="1512168" cy="576064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Flèche droite 14"/>
          <p:cNvSpPr/>
          <p:nvPr/>
        </p:nvSpPr>
        <p:spPr>
          <a:xfrm>
            <a:off x="2483768" y="5373216"/>
            <a:ext cx="1512168" cy="576064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2" name="Image 11" descr="incendie.W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6012160" y="1052736"/>
            <a:ext cx="2569207" cy="2132891"/>
          </a:xfrm>
          <a:prstGeom prst="rect">
            <a:avLst/>
          </a:prstGeom>
        </p:spPr>
      </p:pic>
      <p:sp>
        <p:nvSpPr>
          <p:cNvPr id="9" name="Espace réservé du contenu 2"/>
          <p:cNvSpPr txBox="1">
            <a:spLocks/>
          </p:cNvSpPr>
          <p:nvPr/>
        </p:nvSpPr>
        <p:spPr>
          <a:xfrm>
            <a:off x="4211960" y="1556792"/>
            <a:ext cx="2880000" cy="60466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Extincteur </a:t>
            </a:r>
            <a:endParaRPr kumimoji="0" lang="fr-FR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Wingdings" pitchFamily="2" charset="2"/>
            </a:endParaRPr>
          </a:p>
        </p:txBody>
      </p:sp>
      <p:pic>
        <p:nvPicPr>
          <p:cNvPr id="16" name="Image 15" descr="escali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948264" y="5301208"/>
            <a:ext cx="1368151" cy="13708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Image 16" descr="porte.JPG"/>
          <p:cNvPicPr>
            <a:picLocks noChangeAspect="1"/>
          </p:cNvPicPr>
          <p:nvPr/>
        </p:nvPicPr>
        <p:blipFill>
          <a:blip r:embed="rId4" cstate="print"/>
          <a:srcRect l="36219"/>
          <a:stretch>
            <a:fillRect/>
          </a:stretch>
        </p:blipFill>
        <p:spPr>
          <a:xfrm rot="270945">
            <a:off x="6556288" y="4259495"/>
            <a:ext cx="1017346" cy="1058056"/>
          </a:xfrm>
          <a:prstGeom prst="rect">
            <a:avLst/>
          </a:prstGeom>
        </p:spPr>
      </p:pic>
      <p:pic>
        <p:nvPicPr>
          <p:cNvPr id="18" name="Image 17" descr="aérer.WMF"/>
          <p:cNvPicPr>
            <a:picLocks noChangeAspect="1"/>
          </p:cNvPicPr>
          <p:nvPr/>
        </p:nvPicPr>
        <p:blipFill>
          <a:blip r:embed="rId5" cstate="print"/>
          <a:srcRect l="19487" t="14996"/>
          <a:stretch>
            <a:fillRect/>
          </a:stretch>
        </p:blipFill>
        <p:spPr>
          <a:xfrm>
            <a:off x="6876256" y="2924944"/>
            <a:ext cx="1900048" cy="1573789"/>
          </a:xfrm>
          <a:prstGeom prst="rect">
            <a:avLst/>
          </a:prstGeom>
        </p:spPr>
      </p:pic>
      <p:pic>
        <p:nvPicPr>
          <p:cNvPr id="20" name="Image 19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528" y="116632"/>
            <a:ext cx="1728192" cy="13433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Espace réservé du numéro de diapositive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19</a:t>
            </a:fld>
            <a:endParaRPr lang="fr-BE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Déroulement de l’atelier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 anchor="ctr" anchorCtr="0"/>
          <a:lstStyle/>
          <a:p>
            <a:r>
              <a:rPr lang="fr-FR" dirty="0" smtClean="0"/>
              <a:t>Accueil des participants</a:t>
            </a:r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r>
              <a:rPr lang="fr-FR" dirty="0" smtClean="0"/>
              <a:t>Aujourd’hui nous allons parler de : </a:t>
            </a:r>
          </a:p>
          <a:p>
            <a:pPr lvl="1"/>
            <a:r>
              <a:rPr lang="fr-FR" dirty="0" smtClean="0"/>
              <a:t>Entretenir son logement</a:t>
            </a:r>
          </a:p>
          <a:p>
            <a:pPr lvl="1"/>
            <a:r>
              <a:rPr lang="fr-FR" dirty="0" smtClean="0"/>
              <a:t>Vivre en sécurité dans son logement</a:t>
            </a:r>
          </a:p>
          <a:p>
            <a:pPr lvl="1"/>
            <a:r>
              <a:rPr lang="fr-FR" dirty="0" smtClean="0"/>
              <a:t>Participer à la protection de l’environnement</a:t>
            </a:r>
          </a:p>
          <a:p>
            <a:pPr lvl="1"/>
            <a:r>
              <a:rPr lang="fr-FR" dirty="0" smtClean="0"/>
              <a:t>S’intégrer dans sa ville</a:t>
            </a:r>
          </a:p>
          <a:p>
            <a:pPr>
              <a:buNone/>
            </a:pPr>
            <a:endParaRPr lang="fr-FR" dirty="0" smtClean="0"/>
          </a:p>
          <a:p>
            <a:r>
              <a:rPr lang="fr-FR" dirty="0" smtClean="0"/>
              <a:t>Quiz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</a:t>
            </a:fld>
            <a:endParaRPr lang="fr-BE" dirty="0"/>
          </a:p>
        </p:txBody>
      </p:sp>
      <p:grpSp>
        <p:nvGrpSpPr>
          <p:cNvPr id="5" name="Groupe 4"/>
          <p:cNvGrpSpPr/>
          <p:nvPr/>
        </p:nvGrpSpPr>
        <p:grpSpPr>
          <a:xfrm>
            <a:off x="4355976" y="5445224"/>
            <a:ext cx="3168351" cy="911657"/>
            <a:chOff x="4139952" y="5733256"/>
            <a:chExt cx="3168351" cy="911657"/>
          </a:xfrm>
        </p:grpSpPr>
        <p:sp>
          <p:nvSpPr>
            <p:cNvPr id="6" name="ZoneTexte 4"/>
            <p:cNvSpPr txBox="1"/>
            <p:nvPr/>
          </p:nvSpPr>
          <p:spPr>
            <a:xfrm>
              <a:off x="5076056" y="5877272"/>
              <a:ext cx="2232247" cy="702588"/>
            </a:xfrm>
            <a:prstGeom prst="snip1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FR" b="1" dirty="0" smtClean="0"/>
                <a:t>Durée de l’atelier </a:t>
              </a:r>
              <a:r>
                <a:rPr lang="fr-FR" dirty="0" smtClean="0"/>
                <a:t>: 2 heures</a:t>
              </a:r>
              <a:endParaRPr lang="fr-FR" dirty="0"/>
            </a:p>
          </p:txBody>
        </p:sp>
        <p:pic>
          <p:nvPicPr>
            <p:cNvPr id="7" name="Image 6" descr="temps.WMF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139952" y="5733256"/>
              <a:ext cx="716890" cy="911657"/>
            </a:xfrm>
            <a:prstGeom prst="rect">
              <a:avLst/>
            </a:prstGeom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Faire fonctionner l’assurance</a:t>
            </a:r>
            <a:endParaRPr lang="fr-FR" dirty="0"/>
          </a:p>
        </p:txBody>
      </p:sp>
      <p:grpSp>
        <p:nvGrpSpPr>
          <p:cNvPr id="6" name="Groupe 5"/>
          <p:cNvGrpSpPr/>
          <p:nvPr/>
        </p:nvGrpSpPr>
        <p:grpSpPr>
          <a:xfrm>
            <a:off x="6372200" y="1844824"/>
            <a:ext cx="2011680" cy="2815863"/>
            <a:chOff x="6372200" y="1412776"/>
            <a:chExt cx="2011680" cy="2815863"/>
          </a:xfrm>
        </p:grpSpPr>
        <p:pic>
          <p:nvPicPr>
            <p:cNvPr id="4" name="Image 3" descr="attention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6372200" y="1412776"/>
              <a:ext cx="2011680" cy="2011680"/>
            </a:xfrm>
            <a:prstGeom prst="rect">
              <a:avLst/>
            </a:prstGeom>
          </p:spPr>
        </p:pic>
        <p:sp>
          <p:nvSpPr>
            <p:cNvPr id="5" name="ZoneTexte 4"/>
            <p:cNvSpPr txBox="1"/>
            <p:nvPr/>
          </p:nvSpPr>
          <p:spPr>
            <a:xfrm>
              <a:off x="6444208" y="3212976"/>
              <a:ext cx="187220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000" b="1" dirty="0" smtClean="0"/>
                <a:t>Je garde les preuves du sinistre</a:t>
              </a:r>
              <a:endParaRPr lang="fr-FR" sz="2000" b="1" dirty="0"/>
            </a:p>
          </p:txBody>
        </p:sp>
      </p:grpSp>
      <p:pic>
        <p:nvPicPr>
          <p:cNvPr id="7" name="Image 6" descr="téléphoner.W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584" y="2420888"/>
            <a:ext cx="2525770" cy="3942089"/>
          </a:xfrm>
          <a:prstGeom prst="rect">
            <a:avLst/>
          </a:prstGeom>
        </p:spPr>
      </p:pic>
      <p:pic>
        <p:nvPicPr>
          <p:cNvPr id="8" name="Image 7" descr="temps.WM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1052736"/>
            <a:ext cx="1152128" cy="1465142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1619672" y="1556792"/>
            <a:ext cx="272382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2 jours en cas de vol</a:t>
            </a:r>
          </a:p>
          <a:p>
            <a:r>
              <a:rPr lang="fr-FR" dirty="0" smtClean="0"/>
              <a:t>5 jours en cas d’accident</a:t>
            </a:r>
          </a:p>
          <a:p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3563888" y="3284984"/>
            <a:ext cx="2736304" cy="1200329"/>
          </a:xfrm>
          <a:prstGeom prst="rect">
            <a:avLst/>
          </a:prstGeom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r-FR" dirty="0" smtClean="0"/>
              <a:t>Je </a:t>
            </a:r>
            <a:r>
              <a:rPr lang="fr-FR" b="1" dirty="0" smtClean="0"/>
              <a:t>téléphone</a:t>
            </a:r>
            <a:r>
              <a:rPr lang="fr-FR" dirty="0" smtClean="0"/>
              <a:t> et je </a:t>
            </a:r>
            <a:r>
              <a:rPr lang="fr-FR" b="1" dirty="0" smtClean="0"/>
              <a:t>décris le problème</a:t>
            </a:r>
            <a:r>
              <a:rPr lang="fr-FR" dirty="0" smtClean="0"/>
              <a:t>.</a:t>
            </a:r>
          </a:p>
          <a:p>
            <a:r>
              <a:rPr lang="fr-FR" dirty="0" smtClean="0"/>
              <a:t>J’envoie une </a:t>
            </a:r>
            <a:r>
              <a:rPr lang="fr-FR" b="1" dirty="0" smtClean="0"/>
              <a:t>lettre</a:t>
            </a:r>
            <a:r>
              <a:rPr lang="fr-FR" dirty="0" smtClean="0"/>
              <a:t> pour confirmer.</a:t>
            </a:r>
            <a:endParaRPr lang="fr-FR" dirty="0"/>
          </a:p>
        </p:txBody>
      </p:sp>
      <p:pic>
        <p:nvPicPr>
          <p:cNvPr id="12" name="Image 11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4509120"/>
            <a:ext cx="2261989" cy="22238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Image 12" descr="dossier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7221282" y="4494105"/>
            <a:ext cx="1268235" cy="1268235"/>
          </a:xfrm>
          <a:prstGeom prst="rect">
            <a:avLst/>
          </a:prstGeom>
        </p:spPr>
      </p:pic>
      <p:pic>
        <p:nvPicPr>
          <p:cNvPr id="14" name="Image 13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64288" y="188640"/>
            <a:ext cx="1466478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Espace réservé du numéro de diapositive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20</a:t>
            </a:fld>
            <a:endParaRPr lang="fr-BE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Je participe à la protection de l’environnement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21</a:t>
            </a:fld>
            <a:endParaRPr lang="fr-BE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polluti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9919" y="3717032"/>
            <a:ext cx="2355726" cy="3140968"/>
          </a:xfrm>
          <a:prstGeom prst="rect">
            <a:avLst/>
          </a:prstGeom>
        </p:spPr>
      </p:pic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r-FR" dirty="0" smtClean="0"/>
              <a:t>Discussion</a:t>
            </a:r>
            <a:endParaRPr lang="fr-FR" dirty="0"/>
          </a:p>
        </p:txBody>
      </p:sp>
      <p:pic>
        <p:nvPicPr>
          <p:cNvPr id="6" name="Image 5" descr="question.WMF"/>
          <p:cNvPicPr>
            <a:picLocks noChangeAspect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995936" y="3284984"/>
            <a:ext cx="4683507" cy="3343161"/>
          </a:xfrm>
          <a:prstGeom prst="rect">
            <a:avLst/>
          </a:prstGeom>
        </p:spPr>
      </p:pic>
      <p:sp>
        <p:nvSpPr>
          <p:cNvPr id="7" name="Pensées 6"/>
          <p:cNvSpPr/>
          <p:nvPr/>
        </p:nvSpPr>
        <p:spPr>
          <a:xfrm>
            <a:off x="179512" y="692696"/>
            <a:ext cx="4248472" cy="3384376"/>
          </a:xfrm>
          <a:prstGeom prst="cloudCallout">
            <a:avLst>
              <a:gd name="adj1" fmla="val 45530"/>
              <a:gd name="adj2" fmla="val 7279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Les notions de pollution et d’écologie</a:t>
            </a:r>
            <a:endParaRPr lang="fr-FR" sz="2400" b="1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22</a:t>
            </a:fld>
            <a:endParaRPr lang="fr-B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Trier ses déchets</a:t>
            </a:r>
            <a:endParaRPr lang="fr-FR" dirty="0"/>
          </a:p>
        </p:txBody>
      </p:sp>
      <p:pic>
        <p:nvPicPr>
          <p:cNvPr id="5122" name="Picture 2" descr="http://www.economiesolidaire.com/wp-content/uploads/2008/01/tri_selecti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220560"/>
            <a:ext cx="4608512" cy="5382946"/>
          </a:xfrm>
          <a:prstGeom prst="rect">
            <a:avLst/>
          </a:prstGeom>
          <a:noFill/>
        </p:spPr>
      </p:pic>
      <p:pic>
        <p:nvPicPr>
          <p:cNvPr id="5" name="Imag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3356992"/>
            <a:ext cx="2592288" cy="2421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age 5" descr="poubelles recyclag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5868144" y="1220666"/>
            <a:ext cx="2232248" cy="1675249"/>
          </a:xfrm>
          <a:prstGeom prst="rect">
            <a:avLst/>
          </a:prstGeom>
        </p:spPr>
      </p:pic>
      <p:sp>
        <p:nvSpPr>
          <p:cNvPr id="7" name="Espace réservé du numéro de diapositive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23</a:t>
            </a:fld>
            <a:endParaRPr lang="fr-BE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Exemples de produits recyclés</a:t>
            </a:r>
            <a:endParaRPr lang="fr-FR" dirty="0"/>
          </a:p>
        </p:txBody>
      </p:sp>
      <p:graphicFrame>
        <p:nvGraphicFramePr>
          <p:cNvPr id="5" name="Espace réservé du contenu 4"/>
          <p:cNvGraphicFramePr>
            <a:graphicFrameLocks noGrp="1"/>
          </p:cNvGraphicFramePr>
          <p:nvPr>
            <p:ph sz="quarter" idx="1"/>
          </p:nvPr>
        </p:nvGraphicFramePr>
        <p:xfrm>
          <a:off x="457200" y="1600200"/>
          <a:ext cx="7787208" cy="4493094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893604"/>
                <a:gridCol w="3893604"/>
              </a:tblGrid>
              <a:tr h="748849">
                <a:tc>
                  <a:txBody>
                    <a:bodyPr/>
                    <a:lstStyle/>
                    <a:p>
                      <a:r>
                        <a:rPr lang="fr-FR" dirty="0" smtClean="0"/>
                        <a:t>1 bouteille </a:t>
                      </a:r>
                    </a:p>
                    <a:p>
                      <a:r>
                        <a:rPr lang="fr-FR" dirty="0" smtClean="0"/>
                        <a:t>(verre )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mtClean="0"/>
                        <a:t>1 </a:t>
                      </a:r>
                      <a:r>
                        <a:rPr lang="fr-FR" dirty="0" smtClean="0"/>
                        <a:t>bouteille</a:t>
                      </a:r>
                    </a:p>
                    <a:p>
                      <a:r>
                        <a:rPr lang="fr-FR" dirty="0" smtClean="0"/>
                        <a:t>(verre</a:t>
                      </a:r>
                      <a:r>
                        <a:rPr lang="fr-FR" baseline="0" dirty="0" smtClean="0"/>
                        <a:t> vert)</a:t>
                      </a:r>
                      <a:endParaRPr lang="fr-FR" dirty="0"/>
                    </a:p>
                  </a:txBody>
                  <a:tcPr/>
                </a:tc>
              </a:tr>
              <a:tr h="748849">
                <a:tc>
                  <a:txBody>
                    <a:bodyPr/>
                    <a:lstStyle/>
                    <a:p>
                      <a:r>
                        <a:rPr lang="fr-FR" dirty="0" smtClean="0"/>
                        <a:t>1</a:t>
                      </a:r>
                      <a:r>
                        <a:rPr lang="fr-FR" baseline="0" dirty="0" smtClean="0"/>
                        <a:t> brique de lait</a:t>
                      </a:r>
                    </a:p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 paquet de mouchoir</a:t>
                      </a:r>
                      <a:endParaRPr lang="fr-FR" dirty="0"/>
                    </a:p>
                  </a:txBody>
                  <a:tcPr/>
                </a:tc>
              </a:tr>
              <a:tr h="748849">
                <a:tc>
                  <a:txBody>
                    <a:bodyPr/>
                    <a:lstStyle/>
                    <a:p>
                      <a:r>
                        <a:rPr lang="fr-FR" dirty="0" smtClean="0"/>
                        <a:t>6 briques de soupe</a:t>
                      </a:r>
                    </a:p>
                    <a:p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 rouleau de papier toilette</a:t>
                      </a:r>
                      <a:endParaRPr lang="fr-FR" dirty="0"/>
                    </a:p>
                  </a:txBody>
                  <a:tcPr/>
                </a:tc>
              </a:tr>
              <a:tr h="748849">
                <a:tc>
                  <a:txBody>
                    <a:bodyPr/>
                    <a:lstStyle/>
                    <a:p>
                      <a:r>
                        <a:rPr lang="fr-FR" dirty="0" smtClean="0"/>
                        <a:t>6 bouteilles</a:t>
                      </a:r>
                    </a:p>
                    <a:p>
                      <a:r>
                        <a:rPr lang="fr-FR" dirty="0" smtClean="0"/>
                        <a:t>(plastique transparent)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 t-shirt</a:t>
                      </a:r>
                      <a:endParaRPr lang="fr-FR" dirty="0"/>
                    </a:p>
                  </a:txBody>
                  <a:tcPr/>
                </a:tc>
              </a:tr>
              <a:tr h="748849">
                <a:tc>
                  <a:txBody>
                    <a:bodyPr/>
                    <a:lstStyle/>
                    <a:p>
                      <a:r>
                        <a:rPr lang="fr-FR" dirty="0" smtClean="0"/>
                        <a:t>250 canettes</a:t>
                      </a:r>
                    </a:p>
                    <a:p>
                      <a:r>
                        <a:rPr lang="fr-FR" dirty="0" smtClean="0"/>
                        <a:t>(aluminium)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 vélo</a:t>
                      </a:r>
                      <a:endParaRPr lang="fr-FR" dirty="0"/>
                    </a:p>
                  </a:txBody>
                  <a:tcPr/>
                </a:tc>
              </a:tr>
              <a:tr h="748849">
                <a:tc>
                  <a:txBody>
                    <a:bodyPr/>
                    <a:lstStyle/>
                    <a:p>
                      <a:r>
                        <a:rPr lang="fr-FR" dirty="0" smtClean="0"/>
                        <a:t>850 boites</a:t>
                      </a:r>
                      <a:r>
                        <a:rPr lang="fr-FR" baseline="0" dirty="0" smtClean="0"/>
                        <a:t> de conserve</a:t>
                      </a:r>
                    </a:p>
                    <a:p>
                      <a:r>
                        <a:rPr lang="fr-FR" baseline="0" dirty="0" smtClean="0"/>
                        <a:t>(acier)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1 machine à laver</a:t>
                      </a:r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Espace réservé du numéro de diapositive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24</a:t>
            </a:fld>
            <a:endParaRPr lang="fr-BE"/>
          </a:p>
        </p:txBody>
      </p:sp>
      <p:pic>
        <p:nvPicPr>
          <p:cNvPr id="6" name="Image 13" descr="http://t0.gstatic.com/images?q=tbn:KwqIY_QAUAMGaM: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1556792"/>
            <a:ext cx="28575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 14" descr="http://t0.gstatic.com/images?q=tbn:gkTQYjcQ85uXrM: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16216" y="1628800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 15" descr="http://t3.gstatic.com/images?q=tbn:_q5XulmV5wgWiM: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131840" y="2492896"/>
            <a:ext cx="357187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mage 16" descr="http://t2.gstatic.com/images?q=tbn:1g-CeDWFhm7mnM: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164288" y="2564904"/>
            <a:ext cx="785812" cy="42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Image 18" descr="http://t3.gstatic.com/images?q=tbn:EH1vD816CQC6CM: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707904" y="3212976"/>
            <a:ext cx="5715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Image 21" descr="http://t1.gstatic.com/images?q=tbn:bkNJiCpNzKjALM: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524328" y="3284984"/>
            <a:ext cx="500062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Image 22" descr="http://t2.gstatic.com/images?q=tbn:sx3asJ8fpmBR0M:">
            <a:hlinkClick r:id="rId14"/>
          </p:cNvPr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915816" y="3861048"/>
            <a:ext cx="642938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Image 23" descr="http://t2.gstatic.com/images?q=tbn:EYyqiOSlJX573M:">
            <a:hlinkClick r:id="rId16"/>
          </p:cNvPr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308304" y="3933056"/>
            <a:ext cx="642938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Image 24" descr="http://t1.gstatic.com/images?q=tbn:OHplsw5oQhUQtM:">
            <a:hlinkClick r:id="rId18"/>
          </p:cNvPr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3476317" y="4550002"/>
            <a:ext cx="571500" cy="827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Image 25" descr="http://t1.gstatic.com/images?q=tbn:vcNpWZxp6D-hzM:">
            <a:hlinkClick r:id="rId20"/>
          </p:cNvPr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6372200" y="4653136"/>
            <a:ext cx="928688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Image 26" descr="http://t3.gstatic.com/images?q=tbn:zxrTn7_wNXSXAM:">
            <a:hlinkClick r:id="rId22"/>
          </p:cNvPr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3635896" y="5445224"/>
            <a:ext cx="71437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Image 27" descr="http://t0.gstatic.com/images?q=tbn:bF7MEJ5AnDmjNM:">
            <a:hlinkClick r:id="rId24"/>
          </p:cNvPr>
          <p:cNvPicPr>
            <a:picLocks noChangeAspect="1" noChangeArrowheads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7308304" y="5445224"/>
            <a:ext cx="557213" cy="55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Les économies d’énergie</a:t>
            </a:r>
            <a:endParaRPr lang="fr-FR" dirty="0"/>
          </a:p>
        </p:txBody>
      </p:sp>
      <p:pic>
        <p:nvPicPr>
          <p:cNvPr id="4" name="Imag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429000"/>
            <a:ext cx="2448272" cy="242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age 4" descr="robine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744487">
            <a:off x="467544" y="1052736"/>
            <a:ext cx="1584176" cy="1584176"/>
          </a:xfrm>
          <a:prstGeom prst="rect">
            <a:avLst/>
          </a:prstGeom>
        </p:spPr>
      </p:pic>
      <p:pic>
        <p:nvPicPr>
          <p:cNvPr id="6" name="Image 5" descr="ampoule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 rot="4201448">
            <a:off x="3528606" y="799986"/>
            <a:ext cx="1267316" cy="2060848"/>
          </a:xfrm>
          <a:prstGeom prst="rect">
            <a:avLst/>
          </a:prstGeom>
        </p:spPr>
      </p:pic>
      <p:pic>
        <p:nvPicPr>
          <p:cNvPr id="7" name="Image 6" descr="radiateur.WM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092280" y="1268760"/>
            <a:ext cx="1091794" cy="1813255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179513" y="2609528"/>
            <a:ext cx="1907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Ne pas laisser couler l’eau</a:t>
            </a:r>
            <a:endParaRPr lang="fr-FR" dirty="0"/>
          </a:p>
        </p:txBody>
      </p:sp>
      <p:sp>
        <p:nvSpPr>
          <p:cNvPr id="9" name="ZoneTexte 8"/>
          <p:cNvSpPr txBox="1"/>
          <p:nvPr/>
        </p:nvSpPr>
        <p:spPr>
          <a:xfrm>
            <a:off x="6732240" y="3284984"/>
            <a:ext cx="16561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Ne pas surchauffer (19°C)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4427984" y="2348880"/>
            <a:ext cx="17281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Ampoules à basse consommation d’énergie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432047" y="5805264"/>
            <a:ext cx="25202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fr-FR" dirty="0" smtClean="0"/>
              <a:t>Éteindre les appareils électroniques en veille</a:t>
            </a:r>
          </a:p>
          <a:p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6588224" y="4365104"/>
            <a:ext cx="223224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Baisser, voire arrêter le chauffage lorsque vous aérez ou que vous vous absentez</a:t>
            </a:r>
            <a:endParaRPr lang="fr-FR" dirty="0"/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51920" y="3717032"/>
            <a:ext cx="1966825" cy="199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ZoneTexte 13"/>
          <p:cNvSpPr txBox="1"/>
          <p:nvPr/>
        </p:nvSpPr>
        <p:spPr>
          <a:xfrm>
            <a:off x="4139952" y="5805264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fr-FR" dirty="0" smtClean="0"/>
              <a:t>Dégivrer régulièrement </a:t>
            </a:r>
            <a:endParaRPr lang="fr-FR" dirty="0"/>
          </a:p>
        </p:txBody>
      </p:sp>
      <p:sp>
        <p:nvSpPr>
          <p:cNvPr id="16" name="ZoneTexte 15"/>
          <p:cNvSpPr txBox="1"/>
          <p:nvPr/>
        </p:nvSpPr>
        <p:spPr>
          <a:xfrm>
            <a:off x="2483768" y="2348880"/>
            <a:ext cx="20882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Éteindre la lumière dans les pièces inoccupées</a:t>
            </a:r>
            <a:endParaRPr lang="fr-FR" dirty="0"/>
          </a:p>
        </p:txBody>
      </p:sp>
      <p:sp>
        <p:nvSpPr>
          <p:cNvPr id="15" name="Espace réservé du numéro de diapositive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25</a:t>
            </a:fld>
            <a:endParaRPr lang="fr-BE"/>
          </a:p>
        </p:txBody>
      </p:sp>
      <p:pic>
        <p:nvPicPr>
          <p:cNvPr id="17" name="Picture 37" descr="http://www.google.fr/url?source=imgres&amp;ct=img&amp;q=http://www.voxpi.info/wp-content/uploads/2009/06/150px-copyrightsvg.png&amp;sa=X&amp;ei=u_-iTdKPGoWW8QOz24moAw&amp;ved=0CAQQ8wc&amp;usg=AFQjCNGJwHqvevtH7gYsEDeMhtkquQdo4w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55776" y="5661248"/>
            <a:ext cx="153988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Rectangle 14"/>
          <p:cNvSpPr>
            <a:spLocks noChangeArrowheads="1"/>
          </p:cNvSpPr>
          <p:nvPr/>
        </p:nvSpPr>
        <p:spPr bwMode="auto">
          <a:xfrm>
            <a:off x="71438" y="6654800"/>
            <a:ext cx="8748712" cy="23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fr-FR" sz="900" i="1" dirty="0">
                <a:latin typeface="Calibri" pitchFamily="34" charset="0"/>
              </a:rPr>
              <a:t>© </a:t>
            </a:r>
            <a:r>
              <a:rPr lang="fr-FR" sz="900" i="1" u="sng" dirty="0">
                <a:latin typeface="Calibri" pitchFamily="34" charset="0"/>
                <a:hlinkClick r:id="rId8"/>
              </a:rPr>
              <a:t>Moretbenedicte@yahoo.fr</a:t>
            </a:r>
            <a:r>
              <a:rPr lang="fr-FR" sz="900" i="1" dirty="0">
                <a:latin typeface="Calibri" pitchFamily="34" charset="0"/>
              </a:rPr>
              <a:t> &amp; </a:t>
            </a:r>
            <a:r>
              <a:rPr lang="fr-FR" sz="900" i="1" u="sng" dirty="0">
                <a:latin typeface="Calibri" pitchFamily="34" charset="0"/>
                <a:hlinkClick r:id="rId9"/>
              </a:rPr>
              <a:t>Joulibabe@yahoo.fr</a:t>
            </a:r>
            <a:r>
              <a:rPr lang="fr-FR" sz="900" i="1" dirty="0">
                <a:latin typeface="Calibri" pitchFamily="34" charset="0"/>
              </a:rPr>
              <a:t> / Le Petit Livre Vert pour la Terre / Avril 2008 / Fondation pour la Nature et l'Homme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Je m’intègre dans ma ville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26</a:t>
            </a:fld>
            <a:endParaRPr lang="fr-BE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 descr="escali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12360" y="2204864"/>
            <a:ext cx="864095" cy="8657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Avoir de bonnes relations de voisinage</a:t>
            </a:r>
            <a:endParaRPr lang="fr-FR" dirty="0"/>
          </a:p>
        </p:txBody>
      </p:sp>
      <p:pic>
        <p:nvPicPr>
          <p:cNvPr id="6" name="Image 5" descr="question.WMF"/>
          <p:cNvPicPr>
            <a:picLocks noChangeAspect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995936" y="3284984"/>
            <a:ext cx="4683507" cy="3343161"/>
          </a:xfrm>
          <a:prstGeom prst="rect">
            <a:avLst/>
          </a:prstGeom>
        </p:spPr>
      </p:pic>
      <p:sp>
        <p:nvSpPr>
          <p:cNvPr id="7" name="Pensées 6"/>
          <p:cNvSpPr/>
          <p:nvPr/>
        </p:nvSpPr>
        <p:spPr>
          <a:xfrm>
            <a:off x="179512" y="1484784"/>
            <a:ext cx="3744416" cy="2592288"/>
          </a:xfrm>
          <a:prstGeom prst="cloudCallout">
            <a:avLst>
              <a:gd name="adj1" fmla="val 45530"/>
              <a:gd name="adj2" fmla="val 7279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Que faire pour vivre en bons voisins?</a:t>
            </a:r>
            <a:endParaRPr lang="fr-FR" sz="2400" b="1" dirty="0"/>
          </a:p>
        </p:txBody>
      </p:sp>
      <p:pic>
        <p:nvPicPr>
          <p:cNvPr id="8" name="Image 7" descr="plusieurs personnes.WM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7544" y="4419777"/>
            <a:ext cx="2376264" cy="2163883"/>
          </a:xfrm>
          <a:prstGeom prst="rect">
            <a:avLst/>
          </a:prstGeom>
        </p:spPr>
      </p:pic>
      <p:pic>
        <p:nvPicPr>
          <p:cNvPr id="10" name="Image 9" descr="chien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11003425" flipV="1">
            <a:off x="6975833" y="1755954"/>
            <a:ext cx="960771" cy="960771"/>
          </a:xfrm>
          <a:prstGeom prst="rect">
            <a:avLst/>
          </a:prstGeom>
        </p:spPr>
      </p:pic>
      <p:pic>
        <p:nvPicPr>
          <p:cNvPr id="11" name="Image 10" descr="bruit interdit.WM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9700598" flipV="1">
            <a:off x="6062489" y="2213964"/>
            <a:ext cx="842020" cy="845457"/>
          </a:xfrm>
          <a:prstGeom prst="rect">
            <a:avLst/>
          </a:prstGeom>
        </p:spPr>
      </p:pic>
      <p:sp>
        <p:nvSpPr>
          <p:cNvPr id="9" name="Espace réservé du numéro de diapositive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27</a:t>
            </a:fld>
            <a:endParaRPr lang="fr-BE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Connaître ma ville</a:t>
            </a:r>
            <a:endParaRPr lang="fr-FR" dirty="0"/>
          </a:p>
        </p:txBody>
      </p:sp>
      <p:pic>
        <p:nvPicPr>
          <p:cNvPr id="4" name="Image 3" descr="itinéraire.W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42161" y="2276872"/>
            <a:ext cx="3259679" cy="2304256"/>
          </a:xfrm>
          <a:prstGeom prst="rect">
            <a:avLst/>
          </a:prstGeom>
        </p:spPr>
      </p:pic>
      <p:sp>
        <p:nvSpPr>
          <p:cNvPr id="5" name="Légende à une bordure 1 4"/>
          <p:cNvSpPr/>
          <p:nvPr/>
        </p:nvSpPr>
        <p:spPr>
          <a:xfrm>
            <a:off x="179512" y="1484784"/>
            <a:ext cx="2304256" cy="864096"/>
          </a:xfrm>
          <a:prstGeom prst="accentCallout1">
            <a:avLst>
              <a:gd name="adj1" fmla="val 13711"/>
              <a:gd name="adj2" fmla="val 106465"/>
              <a:gd name="adj3" fmla="val 127617"/>
              <a:gd name="adj4" fmla="val 16858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fr-FR" dirty="0" smtClean="0"/>
              <a:t>Les repères géographiques</a:t>
            </a:r>
          </a:p>
        </p:txBody>
      </p:sp>
      <p:sp>
        <p:nvSpPr>
          <p:cNvPr id="6" name="Légende à une bordure 1 5"/>
          <p:cNvSpPr/>
          <p:nvPr/>
        </p:nvSpPr>
        <p:spPr>
          <a:xfrm>
            <a:off x="6444208" y="1412776"/>
            <a:ext cx="2088000" cy="936104"/>
          </a:xfrm>
          <a:prstGeom prst="accentCallout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fr-FR" dirty="0" smtClean="0"/>
              <a:t>Le réseau de transport en commun</a:t>
            </a:r>
            <a:endParaRPr lang="fr-FR" dirty="0"/>
          </a:p>
        </p:txBody>
      </p:sp>
      <p:sp>
        <p:nvSpPr>
          <p:cNvPr id="7" name="Légende à une bordure 1 6"/>
          <p:cNvSpPr/>
          <p:nvPr/>
        </p:nvSpPr>
        <p:spPr>
          <a:xfrm>
            <a:off x="6444208" y="3140968"/>
            <a:ext cx="2088232" cy="720080"/>
          </a:xfrm>
          <a:prstGeom prst="accentCallout1">
            <a:avLst>
              <a:gd name="adj1" fmla="val 18750"/>
              <a:gd name="adj2" fmla="val -8333"/>
              <a:gd name="adj3" fmla="val -2392"/>
              <a:gd name="adj4" fmla="val -5292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fr-FR" dirty="0" smtClean="0"/>
              <a:t>Les écoles </a:t>
            </a:r>
          </a:p>
        </p:txBody>
      </p:sp>
      <p:sp>
        <p:nvSpPr>
          <p:cNvPr id="8" name="Légende à une bordure 1 7"/>
          <p:cNvSpPr/>
          <p:nvPr/>
        </p:nvSpPr>
        <p:spPr>
          <a:xfrm>
            <a:off x="3779912" y="5661248"/>
            <a:ext cx="2088000" cy="792088"/>
          </a:xfrm>
          <a:prstGeom prst="accentCallout1">
            <a:avLst>
              <a:gd name="adj1" fmla="val -15608"/>
              <a:gd name="adj2" fmla="val -6248"/>
              <a:gd name="adj3" fmla="val -122507"/>
              <a:gd name="adj4" fmla="val 4039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fr-FR" dirty="0" smtClean="0"/>
              <a:t>Les lieux associatifs</a:t>
            </a:r>
          </a:p>
        </p:txBody>
      </p:sp>
      <p:sp>
        <p:nvSpPr>
          <p:cNvPr id="9" name="Légende à une bordure 1 8"/>
          <p:cNvSpPr/>
          <p:nvPr/>
        </p:nvSpPr>
        <p:spPr>
          <a:xfrm>
            <a:off x="6444208" y="4653136"/>
            <a:ext cx="2088000" cy="792088"/>
          </a:xfrm>
          <a:prstGeom prst="accentCallout1">
            <a:avLst>
              <a:gd name="adj1" fmla="val 18750"/>
              <a:gd name="adj2" fmla="val -8333"/>
              <a:gd name="adj3" fmla="val -46920"/>
              <a:gd name="adj4" fmla="val -4198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fr-FR" dirty="0" smtClean="0"/>
              <a:t>les lieux administratifs </a:t>
            </a:r>
          </a:p>
        </p:txBody>
      </p:sp>
      <p:sp>
        <p:nvSpPr>
          <p:cNvPr id="11" name="Légende à une bordure 1 10"/>
          <p:cNvSpPr/>
          <p:nvPr/>
        </p:nvSpPr>
        <p:spPr>
          <a:xfrm>
            <a:off x="179512" y="2996952"/>
            <a:ext cx="2304256" cy="864096"/>
          </a:xfrm>
          <a:prstGeom prst="accentCallout1">
            <a:avLst>
              <a:gd name="adj1" fmla="val 18750"/>
              <a:gd name="adj2" fmla="val 104575"/>
              <a:gd name="adj3" fmla="val -10959"/>
              <a:gd name="adj4" fmla="val 16858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fr-FR" dirty="0" smtClean="0"/>
              <a:t>Les commerces</a:t>
            </a:r>
          </a:p>
        </p:txBody>
      </p:sp>
      <p:sp>
        <p:nvSpPr>
          <p:cNvPr id="12" name="Légende à une bordure 1 11"/>
          <p:cNvSpPr/>
          <p:nvPr/>
        </p:nvSpPr>
        <p:spPr>
          <a:xfrm>
            <a:off x="179512" y="4725144"/>
            <a:ext cx="2304256" cy="864096"/>
          </a:xfrm>
          <a:prstGeom prst="accentCallout1">
            <a:avLst>
              <a:gd name="adj1" fmla="val 14971"/>
              <a:gd name="adj2" fmla="val 104575"/>
              <a:gd name="adj3" fmla="val -56311"/>
              <a:gd name="adj4" fmla="val 16102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1"/>
            <a:r>
              <a:rPr lang="fr-FR" dirty="0" smtClean="0"/>
              <a:t>Équipements municipaux</a:t>
            </a:r>
          </a:p>
        </p:txBody>
      </p:sp>
      <p:sp>
        <p:nvSpPr>
          <p:cNvPr id="13" name="Espace réservé du numéro de diapositive 1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28</a:t>
            </a:fld>
            <a:endParaRPr lang="fr-BE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611560" y="1700808"/>
            <a:ext cx="7467600" cy="1143000"/>
          </a:xfrm>
        </p:spPr>
        <p:txBody>
          <a:bodyPr/>
          <a:lstStyle/>
          <a:p>
            <a:pPr algn="ctr"/>
            <a:r>
              <a:rPr lang="fr-FR" dirty="0" smtClean="0"/>
              <a:t>Merci pour votre participation!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29</a:t>
            </a:fld>
            <a:endParaRPr lang="fr-BE"/>
          </a:p>
        </p:txBody>
      </p:sp>
      <p:sp>
        <p:nvSpPr>
          <p:cNvPr id="5" name="Titre 3"/>
          <p:cNvSpPr txBox="1">
            <a:spLocks/>
          </p:cNvSpPr>
          <p:nvPr/>
        </p:nvSpPr>
        <p:spPr>
          <a:xfrm>
            <a:off x="611560" y="2924944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000" cap="small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Nous allons maintenant faire un quiz !</a:t>
            </a:r>
            <a:r>
              <a:rPr kumimoji="0" lang="fr-FR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fr-FR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fr-FR" sz="30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Image 3" descr="bonhomme jeu.W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352623" flipH="1">
            <a:off x="4612379" y="4043400"/>
            <a:ext cx="2519741" cy="2215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J’entretiens mon logement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3</a:t>
            </a:fld>
            <a:endParaRPr lang="fr-BE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r-FR" dirty="0" smtClean="0"/>
              <a:t>Discussion</a:t>
            </a:r>
            <a:endParaRPr lang="fr-FR" dirty="0"/>
          </a:p>
        </p:txBody>
      </p:sp>
      <p:pic>
        <p:nvPicPr>
          <p:cNvPr id="6" name="Image 5" descr="question.WMF"/>
          <p:cNvPicPr>
            <a:picLocks noChangeAspect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995936" y="3284984"/>
            <a:ext cx="4683507" cy="3343161"/>
          </a:xfrm>
          <a:prstGeom prst="rect">
            <a:avLst/>
          </a:prstGeom>
        </p:spPr>
      </p:pic>
      <p:sp>
        <p:nvSpPr>
          <p:cNvPr id="7" name="Pensées 6"/>
          <p:cNvSpPr/>
          <p:nvPr/>
        </p:nvSpPr>
        <p:spPr>
          <a:xfrm>
            <a:off x="179512" y="692696"/>
            <a:ext cx="4248472" cy="3384376"/>
          </a:xfrm>
          <a:prstGeom prst="cloudCallout">
            <a:avLst>
              <a:gd name="adj1" fmla="val 45530"/>
              <a:gd name="adj2" fmla="val 7279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 smtClean="0"/>
              <a:t>Les notions d’hygiène et d’entretien</a:t>
            </a:r>
            <a:endParaRPr lang="fr-FR" sz="2400" b="1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4</a:t>
            </a:fld>
            <a:endParaRPr lang="fr-B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aspirateur.W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99992" y="1268760"/>
            <a:ext cx="1557489" cy="1818918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définitions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Faire le ménage</a:t>
            </a:r>
          </a:p>
          <a:p>
            <a:endParaRPr lang="fr-FR" dirty="0" smtClean="0"/>
          </a:p>
          <a:p>
            <a:r>
              <a:rPr lang="fr-FR" dirty="0" smtClean="0"/>
              <a:t>Réparer / Entretenir</a:t>
            </a:r>
          </a:p>
          <a:p>
            <a:endParaRPr lang="fr-FR" dirty="0" smtClean="0"/>
          </a:p>
          <a:p>
            <a:r>
              <a:rPr lang="fr-FR" dirty="0" smtClean="0"/>
              <a:t>Nettoyer / désinfecter</a:t>
            </a:r>
          </a:p>
        </p:txBody>
      </p:sp>
      <p:pic>
        <p:nvPicPr>
          <p:cNvPr id="4" name="Image 3" descr="savon éponge.W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79912" y="4581128"/>
            <a:ext cx="1819656" cy="1388059"/>
          </a:xfrm>
          <a:prstGeom prst="rect">
            <a:avLst/>
          </a:prstGeom>
        </p:spPr>
      </p:pic>
      <p:pic>
        <p:nvPicPr>
          <p:cNvPr id="5" name="Image 4" descr="serpillère.WM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44208" y="2276872"/>
            <a:ext cx="1824228" cy="1881835"/>
          </a:xfrm>
          <a:prstGeom prst="rect">
            <a:avLst/>
          </a:prstGeom>
        </p:spPr>
      </p:pic>
      <p:pic>
        <p:nvPicPr>
          <p:cNvPr id="7" name="Image 6" descr="marteau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72200" y="4653136"/>
            <a:ext cx="1224136" cy="1995874"/>
          </a:xfrm>
          <a:prstGeom prst="rect">
            <a:avLst/>
          </a:prstGeom>
        </p:spPr>
      </p:pic>
      <p:sp>
        <p:nvSpPr>
          <p:cNvPr id="8" name="Espace réservé du numéro de diapositive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5</a:t>
            </a:fld>
            <a:endParaRPr lang="fr-BE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Quand faire le ménage?</a:t>
            </a:r>
            <a:endParaRPr lang="fr-FR" dirty="0"/>
          </a:p>
        </p:txBody>
      </p:sp>
      <p:pic>
        <p:nvPicPr>
          <p:cNvPr id="5" name="Image 4" descr="bonhomme fil balais.W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flipH="1">
            <a:off x="4932040" y="2708920"/>
            <a:ext cx="3250697" cy="2907071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1043608" y="1340768"/>
            <a:ext cx="661751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/>
              <a:t>Dès que la saleté commence à s’accumuler!</a:t>
            </a:r>
          </a:p>
          <a:p>
            <a:endParaRPr lang="fr-FR" dirty="0"/>
          </a:p>
        </p:txBody>
      </p:sp>
      <p:pic>
        <p:nvPicPr>
          <p:cNvPr id="7" name="Image 6" descr="calendrie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47664" y="2636912"/>
            <a:ext cx="3024336" cy="3024336"/>
          </a:xfrm>
          <a:prstGeom prst="rect">
            <a:avLst/>
          </a:prstGeom>
        </p:spPr>
      </p:pic>
      <p:sp>
        <p:nvSpPr>
          <p:cNvPr id="8" name="Ellipse 7"/>
          <p:cNvSpPr/>
          <p:nvPr/>
        </p:nvSpPr>
        <p:spPr>
          <a:xfrm>
            <a:off x="1619672" y="5157192"/>
            <a:ext cx="1728192" cy="14904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Plusieurs fois par an</a:t>
            </a:r>
            <a:endParaRPr lang="fr-FR" dirty="0"/>
          </a:p>
        </p:txBody>
      </p:sp>
      <p:sp>
        <p:nvSpPr>
          <p:cNvPr id="9" name="Ellipse 8"/>
          <p:cNvSpPr/>
          <p:nvPr/>
        </p:nvSpPr>
        <p:spPr>
          <a:xfrm>
            <a:off x="179512" y="2420888"/>
            <a:ext cx="1728192" cy="14904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Tous les jours</a:t>
            </a:r>
            <a:endParaRPr lang="fr-FR" dirty="0"/>
          </a:p>
        </p:txBody>
      </p:sp>
      <p:sp>
        <p:nvSpPr>
          <p:cNvPr id="10" name="Ellipse 9"/>
          <p:cNvSpPr/>
          <p:nvPr/>
        </p:nvSpPr>
        <p:spPr>
          <a:xfrm>
            <a:off x="3995936" y="2636912"/>
            <a:ext cx="1728192" cy="14904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Toutes les semaines</a:t>
            </a:r>
            <a:endParaRPr lang="fr-FR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6</a:t>
            </a:fld>
            <a:endParaRPr lang="fr-BE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>
            <a:normAutofit/>
          </a:bodyPr>
          <a:lstStyle/>
          <a:p>
            <a:pPr algn="ctr"/>
            <a:r>
              <a:rPr lang="fr-FR" dirty="0" smtClean="0"/>
              <a:t>Tous les jours</a:t>
            </a:r>
            <a:endParaRPr lang="fr-FR" dirty="0"/>
          </a:p>
        </p:txBody>
      </p:sp>
      <p:sp>
        <p:nvSpPr>
          <p:cNvPr id="4" name="ZoneTexte 3"/>
          <p:cNvSpPr txBox="1"/>
          <p:nvPr/>
        </p:nvSpPr>
        <p:spPr>
          <a:xfrm>
            <a:off x="395536" y="1628800"/>
            <a:ext cx="2088232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J’aère mon logement</a:t>
            </a:r>
            <a:endParaRPr lang="fr-FR" dirty="0"/>
          </a:p>
        </p:txBody>
      </p:sp>
      <p:sp>
        <p:nvSpPr>
          <p:cNvPr id="5" name="ZoneTexte 4"/>
          <p:cNvSpPr txBox="1"/>
          <p:nvPr/>
        </p:nvSpPr>
        <p:spPr>
          <a:xfrm>
            <a:off x="3059832" y="1628800"/>
            <a:ext cx="2160240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J’essuie la</a:t>
            </a:r>
          </a:p>
          <a:p>
            <a:pPr algn="ctr"/>
            <a:r>
              <a:rPr lang="fr-FR" b="1" dirty="0" smtClean="0"/>
              <a:t> table</a:t>
            </a:r>
            <a:endParaRPr lang="fr-FR" dirty="0"/>
          </a:p>
        </p:txBody>
      </p:sp>
      <p:sp>
        <p:nvSpPr>
          <p:cNvPr id="6" name="ZoneTexte 5"/>
          <p:cNvSpPr txBox="1"/>
          <p:nvPr/>
        </p:nvSpPr>
        <p:spPr>
          <a:xfrm>
            <a:off x="5868144" y="1628800"/>
            <a:ext cx="2376264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Je fais la </a:t>
            </a:r>
          </a:p>
          <a:p>
            <a:pPr algn="ctr"/>
            <a:r>
              <a:rPr lang="fr-FR" b="1" dirty="0" smtClean="0"/>
              <a:t>vaisselle</a:t>
            </a:r>
            <a:endParaRPr lang="fr-FR" b="1" dirty="0"/>
          </a:p>
        </p:txBody>
      </p:sp>
      <p:pic>
        <p:nvPicPr>
          <p:cNvPr id="14" name="Image 13" descr="calendr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92280" y="0"/>
            <a:ext cx="1440160" cy="1440160"/>
          </a:xfrm>
          <a:prstGeom prst="rect">
            <a:avLst/>
          </a:prstGeom>
        </p:spPr>
      </p:pic>
      <p:sp>
        <p:nvSpPr>
          <p:cNvPr id="15" name="Espace réservé du numéro de diapositive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7</a:t>
            </a:fld>
            <a:endParaRPr lang="fr-BE"/>
          </a:p>
        </p:txBody>
      </p:sp>
      <p:pic>
        <p:nvPicPr>
          <p:cNvPr id="16" name="Image 15" descr="essuyer la table.W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87824" y="2636912"/>
            <a:ext cx="2287428" cy="3036705"/>
          </a:xfrm>
          <a:prstGeom prst="rect">
            <a:avLst/>
          </a:prstGeom>
        </p:spPr>
      </p:pic>
      <p:pic>
        <p:nvPicPr>
          <p:cNvPr id="18" name="Image 17" descr="homme qui fait la vaisselle.WM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78520" y="3068960"/>
            <a:ext cx="3384326" cy="2603467"/>
          </a:xfrm>
          <a:prstGeom prst="rect">
            <a:avLst/>
          </a:prstGeom>
        </p:spPr>
      </p:pic>
      <p:pic>
        <p:nvPicPr>
          <p:cNvPr id="17" name="Image 16" descr="aérer.WMF"/>
          <p:cNvPicPr>
            <a:picLocks noChangeAspect="1"/>
          </p:cNvPicPr>
          <p:nvPr/>
        </p:nvPicPr>
        <p:blipFill>
          <a:blip r:embed="rId5" cstate="print"/>
          <a:srcRect l="18368"/>
          <a:stretch>
            <a:fillRect/>
          </a:stretch>
        </p:blipFill>
        <p:spPr>
          <a:xfrm>
            <a:off x="107504" y="2492896"/>
            <a:ext cx="3200207" cy="30755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 20" descr="balais.W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87824" y="4077072"/>
            <a:ext cx="2431685" cy="2646315"/>
          </a:xfrm>
          <a:prstGeom prst="rect">
            <a:avLst/>
          </a:prstGeom>
        </p:spPr>
      </p:pic>
      <p:pic>
        <p:nvPicPr>
          <p:cNvPr id="4" name="Image 3" descr="poubelles.W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83768" y="2060848"/>
            <a:ext cx="1694383" cy="1818742"/>
          </a:xfrm>
          <a:prstGeom prst="rect">
            <a:avLst/>
          </a:prstGeom>
        </p:spPr>
      </p:pic>
      <p:sp>
        <p:nvSpPr>
          <p:cNvPr id="8" name="Légende à une bordure 1 7"/>
          <p:cNvSpPr/>
          <p:nvPr/>
        </p:nvSpPr>
        <p:spPr>
          <a:xfrm>
            <a:off x="7020272" y="1700808"/>
            <a:ext cx="1656184" cy="1440160"/>
          </a:xfrm>
          <a:prstGeom prst="accentCallout1">
            <a:avLst>
              <a:gd name="adj1" fmla="val 18750"/>
              <a:gd name="adj2" fmla="val -8333"/>
              <a:gd name="adj3" fmla="val 36494"/>
              <a:gd name="adj4" fmla="val -479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b="1" dirty="0" smtClean="0"/>
              <a:t>Passer la serpillère</a:t>
            </a:r>
          </a:p>
        </p:txBody>
      </p:sp>
      <p:sp>
        <p:nvSpPr>
          <p:cNvPr id="10" name="Légende à une bordure 1 9"/>
          <p:cNvSpPr/>
          <p:nvPr/>
        </p:nvSpPr>
        <p:spPr>
          <a:xfrm>
            <a:off x="179512" y="1700808"/>
            <a:ext cx="1656184" cy="1440160"/>
          </a:xfrm>
          <a:prstGeom prst="accentCallout1">
            <a:avLst>
              <a:gd name="adj1" fmla="val 20262"/>
              <a:gd name="adj2" fmla="val 107348"/>
              <a:gd name="adj3" fmla="val 46739"/>
              <a:gd name="adj4" fmla="val 14044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Sortir les poubelles</a:t>
            </a:r>
            <a:endParaRPr lang="fr-FR" dirty="0"/>
          </a:p>
        </p:txBody>
      </p:sp>
      <p:pic>
        <p:nvPicPr>
          <p:cNvPr id="13" name="Image 12" descr="calendrier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92280" y="0"/>
            <a:ext cx="1440160" cy="1440160"/>
          </a:xfrm>
          <a:prstGeom prst="rect">
            <a:avLst/>
          </a:prstGeom>
        </p:spPr>
      </p:pic>
      <p:sp>
        <p:nvSpPr>
          <p:cNvPr id="14" name="Espace réservé du numéro de diapositive 1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8</a:t>
            </a:fld>
            <a:endParaRPr lang="fr-BE"/>
          </a:p>
        </p:txBody>
      </p:sp>
      <p:sp>
        <p:nvSpPr>
          <p:cNvPr id="16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 anchor="ctr" anchorCtr="0">
            <a:normAutofit fontScale="90000"/>
          </a:bodyPr>
          <a:lstStyle/>
          <a:p>
            <a:pPr algn="ctr"/>
            <a:r>
              <a:rPr lang="fr-FR" dirty="0" smtClean="0"/>
              <a:t>Toutes les semaines </a:t>
            </a:r>
            <a:br>
              <a:rPr lang="fr-FR" dirty="0" smtClean="0"/>
            </a:br>
            <a:r>
              <a:rPr lang="fr-FR" dirty="0" smtClean="0"/>
              <a:t>et </a:t>
            </a:r>
            <a:br>
              <a:rPr lang="fr-FR" dirty="0" smtClean="0"/>
            </a:br>
            <a:r>
              <a:rPr lang="fr-FR" dirty="0" smtClean="0"/>
              <a:t>dès que nécessaire</a:t>
            </a:r>
            <a:endParaRPr lang="fr-FR" dirty="0"/>
          </a:p>
        </p:txBody>
      </p:sp>
      <p:pic>
        <p:nvPicPr>
          <p:cNvPr id="17" name="Image 16" descr="serpillère.WM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16016" y="1700808"/>
            <a:ext cx="2016224" cy="2079894"/>
          </a:xfrm>
          <a:prstGeom prst="rect">
            <a:avLst/>
          </a:prstGeom>
        </p:spPr>
      </p:pic>
      <p:pic>
        <p:nvPicPr>
          <p:cNvPr id="18" name="Image 17" descr="déboucher les toilettes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860032" y="4077072"/>
            <a:ext cx="1800200" cy="2698982"/>
          </a:xfrm>
          <a:prstGeom prst="rect">
            <a:avLst/>
          </a:prstGeom>
        </p:spPr>
      </p:pic>
      <p:sp>
        <p:nvSpPr>
          <p:cNvPr id="9" name="Légende à une bordure 1 8"/>
          <p:cNvSpPr/>
          <p:nvPr/>
        </p:nvSpPr>
        <p:spPr>
          <a:xfrm>
            <a:off x="7020272" y="3933056"/>
            <a:ext cx="1656184" cy="1440160"/>
          </a:xfrm>
          <a:prstGeom prst="accentCallout1">
            <a:avLst>
              <a:gd name="adj1" fmla="val 18750"/>
              <a:gd name="adj2" fmla="val -8333"/>
              <a:gd name="adj3" fmla="val 45675"/>
              <a:gd name="adj4" fmla="val -4585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Laver la salle de bain </a:t>
            </a:r>
          </a:p>
          <a:p>
            <a:pPr algn="ctr"/>
            <a:r>
              <a:rPr lang="fr-FR" b="1" dirty="0" smtClean="0"/>
              <a:t>et les toilettes</a:t>
            </a:r>
            <a:endParaRPr lang="fr-FR" b="1" dirty="0"/>
          </a:p>
        </p:txBody>
      </p:sp>
      <p:pic>
        <p:nvPicPr>
          <p:cNvPr id="19" name="Image 18" descr="pelle.WMF"/>
          <p:cNvPicPr>
            <a:picLocks noChangeAspect="1"/>
          </p:cNvPicPr>
          <p:nvPr/>
        </p:nvPicPr>
        <p:blipFill>
          <a:blip r:embed="rId7" cstate="print"/>
          <a:srcRect r="7561"/>
          <a:stretch>
            <a:fillRect/>
          </a:stretch>
        </p:blipFill>
        <p:spPr>
          <a:xfrm>
            <a:off x="2051720" y="5870182"/>
            <a:ext cx="827129" cy="987818"/>
          </a:xfrm>
          <a:prstGeom prst="rect">
            <a:avLst/>
          </a:prstGeom>
        </p:spPr>
      </p:pic>
      <p:pic>
        <p:nvPicPr>
          <p:cNvPr id="20" name="Image 19" descr="aspirateur.WM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085587" y="3892914"/>
            <a:ext cx="1656184" cy="1934180"/>
          </a:xfrm>
          <a:prstGeom prst="rect">
            <a:avLst/>
          </a:prstGeom>
        </p:spPr>
      </p:pic>
      <p:sp>
        <p:nvSpPr>
          <p:cNvPr id="12" name="Légende à une bordure 1 11"/>
          <p:cNvSpPr/>
          <p:nvPr/>
        </p:nvSpPr>
        <p:spPr>
          <a:xfrm>
            <a:off x="179512" y="3861048"/>
            <a:ext cx="1656184" cy="1440160"/>
          </a:xfrm>
          <a:prstGeom prst="accentCallout1">
            <a:avLst>
              <a:gd name="adj1" fmla="val 20262"/>
              <a:gd name="adj2" fmla="val 107348"/>
              <a:gd name="adj3" fmla="val 45563"/>
              <a:gd name="adj4" fmla="val 13462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/>
              <a:t>Balayer </a:t>
            </a:r>
          </a:p>
          <a:p>
            <a:pPr algn="ctr"/>
            <a:r>
              <a:rPr lang="fr-FR" b="1" dirty="0" smtClean="0"/>
              <a:t>Aspirer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Plusieurs fois dans l’année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53265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fr-FR" b="1" dirty="0" smtClean="0"/>
              <a:t>Les endroits difficiles d’accès</a:t>
            </a:r>
          </a:p>
        </p:txBody>
      </p:sp>
      <p:pic>
        <p:nvPicPr>
          <p:cNvPr id="4" name="Image 3" descr="calendri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92280" y="0"/>
            <a:ext cx="1440160" cy="1440160"/>
          </a:xfrm>
          <a:prstGeom prst="rect">
            <a:avLst/>
          </a:prstGeom>
        </p:spPr>
      </p:pic>
      <p:pic>
        <p:nvPicPr>
          <p:cNvPr id="7" name="Image 6" descr="placard.W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9992" y="2852936"/>
            <a:ext cx="3672408" cy="3659663"/>
          </a:xfrm>
          <a:prstGeom prst="rect">
            <a:avLst/>
          </a:prstGeom>
        </p:spPr>
      </p:pic>
      <p:pic>
        <p:nvPicPr>
          <p:cNvPr id="5" name="Image 4" descr="savon éponge.WM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491880" y="5013176"/>
            <a:ext cx="1819656" cy="1388059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2924944"/>
            <a:ext cx="28194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Espace réservé du numéro de diapositive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9</a:t>
            </a:fld>
            <a:endParaRPr lang="fr-BE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Rotond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528</TotalTime>
  <Words>727</Words>
  <Application>Microsoft Office PowerPoint</Application>
  <PresentationFormat>Affichage à l'écran (4:3)</PresentationFormat>
  <Paragraphs>202</Paragraphs>
  <Slides>29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29</vt:i4>
      </vt:variant>
    </vt:vector>
  </HeadingPairs>
  <TitlesOfParts>
    <vt:vector size="30" baseType="lpstr">
      <vt:lpstr>Oriel</vt:lpstr>
      <vt:lpstr>  J’occupe un logement</vt:lpstr>
      <vt:lpstr>Déroulement de l’atelier</vt:lpstr>
      <vt:lpstr>J’entretiens mon logement</vt:lpstr>
      <vt:lpstr>Discussion</vt:lpstr>
      <vt:lpstr>définitions</vt:lpstr>
      <vt:lpstr>Quand faire le ménage?</vt:lpstr>
      <vt:lpstr>Tous les jours</vt:lpstr>
      <vt:lpstr>Toutes les semaines  et  dès que nécessaire</vt:lpstr>
      <vt:lpstr>Plusieurs fois dans l’année</vt:lpstr>
      <vt:lpstr>Quels produits utiliser?</vt:lpstr>
      <vt:lpstr>Que faire contre…</vt:lpstr>
      <vt:lpstr>Que faire contre…</vt:lpstr>
      <vt:lpstr>Les cafards (et les fourmis)</vt:lpstr>
      <vt:lpstr>Je vis en sécurité dans mon logement</vt:lpstr>
      <vt:lpstr>Qu’est-ce qu’un accident domestique?</vt:lpstr>
      <vt:lpstr>Conseils pour éviter les principaux accidents</vt:lpstr>
      <vt:lpstr>Que faire en cas de coupure de courant?</vt:lpstr>
      <vt:lpstr>Que faire en cas de problème?</vt:lpstr>
      <vt:lpstr>En cas d’incendie</vt:lpstr>
      <vt:lpstr>Faire fonctionner l’assurance</vt:lpstr>
      <vt:lpstr>Je participe à la protection de l’environnement</vt:lpstr>
      <vt:lpstr>Discussion</vt:lpstr>
      <vt:lpstr>Trier ses déchets</vt:lpstr>
      <vt:lpstr>Exemples de produits recyclés</vt:lpstr>
      <vt:lpstr>Les économies d’énergie</vt:lpstr>
      <vt:lpstr>Je m’intègre dans ma ville</vt:lpstr>
      <vt:lpstr>Avoir de bonnes relations de voisinage</vt:lpstr>
      <vt:lpstr>Connaître ma ville</vt:lpstr>
      <vt:lpstr>Merci pour votre participation!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J’entretiens mon logement</dc:title>
  <cp:lastModifiedBy>abouvier</cp:lastModifiedBy>
  <cp:revision>62</cp:revision>
  <dcterms:modified xsi:type="dcterms:W3CDTF">2012-12-05T13:44:50Z</dcterms:modified>
</cp:coreProperties>
</file>