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316" r:id="rId3"/>
    <p:sldId id="260" r:id="rId4"/>
    <p:sldId id="272" r:id="rId5"/>
    <p:sldId id="307" r:id="rId6"/>
    <p:sldId id="273" r:id="rId7"/>
    <p:sldId id="286" r:id="rId8"/>
    <p:sldId id="288" r:id="rId9"/>
    <p:sldId id="289" r:id="rId10"/>
    <p:sldId id="287" r:id="rId11"/>
    <p:sldId id="285" r:id="rId12"/>
    <p:sldId id="290" r:id="rId13"/>
    <p:sldId id="317" r:id="rId14"/>
    <p:sldId id="309" r:id="rId15"/>
    <p:sldId id="283" r:id="rId16"/>
    <p:sldId id="297" r:id="rId17"/>
    <p:sldId id="298" r:id="rId18"/>
    <p:sldId id="312" r:id="rId19"/>
    <p:sldId id="313" r:id="rId20"/>
    <p:sldId id="292" r:id="rId21"/>
    <p:sldId id="293" r:id="rId22"/>
    <p:sldId id="315" r:id="rId23"/>
    <p:sldId id="296" r:id="rId24"/>
    <p:sldId id="302" r:id="rId25"/>
    <p:sldId id="300" r:id="rId26"/>
    <p:sldId id="304" r:id="rId27"/>
    <p:sldId id="299" r:id="rId28"/>
    <p:sldId id="301" r:id="rId29"/>
    <p:sldId id="303" r:id="rId30"/>
    <p:sldId id="318" r:id="rId31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2" autoAdjust="0"/>
    <p:restoredTop sz="94660"/>
  </p:normalViewPr>
  <p:slideViewPr>
    <p:cSldViewPr>
      <p:cViewPr varScale="1">
        <p:scale>
          <a:sx n="84" d="100"/>
          <a:sy n="84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565-2005-4D7D-B96F-580F7F1BD47B}" type="datetimeFigureOut">
              <a:rPr lang="fr-FR" smtClean="0"/>
              <a:pPr/>
              <a:t>11/12/2012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93DB-1EC8-4D32-9177-8004B0D9D6A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Source : Clameur/février 2011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26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EFA3270-6BAF-4C6C-95FA-C91336C36468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30735-023D-47E9-BB59-D47E5FF28595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D01A7-D5F6-41FD-8BE6-E1A280044E2A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BF4093A-D128-4017-A6F0-22532756F4DE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38CAD3A-51E8-4852-853C-9B3CCD0D40E0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88205-3F49-4D3E-A82E-CEBFDB5448F0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E8501-A7A1-454F-860F-315B54B9EB29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C2B5C0A-8A74-4AA9-91E9-BDF1F333EBFD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2E371-B2C4-4398-A1C8-3856F97FBF59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570258C-7D5E-411B-BAC6-C841E5AF6505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6CDF42-74C0-42EB-A8DA-AE60FEC322FB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85491E8-DB95-49B0-B368-6E11330A9F1C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wmf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5/5b/Ex-Steffi_(Squat)_1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hyperlink" Target="//upload.wikimedia.org/wikipedia/commons/c/c0/Blanc_croix_rouge.svg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267744" y="2060848"/>
            <a:ext cx="64008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BIENVENUE À L’ATELIER LOGEMENT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2339752" y="3429000"/>
            <a:ext cx="6804248" cy="1758057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4800" dirty="0" smtClean="0"/>
              <a:t>Je comprends l</a:t>
            </a:r>
            <a:r>
              <a:rPr lang="fr-FR" sz="4800" dirty="0" smtClean="0"/>
              <a:t>e </a:t>
            </a:r>
            <a:r>
              <a:rPr lang="fr-FR" sz="4800" dirty="0" smtClean="0"/>
              <a:t>fonctionnement du logement en France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</a:t>
            </a:r>
            <a:r>
              <a:rPr lang="fr-FR" sz="1000" b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soutien du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La sous-location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179512" y="3140968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Propriétaire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6804248" y="3140968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Locataire</a:t>
            </a:r>
            <a:endParaRPr lang="fr-FR" sz="2800" dirty="0"/>
          </a:p>
        </p:txBody>
      </p:sp>
      <p:pic>
        <p:nvPicPr>
          <p:cNvPr id="14" name="Image 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02724" y="4653136"/>
            <a:ext cx="1669276" cy="1453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 descr="mais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5536" y="4365104"/>
            <a:ext cx="2175144" cy="1944056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7" name="ZoneTexte 16"/>
          <p:cNvSpPr txBox="1"/>
          <p:nvPr/>
        </p:nvSpPr>
        <p:spPr>
          <a:xfrm>
            <a:off x="4067944" y="4016936"/>
            <a:ext cx="10801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/>
              <a:t>+</a:t>
            </a:r>
            <a:endParaRPr lang="fr-FR" sz="6600" b="1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95736" y="2204864"/>
            <a:ext cx="42100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ZoneTexte 4"/>
          <p:cNvSpPr txBox="1"/>
          <p:nvPr/>
        </p:nvSpPr>
        <p:spPr>
          <a:xfrm>
            <a:off x="3059832" y="1700808"/>
            <a:ext cx="2592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Association</a:t>
            </a:r>
            <a:endParaRPr lang="fr-FR" sz="2800" dirty="0"/>
          </a:p>
        </p:txBody>
      </p:sp>
      <p:pic>
        <p:nvPicPr>
          <p:cNvPr id="11" name="Image 10" descr="acheter maison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860032" y="4725144"/>
            <a:ext cx="2104848" cy="1440160"/>
          </a:xfrm>
          <a:prstGeom prst="rect">
            <a:avLst/>
          </a:prstGeom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3861048"/>
            <a:ext cx="2322477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Virage 11"/>
          <p:cNvSpPr/>
          <p:nvPr/>
        </p:nvSpPr>
        <p:spPr>
          <a:xfrm rot="11885872">
            <a:off x="6929112" y="6028068"/>
            <a:ext cx="576064" cy="432048"/>
          </a:xfrm>
          <a:prstGeom prst="bentArrow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La location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51520" y="2564904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Propriétaire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6804248" y="2564904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Locataire</a:t>
            </a:r>
            <a:endParaRPr lang="fr-FR" sz="2800" dirty="0"/>
          </a:p>
        </p:txBody>
      </p:sp>
      <p:pic>
        <p:nvPicPr>
          <p:cNvPr id="10" name="Image 9" descr="mais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11560" y="4797152"/>
            <a:ext cx="1611171" cy="144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" name="Imag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4941168"/>
            <a:ext cx="1224136" cy="115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ZoneTexte 11"/>
          <p:cNvSpPr txBox="1"/>
          <p:nvPr/>
        </p:nvSpPr>
        <p:spPr>
          <a:xfrm>
            <a:off x="3347864" y="4365104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/>
              <a:t>+</a:t>
            </a:r>
            <a:endParaRPr lang="fr-FR" sz="6600" b="1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2564904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acheter maison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67944" y="3933056"/>
            <a:ext cx="3711181" cy="2539230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 rot="868219">
            <a:off x="7020272" y="5733256"/>
            <a:ext cx="504000" cy="2308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900" dirty="0" smtClean="0"/>
              <a:t>Loué</a:t>
            </a:r>
            <a:endParaRPr lang="fr-FR" sz="900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La propriété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/>
              <a:buChar char="è"/>
            </a:pPr>
            <a:r>
              <a:rPr lang="fr-FR" dirty="0" smtClean="0"/>
              <a:t>J’achète mon logement!</a:t>
            </a:r>
          </a:p>
          <a:p>
            <a:pPr>
              <a:buFont typeface="Wingdings"/>
              <a:buChar char="è"/>
            </a:pP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/>
              <a:t>Je peux y vivre ou le louer</a:t>
            </a:r>
          </a:p>
          <a:p>
            <a:endParaRPr lang="fr-FR" dirty="0"/>
          </a:p>
        </p:txBody>
      </p:sp>
      <p:pic>
        <p:nvPicPr>
          <p:cNvPr id="10" name="Image 9" descr="acheter maison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933056"/>
            <a:ext cx="3711181" cy="2539230"/>
          </a:xfrm>
          <a:prstGeom prst="rect">
            <a:avLst/>
          </a:prstGeom>
        </p:spPr>
      </p:pic>
      <p:grpSp>
        <p:nvGrpSpPr>
          <p:cNvPr id="13" name="Groupe 12"/>
          <p:cNvGrpSpPr/>
          <p:nvPr/>
        </p:nvGrpSpPr>
        <p:grpSpPr>
          <a:xfrm>
            <a:off x="395536" y="4797152"/>
            <a:ext cx="2520280" cy="1512168"/>
            <a:chOff x="395536" y="4797152"/>
            <a:chExt cx="2520280" cy="1512168"/>
          </a:xfrm>
        </p:grpSpPr>
        <p:pic>
          <p:nvPicPr>
            <p:cNvPr id="6" name="Image 5" descr="maison.WMF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95536" y="4869160"/>
              <a:ext cx="1611171" cy="1440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12" name="Image 11" descr="euro.WMF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755576" y="4797152"/>
              <a:ext cx="2160240" cy="1512168"/>
            </a:xfrm>
            <a:prstGeom prst="rect">
              <a:avLst/>
            </a:prstGeom>
          </p:spPr>
        </p:pic>
      </p:grpSp>
      <p:sp>
        <p:nvSpPr>
          <p:cNvPr id="8" name="ZoneTexte 7"/>
          <p:cNvSpPr txBox="1"/>
          <p:nvPr/>
        </p:nvSpPr>
        <p:spPr>
          <a:xfrm rot="868219">
            <a:off x="7020272" y="5733256"/>
            <a:ext cx="504000" cy="2308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900" dirty="0" smtClean="0"/>
              <a:t>vendu</a:t>
            </a:r>
            <a:endParaRPr lang="fr-FR" sz="900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 txBox="1">
            <a:spLocks noGrp="1"/>
          </p:cNvSpPr>
          <p:nvPr>
            <p:ph type="title"/>
          </p:nvPr>
        </p:nvSpPr>
        <p:spPr>
          <a:xfrm>
            <a:off x="457200" y="94199"/>
            <a:ext cx="7467600" cy="132343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000" dirty="0" smtClean="0"/>
              <a:t>Les structures d’hébergement</a:t>
            </a:r>
            <a:endParaRPr lang="fr-FR" sz="4000" dirty="0"/>
          </a:p>
        </p:txBody>
      </p:sp>
      <p:sp>
        <p:nvSpPr>
          <p:cNvPr id="5" name="Titre 1"/>
          <p:cNvSpPr txBox="1">
            <a:spLocks/>
          </p:cNvSpPr>
          <p:nvPr/>
        </p:nvSpPr>
        <p:spPr>
          <a:xfrm>
            <a:off x="467544" y="5517232"/>
            <a:ext cx="4258816" cy="576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FJT et FTM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355976" y="4725144"/>
            <a:ext cx="4258816" cy="576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 smtClean="0">
                <a:latin typeface="+mj-lt"/>
                <a:ea typeface="+mj-ea"/>
                <a:cs typeface="+mj-cs"/>
              </a:rPr>
              <a:t>Maison relais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395536" y="3933056"/>
            <a:ext cx="4258816" cy="576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Résidences sociales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4283968" y="3140968"/>
            <a:ext cx="4258816" cy="576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 smtClean="0">
                <a:latin typeface="+mj-lt"/>
                <a:ea typeface="+mj-ea"/>
                <a:cs typeface="+mj-cs"/>
              </a:rPr>
              <a:t>Logements temporaires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itre 1"/>
          <p:cNvSpPr txBox="1">
            <a:spLocks/>
          </p:cNvSpPr>
          <p:nvPr/>
        </p:nvSpPr>
        <p:spPr>
          <a:xfrm>
            <a:off x="395536" y="2276872"/>
            <a:ext cx="4258816" cy="576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CPH et CHRS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411760" y="1484848"/>
            <a:ext cx="4258816" cy="576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CADA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4355976" y="6237312"/>
            <a:ext cx="4258816" cy="576000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RHVS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structures d’hébergement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fr-FR" b="1" u="sng" dirty="0" smtClean="0"/>
              <a:t>Les CADA</a:t>
            </a:r>
          </a:p>
          <a:p>
            <a:endParaRPr lang="fr-FR" dirty="0" smtClean="0"/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 Accueil, hébergement, accompagnement des demandeurs d’asile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51520" y="4365104"/>
            <a:ext cx="2592288" cy="2313548"/>
            <a:chOff x="3419872" y="4149080"/>
            <a:chExt cx="2592288" cy="2313548"/>
          </a:xfrm>
        </p:grpSpPr>
        <p:grpSp>
          <p:nvGrpSpPr>
            <p:cNvPr id="7" name="Groupe 6"/>
            <p:cNvGrpSpPr/>
            <p:nvPr/>
          </p:nvGrpSpPr>
          <p:grpSpPr>
            <a:xfrm>
              <a:off x="3491880" y="4149080"/>
              <a:ext cx="2376264" cy="2304256"/>
              <a:chOff x="3491880" y="4149080"/>
              <a:chExt cx="2376264" cy="2304256"/>
            </a:xfrm>
          </p:grpSpPr>
          <p:sp>
            <p:nvSpPr>
              <p:cNvPr id="6" name="Ellipse 5"/>
              <p:cNvSpPr/>
              <p:nvPr/>
            </p:nvSpPr>
            <p:spPr>
              <a:xfrm>
                <a:off x="3491880" y="4149080"/>
                <a:ext cx="2376264" cy="2304256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5" name="Image 4" descr="lit picto pour hébergement.WMF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4004810" y="4581128"/>
                <a:ext cx="1431286" cy="1440000"/>
              </a:xfrm>
              <a:prstGeom prst="rect">
                <a:avLst/>
              </a:prstGeom>
            </p:spPr>
          </p:pic>
        </p:grpSp>
        <p:sp>
          <p:nvSpPr>
            <p:cNvPr id="4" name="ZoneTexte 3"/>
            <p:cNvSpPr txBox="1"/>
            <p:nvPr/>
          </p:nvSpPr>
          <p:spPr>
            <a:xfrm>
              <a:off x="3419872" y="6093296"/>
              <a:ext cx="2592288" cy="369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/>
                <a:t>Statut hébergé</a:t>
              </a:r>
              <a:endParaRPr lang="fr-FR" dirty="0"/>
            </a:p>
          </p:txBody>
        </p:sp>
      </p:grpSp>
      <p:pic>
        <p:nvPicPr>
          <p:cNvPr id="12" name="Image 11" descr="kaba et IS à FTD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068960"/>
            <a:ext cx="2426008" cy="2547918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structures d’hébergement</a:t>
            </a:r>
            <a:endParaRPr lang="fr-FR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716016" y="1628800"/>
            <a:ext cx="4038600" cy="4525963"/>
          </a:xfrm>
        </p:spPr>
        <p:txBody>
          <a:bodyPr/>
          <a:lstStyle/>
          <a:p>
            <a:pPr algn="ctr"/>
            <a:r>
              <a:rPr lang="fr-FR" b="1" u="sng" dirty="0" smtClean="0"/>
              <a:t>Les CHRS </a:t>
            </a:r>
          </a:p>
          <a:p>
            <a:pPr algn="ctr">
              <a:buNone/>
            </a:pPr>
            <a:r>
              <a:rPr lang="fr-FR" sz="1600" b="1" dirty="0" smtClean="0"/>
              <a:t>(Centre d’Hébergement et de Réinsertion Sociale)</a:t>
            </a:r>
          </a:p>
          <a:p>
            <a:endParaRPr lang="fr-FR" sz="2000" dirty="0" smtClean="0"/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2"/>
          </p:nvPr>
        </p:nvSpPr>
        <p:spPr>
          <a:xfrm>
            <a:off x="611560" y="1628800"/>
            <a:ext cx="3888432" cy="4525963"/>
          </a:xfrm>
        </p:spPr>
        <p:txBody>
          <a:bodyPr/>
          <a:lstStyle/>
          <a:p>
            <a:pPr algn="ctr"/>
            <a:r>
              <a:rPr lang="fr-FR" b="1" u="sng" dirty="0" smtClean="0"/>
              <a:t>Les CPH </a:t>
            </a:r>
          </a:p>
          <a:p>
            <a:pPr algn="ctr">
              <a:buNone/>
            </a:pPr>
            <a:r>
              <a:rPr lang="fr-FR" sz="1600" b="1" dirty="0" smtClean="0"/>
              <a:t>(Centre Provisoire d’Hébergement)</a:t>
            </a:r>
          </a:p>
          <a:p>
            <a:pPr>
              <a:buNone/>
            </a:pPr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sz="1800" dirty="0" smtClean="0"/>
              <a:t>Réservés aux bénéficiaires de la protection internationale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2699792" y="3717033"/>
            <a:ext cx="4464496" cy="2145268"/>
          </a:xfrm>
          <a:prstGeom prst="flowChartAlternateProcess">
            <a:avLst/>
          </a:prstGeom>
          <a:noFill/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000" dirty="0" smtClean="0"/>
              <a:t>Accueil, </a:t>
            </a:r>
          </a:p>
          <a:p>
            <a:pPr>
              <a:buFont typeface="Wingdings" pitchFamily="2" charset="2"/>
              <a:buChar char="ü"/>
            </a:pPr>
            <a:r>
              <a:rPr lang="fr-FR" sz="2000" dirty="0" smtClean="0"/>
              <a:t>Hébergement, </a:t>
            </a:r>
          </a:p>
          <a:p>
            <a:pPr>
              <a:buFont typeface="Wingdings" pitchFamily="2" charset="2"/>
              <a:buChar char="ü"/>
            </a:pPr>
            <a:r>
              <a:rPr lang="fr-FR" sz="2000" dirty="0" smtClean="0"/>
              <a:t>Soutien et accompagnement social</a:t>
            </a:r>
          </a:p>
          <a:p>
            <a:pPr>
              <a:buFont typeface="Wingdings" pitchFamily="2" charset="2"/>
              <a:buChar char="ü"/>
            </a:pPr>
            <a:r>
              <a:rPr lang="fr-FR" sz="2000" dirty="0" smtClean="0"/>
              <a:t> Insertion sociale et professionnelle</a:t>
            </a:r>
            <a:endParaRPr lang="fr-FR" dirty="0"/>
          </a:p>
        </p:txBody>
      </p:sp>
      <p:grpSp>
        <p:nvGrpSpPr>
          <p:cNvPr id="14" name="Groupe 13"/>
          <p:cNvGrpSpPr/>
          <p:nvPr/>
        </p:nvGrpSpPr>
        <p:grpSpPr>
          <a:xfrm>
            <a:off x="251520" y="4365104"/>
            <a:ext cx="2592288" cy="2313548"/>
            <a:chOff x="3419872" y="4149080"/>
            <a:chExt cx="2592288" cy="2313548"/>
          </a:xfrm>
        </p:grpSpPr>
        <p:grpSp>
          <p:nvGrpSpPr>
            <p:cNvPr id="15" name="Groupe 6"/>
            <p:cNvGrpSpPr/>
            <p:nvPr/>
          </p:nvGrpSpPr>
          <p:grpSpPr>
            <a:xfrm>
              <a:off x="3491880" y="4149080"/>
              <a:ext cx="2376264" cy="2304256"/>
              <a:chOff x="3491880" y="4149080"/>
              <a:chExt cx="2376264" cy="2304256"/>
            </a:xfrm>
          </p:grpSpPr>
          <p:sp>
            <p:nvSpPr>
              <p:cNvPr id="17" name="Ellipse 16"/>
              <p:cNvSpPr/>
              <p:nvPr/>
            </p:nvSpPr>
            <p:spPr>
              <a:xfrm>
                <a:off x="3491880" y="4149080"/>
                <a:ext cx="2376264" cy="2304256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18" name="Image 17" descr="lit picto pour hébergement.WMF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4004810" y="4581128"/>
                <a:ext cx="1431286" cy="1440000"/>
              </a:xfrm>
              <a:prstGeom prst="rect">
                <a:avLst/>
              </a:prstGeom>
            </p:spPr>
          </p:pic>
        </p:grpSp>
        <p:sp>
          <p:nvSpPr>
            <p:cNvPr id="16" name="ZoneTexte 15"/>
            <p:cNvSpPr txBox="1"/>
            <p:nvPr/>
          </p:nvSpPr>
          <p:spPr>
            <a:xfrm>
              <a:off x="3419872" y="6093296"/>
              <a:ext cx="2592288" cy="369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/>
                <a:t>Statut hébergé</a:t>
              </a:r>
              <a:endParaRPr lang="fr-FR" dirty="0"/>
            </a:p>
          </p:txBody>
        </p:sp>
      </p:grp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structures d’hébergement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fr-FR" b="1" u="sng" dirty="0" smtClean="0"/>
              <a:t>Les logements temporaires</a:t>
            </a:r>
          </a:p>
          <a:p>
            <a:endParaRPr lang="fr-FR" dirty="0" smtClean="0"/>
          </a:p>
          <a:p>
            <a:pPr marL="514350" indent="-514350">
              <a:buFont typeface="Wingdings" pitchFamily="2" charset="2"/>
              <a:buChar char="q"/>
            </a:pPr>
            <a:r>
              <a:rPr lang="fr-FR" dirty="0" smtClean="0"/>
              <a:t>Par exemple : les logements relais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fr-FR" dirty="0" smtClean="0"/>
              <a:t>Logements de transition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fr-FR" dirty="0" smtClean="0">
                <a:latin typeface="Wingdings" pitchFamily="2" charset="2"/>
              </a:rPr>
              <a:t> </a:t>
            </a:r>
            <a:r>
              <a:rPr lang="fr-FR" sz="5400" dirty="0" smtClean="0">
                <a:latin typeface="Wingdings" pitchFamily="2" charset="2"/>
              </a:rPr>
              <a:t>»</a:t>
            </a:r>
            <a:r>
              <a:rPr lang="fr-FR" dirty="0" smtClean="0"/>
              <a:t> : en moyenne 6 mois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fr-FR" dirty="0" smtClean="0"/>
              <a:t>Gérés par des associations qui </a:t>
            </a:r>
          </a:p>
          <a:p>
            <a:pPr marL="514350" indent="-514350">
              <a:buNone/>
            </a:pPr>
            <a:r>
              <a:rPr lang="fr-FR" dirty="0" smtClean="0"/>
              <a:t>reçoivent une aide de l’Etat</a:t>
            </a:r>
          </a:p>
          <a:p>
            <a:pPr marL="514350" indent="-514350">
              <a:buFont typeface="Wingdings" pitchFamily="2" charset="2"/>
              <a:buChar char="q"/>
            </a:pPr>
            <a:r>
              <a:rPr lang="fr-FR" dirty="0" smtClean="0"/>
              <a:t>Participation financière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5652120" y="4365104"/>
            <a:ext cx="2592288" cy="2313548"/>
            <a:chOff x="3419872" y="4149080"/>
            <a:chExt cx="2592288" cy="2313548"/>
          </a:xfrm>
        </p:grpSpPr>
        <p:grpSp>
          <p:nvGrpSpPr>
            <p:cNvPr id="7" name="Groupe 6"/>
            <p:cNvGrpSpPr/>
            <p:nvPr/>
          </p:nvGrpSpPr>
          <p:grpSpPr>
            <a:xfrm>
              <a:off x="3491880" y="4149080"/>
              <a:ext cx="2376264" cy="2304256"/>
              <a:chOff x="3491880" y="4149080"/>
              <a:chExt cx="2376264" cy="2304256"/>
            </a:xfrm>
          </p:grpSpPr>
          <p:sp>
            <p:nvSpPr>
              <p:cNvPr id="9" name="Ellipse 8"/>
              <p:cNvSpPr/>
              <p:nvPr/>
            </p:nvSpPr>
            <p:spPr>
              <a:xfrm>
                <a:off x="3491880" y="4149080"/>
                <a:ext cx="2376264" cy="2304256"/>
              </a:xfrm>
              <a:prstGeom prst="ellipse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10" name="Image 9" descr="lit picto pour hébergement.WMF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4004810" y="4581128"/>
                <a:ext cx="1431286" cy="1440000"/>
              </a:xfrm>
              <a:prstGeom prst="rect">
                <a:avLst/>
              </a:prstGeom>
            </p:spPr>
          </p:pic>
        </p:grpSp>
        <p:sp>
          <p:nvSpPr>
            <p:cNvPr id="8" name="ZoneTexte 7"/>
            <p:cNvSpPr txBox="1"/>
            <p:nvPr/>
          </p:nvSpPr>
          <p:spPr>
            <a:xfrm>
              <a:off x="3419872" y="6093296"/>
              <a:ext cx="2592288" cy="3693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/>
                <a:t>Statut hébergé</a:t>
              </a:r>
              <a:endParaRPr lang="fr-FR" dirty="0"/>
            </a:p>
          </p:txBody>
        </p:sp>
      </p:grp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structures de résidence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572000"/>
          </a:xfrm>
        </p:spPr>
        <p:txBody>
          <a:bodyPr/>
          <a:lstStyle/>
          <a:p>
            <a:pPr algn="ctr"/>
            <a:r>
              <a:rPr lang="fr-FR" b="1" u="sng" dirty="0" smtClean="0"/>
              <a:t>Les résidences sociales</a:t>
            </a:r>
          </a:p>
          <a:p>
            <a:pPr>
              <a:buNone/>
            </a:pPr>
            <a:endParaRPr lang="fr-FR" dirty="0" smtClean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2"/>
          </p:nvPr>
        </p:nvSpPr>
        <p:spPr>
          <a:xfrm>
            <a:off x="4283968" y="2636912"/>
            <a:ext cx="3657600" cy="2592288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Wingdings" pitchFamily="2" charset="2"/>
              </a:rPr>
              <a:t> </a:t>
            </a:r>
            <a:r>
              <a:rPr lang="fr-FR" sz="5400" dirty="0" smtClean="0">
                <a:latin typeface="Wingdings" pitchFamily="2" charset="2"/>
              </a:rPr>
              <a:t>»</a:t>
            </a:r>
            <a:r>
              <a:rPr lang="fr-FR" dirty="0" smtClean="0">
                <a:latin typeface="Wingdings" pitchFamily="2" charset="2"/>
              </a:rPr>
              <a:t> </a:t>
            </a:r>
            <a:r>
              <a:rPr lang="fr-FR" dirty="0" smtClean="0"/>
              <a:t>: 2 ans en moyenne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Participation financière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Logement provisoire</a:t>
            </a:r>
          </a:p>
          <a:p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251520" y="4276084"/>
            <a:ext cx="2592288" cy="2402568"/>
            <a:chOff x="251520" y="4276084"/>
            <a:chExt cx="2592288" cy="2402568"/>
          </a:xfrm>
        </p:grpSpPr>
        <p:grpSp>
          <p:nvGrpSpPr>
            <p:cNvPr id="6" name="Groupe 5"/>
            <p:cNvGrpSpPr/>
            <p:nvPr/>
          </p:nvGrpSpPr>
          <p:grpSpPr>
            <a:xfrm>
              <a:off x="251520" y="4365104"/>
              <a:ext cx="2592288" cy="2313548"/>
              <a:chOff x="3419872" y="4149080"/>
              <a:chExt cx="2592288" cy="2313548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3491880" y="4149080"/>
                <a:ext cx="2376264" cy="2304256"/>
                <a:chOff x="3491880" y="4149080"/>
                <a:chExt cx="2376264" cy="2304256"/>
              </a:xfrm>
            </p:grpSpPr>
            <p:sp>
              <p:nvSpPr>
                <p:cNvPr id="9" name="Ellipse 8"/>
                <p:cNvSpPr/>
                <p:nvPr/>
              </p:nvSpPr>
              <p:spPr>
                <a:xfrm>
                  <a:off x="3491880" y="4149080"/>
                  <a:ext cx="2376264" cy="2304256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0" name="Image 9" descr="lit picto pour hébergement.WMF"/>
                <p:cNvPicPr>
                  <a:picLocks noChangeAspect="1"/>
                </p:cNvPicPr>
                <p:nvPr/>
              </p:nvPicPr>
              <p:blipFill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4004810" y="4581128"/>
                  <a:ext cx="1431286" cy="1440000"/>
                </a:xfrm>
                <a:prstGeom prst="rect">
                  <a:avLst/>
                </a:prstGeom>
              </p:spPr>
            </p:pic>
          </p:grpSp>
          <p:sp>
            <p:nvSpPr>
              <p:cNvPr id="8" name="ZoneTexte 7"/>
              <p:cNvSpPr txBox="1"/>
              <p:nvPr/>
            </p:nvSpPr>
            <p:spPr>
              <a:xfrm>
                <a:off x="3419872" y="6093296"/>
                <a:ext cx="2592288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 smtClean="0"/>
                  <a:t>Statut résident</a:t>
                </a:r>
                <a:endParaRPr lang="fr-FR" dirty="0"/>
              </a:p>
            </p:txBody>
          </p:sp>
        </p:grpSp>
        <p:sp>
          <p:nvSpPr>
            <p:cNvPr id="11" name="Forme en L 10"/>
            <p:cNvSpPr/>
            <p:nvPr/>
          </p:nvSpPr>
          <p:spPr>
            <a:xfrm rot="8340416">
              <a:off x="500808" y="4276084"/>
              <a:ext cx="2049981" cy="2098804"/>
            </a:xfrm>
            <a:prstGeom prst="corner">
              <a:avLst>
                <a:gd name="adj1" fmla="val 11425"/>
                <a:gd name="adj2" fmla="val 124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structures de résidence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572000"/>
          </a:xfrm>
        </p:spPr>
        <p:txBody>
          <a:bodyPr/>
          <a:lstStyle/>
          <a:p>
            <a:pPr algn="ctr"/>
            <a:r>
              <a:rPr lang="fr-FR" b="1" u="sng" dirty="0" smtClean="0"/>
              <a:t>Les maisons relais</a:t>
            </a:r>
          </a:p>
          <a:p>
            <a:endParaRPr lang="fr-FR" dirty="0" smtClean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2"/>
          </p:nvPr>
        </p:nvSpPr>
        <p:spPr>
          <a:xfrm>
            <a:off x="4283968" y="3212976"/>
            <a:ext cx="3657600" cy="4572000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Wingdings" pitchFamily="2" charset="2"/>
              </a:rPr>
              <a:t> </a:t>
            </a:r>
            <a:r>
              <a:rPr lang="fr-FR" sz="5400" dirty="0" smtClean="0">
                <a:latin typeface="Wingdings" pitchFamily="2" charset="2"/>
              </a:rPr>
              <a:t>»</a:t>
            </a:r>
            <a:r>
              <a:rPr lang="fr-FR" dirty="0" smtClean="0">
                <a:latin typeface="Wingdings" pitchFamily="2" charset="2"/>
              </a:rPr>
              <a:t> </a:t>
            </a:r>
            <a:r>
              <a:rPr lang="fr-FR" dirty="0" smtClean="0"/>
              <a:t>: illimité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Isolement lourd</a:t>
            </a:r>
          </a:p>
          <a:p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4276084"/>
            <a:ext cx="2592288" cy="2402568"/>
            <a:chOff x="251520" y="4276084"/>
            <a:chExt cx="2592288" cy="2402568"/>
          </a:xfrm>
        </p:grpSpPr>
        <p:grpSp>
          <p:nvGrpSpPr>
            <p:cNvPr id="7" name="Groupe 5"/>
            <p:cNvGrpSpPr/>
            <p:nvPr/>
          </p:nvGrpSpPr>
          <p:grpSpPr>
            <a:xfrm>
              <a:off x="251520" y="4365104"/>
              <a:ext cx="2592288" cy="2313548"/>
              <a:chOff x="3419872" y="4149080"/>
              <a:chExt cx="2592288" cy="2313548"/>
            </a:xfrm>
          </p:grpSpPr>
          <p:grpSp>
            <p:nvGrpSpPr>
              <p:cNvPr id="9" name="Groupe 6"/>
              <p:cNvGrpSpPr/>
              <p:nvPr/>
            </p:nvGrpSpPr>
            <p:grpSpPr>
              <a:xfrm>
                <a:off x="3491880" y="4149080"/>
                <a:ext cx="2376264" cy="2304256"/>
                <a:chOff x="3491880" y="4149080"/>
                <a:chExt cx="2376264" cy="2304256"/>
              </a:xfrm>
            </p:grpSpPr>
            <p:sp>
              <p:nvSpPr>
                <p:cNvPr id="11" name="Ellipse 10"/>
                <p:cNvSpPr/>
                <p:nvPr/>
              </p:nvSpPr>
              <p:spPr>
                <a:xfrm>
                  <a:off x="3491880" y="4149080"/>
                  <a:ext cx="2376264" cy="2304256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2" name="Image 11" descr="lit picto pour hébergement.WMF"/>
                <p:cNvPicPr>
                  <a:picLocks noChangeAspect="1"/>
                </p:cNvPicPr>
                <p:nvPr/>
              </p:nvPicPr>
              <p:blipFill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4004810" y="4581128"/>
                  <a:ext cx="1431286" cy="1440000"/>
                </a:xfrm>
                <a:prstGeom prst="rect">
                  <a:avLst/>
                </a:prstGeom>
              </p:spPr>
            </p:pic>
          </p:grpSp>
          <p:sp>
            <p:nvSpPr>
              <p:cNvPr id="10" name="ZoneTexte 9"/>
              <p:cNvSpPr txBox="1"/>
              <p:nvPr/>
            </p:nvSpPr>
            <p:spPr>
              <a:xfrm>
                <a:off x="3419872" y="6093296"/>
                <a:ext cx="2592288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 smtClean="0"/>
                  <a:t>Statut résident</a:t>
                </a:r>
                <a:endParaRPr lang="fr-FR" dirty="0"/>
              </a:p>
            </p:txBody>
          </p:sp>
        </p:grpSp>
        <p:sp>
          <p:nvSpPr>
            <p:cNvPr id="8" name="Forme en L 7"/>
            <p:cNvSpPr/>
            <p:nvPr/>
          </p:nvSpPr>
          <p:spPr>
            <a:xfrm rot="8340416">
              <a:off x="500808" y="4276084"/>
              <a:ext cx="2049981" cy="2098804"/>
            </a:xfrm>
            <a:prstGeom prst="corner">
              <a:avLst>
                <a:gd name="adj1" fmla="val 11425"/>
                <a:gd name="adj2" fmla="val 124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structures de résidence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572000"/>
          </a:xfrm>
        </p:spPr>
        <p:txBody>
          <a:bodyPr/>
          <a:lstStyle/>
          <a:p>
            <a:pPr algn="ctr"/>
            <a:r>
              <a:rPr lang="fr-FR" b="1" u="sng" dirty="0" smtClean="0"/>
              <a:t>Les Foyers de travailleurs migrants (FTM) </a:t>
            </a:r>
          </a:p>
          <a:p>
            <a:pPr algn="ctr">
              <a:buNone/>
            </a:pPr>
            <a:r>
              <a:rPr lang="fr-FR" b="1" u="sng" dirty="0" smtClean="0"/>
              <a:t>et</a:t>
            </a:r>
          </a:p>
          <a:p>
            <a:pPr algn="ctr">
              <a:buNone/>
            </a:pPr>
            <a:r>
              <a:rPr lang="fr-FR" b="1" u="sng" dirty="0" smtClean="0"/>
              <a:t> Foyers de jeunes travailleurs (FJT)</a:t>
            </a: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2"/>
          </p:nvPr>
        </p:nvSpPr>
        <p:spPr>
          <a:xfrm>
            <a:off x="4283968" y="3429000"/>
            <a:ext cx="3657600" cy="3052936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Wingdings" pitchFamily="2" charset="2"/>
              </a:rPr>
              <a:t> </a:t>
            </a:r>
            <a:r>
              <a:rPr lang="fr-FR" sz="5400" dirty="0" smtClean="0">
                <a:latin typeface="Wingdings" pitchFamily="2" charset="2"/>
              </a:rPr>
              <a:t>»</a:t>
            </a:r>
            <a:r>
              <a:rPr lang="fr-FR" dirty="0" smtClean="0">
                <a:latin typeface="Wingdings" pitchFamily="2" charset="2"/>
              </a:rPr>
              <a:t> </a:t>
            </a:r>
            <a:r>
              <a:rPr lang="fr-FR" dirty="0" smtClean="0"/>
              <a:t>: 1 mois renouvelable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Jeunes travailleurs de moins de 25 ans et travailleurs migrants</a:t>
            </a:r>
          </a:p>
          <a:p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251520" y="4276084"/>
            <a:ext cx="2592288" cy="2402568"/>
            <a:chOff x="251520" y="4276084"/>
            <a:chExt cx="2592288" cy="2402568"/>
          </a:xfrm>
        </p:grpSpPr>
        <p:grpSp>
          <p:nvGrpSpPr>
            <p:cNvPr id="7" name="Groupe 5"/>
            <p:cNvGrpSpPr/>
            <p:nvPr/>
          </p:nvGrpSpPr>
          <p:grpSpPr>
            <a:xfrm>
              <a:off x="251520" y="4365104"/>
              <a:ext cx="2592288" cy="2313548"/>
              <a:chOff x="3419872" y="4149080"/>
              <a:chExt cx="2592288" cy="2313548"/>
            </a:xfrm>
          </p:grpSpPr>
          <p:grpSp>
            <p:nvGrpSpPr>
              <p:cNvPr id="9" name="Groupe 6"/>
              <p:cNvGrpSpPr/>
              <p:nvPr/>
            </p:nvGrpSpPr>
            <p:grpSpPr>
              <a:xfrm>
                <a:off x="3491880" y="4149080"/>
                <a:ext cx="2376264" cy="2304256"/>
                <a:chOff x="3491880" y="4149080"/>
                <a:chExt cx="2376264" cy="2304256"/>
              </a:xfrm>
            </p:grpSpPr>
            <p:sp>
              <p:nvSpPr>
                <p:cNvPr id="11" name="Ellipse 10"/>
                <p:cNvSpPr/>
                <p:nvPr/>
              </p:nvSpPr>
              <p:spPr>
                <a:xfrm>
                  <a:off x="3491880" y="4149080"/>
                  <a:ext cx="2376264" cy="2304256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2" name="Image 11" descr="lit picto pour hébergement.WMF"/>
                <p:cNvPicPr>
                  <a:picLocks noChangeAspect="1"/>
                </p:cNvPicPr>
                <p:nvPr/>
              </p:nvPicPr>
              <p:blipFill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4004810" y="4581128"/>
                  <a:ext cx="1431286" cy="1440000"/>
                </a:xfrm>
                <a:prstGeom prst="rect">
                  <a:avLst/>
                </a:prstGeom>
              </p:spPr>
            </p:pic>
          </p:grpSp>
          <p:sp>
            <p:nvSpPr>
              <p:cNvPr id="10" name="ZoneTexte 9"/>
              <p:cNvSpPr txBox="1"/>
              <p:nvPr/>
            </p:nvSpPr>
            <p:spPr>
              <a:xfrm>
                <a:off x="3419872" y="6093296"/>
                <a:ext cx="2592288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 smtClean="0"/>
                  <a:t>Statut résident</a:t>
                </a:r>
                <a:endParaRPr lang="fr-FR" dirty="0"/>
              </a:p>
            </p:txBody>
          </p:sp>
        </p:grpSp>
        <p:sp>
          <p:nvSpPr>
            <p:cNvPr id="8" name="Forme en L 7"/>
            <p:cNvSpPr/>
            <p:nvPr/>
          </p:nvSpPr>
          <p:spPr>
            <a:xfrm rot="8340416">
              <a:off x="500808" y="4276084"/>
              <a:ext cx="2049981" cy="2098804"/>
            </a:xfrm>
            <a:prstGeom prst="corner">
              <a:avLst>
                <a:gd name="adj1" fmla="val 11425"/>
                <a:gd name="adj2" fmla="val 124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4" name="Espace réservé du numéro de diapositive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Présentation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</a:t>
            </a:r>
            <a:r>
              <a:rPr lang="fr-FR" smtClean="0"/>
              <a:t>parler de :</a:t>
            </a:r>
            <a:endParaRPr lang="fr-FR" dirty="0" smtClean="0"/>
          </a:p>
          <a:p>
            <a:pPr lvl="1"/>
            <a:r>
              <a:rPr lang="fr-FR" dirty="0" smtClean="0"/>
              <a:t>De l’hébergement au logement : je connais les statuts d’occupation du logement en France</a:t>
            </a:r>
          </a:p>
          <a:p>
            <a:pPr lvl="1"/>
            <a:r>
              <a:rPr lang="fr-FR" dirty="0" smtClean="0"/>
              <a:t>La location : je fais la différence entre le parc social et le parc privé</a:t>
            </a:r>
          </a:p>
          <a:p>
            <a:pPr lvl="1"/>
            <a:r>
              <a:rPr lang="fr-FR" dirty="0" smtClean="0"/>
              <a:t>Je prends conscience de la situation du logement en France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 dirty="0"/>
          </a:p>
        </p:txBody>
      </p:sp>
      <p:grpSp>
        <p:nvGrpSpPr>
          <p:cNvPr id="5" name="Groupe 4"/>
          <p:cNvGrpSpPr/>
          <p:nvPr/>
        </p:nvGrpSpPr>
        <p:grpSpPr>
          <a:xfrm>
            <a:off x="4211960" y="5517232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structures de résidence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71184" cy="4572000"/>
          </a:xfrm>
        </p:spPr>
        <p:txBody>
          <a:bodyPr/>
          <a:lstStyle/>
          <a:p>
            <a:pPr algn="ctr"/>
            <a:r>
              <a:rPr lang="fr-FR" b="1" dirty="0" smtClean="0"/>
              <a:t>Les RHVS </a:t>
            </a:r>
          </a:p>
          <a:p>
            <a:pPr algn="ctr">
              <a:buNone/>
            </a:pPr>
            <a:r>
              <a:rPr lang="fr-FR" sz="1800" b="1" dirty="0" smtClean="0"/>
              <a:t>(Résidences Hôtelières à Vocation Sociale)</a:t>
            </a:r>
          </a:p>
          <a:p>
            <a:endParaRPr lang="fr-FR" dirty="0" smtClean="0"/>
          </a:p>
        </p:txBody>
      </p:sp>
      <p:sp>
        <p:nvSpPr>
          <p:cNvPr id="14" name="Espace réservé du contenu 13"/>
          <p:cNvSpPr>
            <a:spLocks noGrp="1"/>
          </p:cNvSpPr>
          <p:nvPr>
            <p:ph sz="quarter" idx="2"/>
          </p:nvPr>
        </p:nvSpPr>
        <p:spPr>
          <a:xfrm>
            <a:off x="4283968" y="3212976"/>
            <a:ext cx="3657600" cy="2599184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fr-FR" dirty="0" smtClean="0">
                <a:latin typeface="Wingdings" pitchFamily="2" charset="2"/>
              </a:rPr>
              <a:t> </a:t>
            </a:r>
            <a:r>
              <a:rPr lang="fr-FR" sz="5400" dirty="0" smtClean="0">
                <a:latin typeface="Wingdings" pitchFamily="2" charset="2"/>
              </a:rPr>
              <a:t>»</a:t>
            </a:r>
            <a:r>
              <a:rPr lang="fr-FR" dirty="0" smtClean="0">
                <a:latin typeface="Wingdings" pitchFamily="2" charset="2"/>
              </a:rPr>
              <a:t> </a:t>
            </a:r>
            <a:r>
              <a:rPr lang="fr-FR" dirty="0" smtClean="0">
                <a:latin typeface="+mj-lt"/>
              </a:rPr>
              <a:t>: </a:t>
            </a:r>
            <a:r>
              <a:rPr lang="fr-FR" dirty="0" smtClean="0"/>
              <a:t>à la journée, à la semaine ou au mois</a:t>
            </a:r>
          </a:p>
          <a:p>
            <a:pPr>
              <a:buFont typeface="Wingdings" pitchFamily="2" charset="2"/>
              <a:buChar char="q"/>
            </a:pPr>
            <a:r>
              <a:rPr lang="fr-FR" dirty="0" smtClean="0"/>
              <a:t>Alternative aux hôtels meublés</a:t>
            </a:r>
          </a:p>
          <a:p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251520" y="4276084"/>
            <a:ext cx="2592288" cy="2402568"/>
            <a:chOff x="251520" y="4276084"/>
            <a:chExt cx="2592288" cy="2402568"/>
          </a:xfrm>
        </p:grpSpPr>
        <p:grpSp>
          <p:nvGrpSpPr>
            <p:cNvPr id="6" name="Groupe 5"/>
            <p:cNvGrpSpPr/>
            <p:nvPr/>
          </p:nvGrpSpPr>
          <p:grpSpPr>
            <a:xfrm>
              <a:off x="251520" y="4365104"/>
              <a:ext cx="2592288" cy="2313548"/>
              <a:chOff x="3419872" y="4149080"/>
              <a:chExt cx="2592288" cy="2313548"/>
            </a:xfrm>
          </p:grpSpPr>
          <p:grpSp>
            <p:nvGrpSpPr>
              <p:cNvPr id="10" name="Groupe 6"/>
              <p:cNvGrpSpPr/>
              <p:nvPr/>
            </p:nvGrpSpPr>
            <p:grpSpPr>
              <a:xfrm>
                <a:off x="3491880" y="4149080"/>
                <a:ext cx="2376264" cy="2304256"/>
                <a:chOff x="3491880" y="4149080"/>
                <a:chExt cx="2376264" cy="2304256"/>
              </a:xfrm>
            </p:grpSpPr>
            <p:sp>
              <p:nvSpPr>
                <p:cNvPr id="12" name="Ellipse 11"/>
                <p:cNvSpPr/>
                <p:nvPr/>
              </p:nvSpPr>
              <p:spPr>
                <a:xfrm>
                  <a:off x="3491880" y="4149080"/>
                  <a:ext cx="2376264" cy="2304256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pic>
              <p:nvPicPr>
                <p:cNvPr id="13" name="Image 12" descr="lit picto pour hébergement.WMF"/>
                <p:cNvPicPr>
                  <a:picLocks noChangeAspect="1"/>
                </p:cNvPicPr>
                <p:nvPr/>
              </p:nvPicPr>
              <p:blipFill>
                <a:blip r:embed="rId2" cstate="print">
                  <a:duotone>
                    <a:schemeClr val="accent1">
                      <a:shade val="45000"/>
                      <a:satMod val="135000"/>
                    </a:schemeClr>
                    <a:prstClr val="white"/>
                  </a:duotone>
                </a:blip>
                <a:stretch>
                  <a:fillRect/>
                </a:stretch>
              </p:blipFill>
              <p:spPr>
                <a:xfrm>
                  <a:off x="4004810" y="4581128"/>
                  <a:ext cx="1431286" cy="1440000"/>
                </a:xfrm>
                <a:prstGeom prst="rect">
                  <a:avLst/>
                </a:prstGeom>
              </p:spPr>
            </p:pic>
          </p:grpSp>
          <p:sp>
            <p:nvSpPr>
              <p:cNvPr id="11" name="ZoneTexte 10"/>
              <p:cNvSpPr txBox="1"/>
              <p:nvPr/>
            </p:nvSpPr>
            <p:spPr>
              <a:xfrm>
                <a:off x="3419872" y="6093296"/>
                <a:ext cx="2592288" cy="3693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fr-FR" b="1" dirty="0" smtClean="0"/>
                  <a:t>Statut résident</a:t>
                </a:r>
                <a:endParaRPr lang="fr-FR" dirty="0"/>
              </a:p>
            </p:txBody>
          </p:sp>
        </p:grpSp>
        <p:sp>
          <p:nvSpPr>
            <p:cNvPr id="7" name="Forme en L 6"/>
            <p:cNvSpPr/>
            <p:nvPr/>
          </p:nvSpPr>
          <p:spPr>
            <a:xfrm rot="8340416">
              <a:off x="500808" y="4276084"/>
              <a:ext cx="2049981" cy="2098804"/>
            </a:xfrm>
            <a:prstGeom prst="corner">
              <a:avLst>
                <a:gd name="adj1" fmla="val 11425"/>
                <a:gd name="adj2" fmla="val 1246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r>
              <a:rPr lang="fr-FR" dirty="0" smtClean="0"/>
              <a:t>La location : je fais la différence entre le parc social et le parc privé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llipse 12"/>
          <p:cNvSpPr/>
          <p:nvPr/>
        </p:nvSpPr>
        <p:spPr>
          <a:xfrm>
            <a:off x="323528" y="0"/>
            <a:ext cx="1296144" cy="119675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à coins arrondis 7"/>
          <p:cNvSpPr/>
          <p:nvPr/>
        </p:nvSpPr>
        <p:spPr>
          <a:xfrm>
            <a:off x="179512" y="548680"/>
            <a:ext cx="4320480" cy="6048672"/>
          </a:xfrm>
          <a:prstGeom prst="round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2400" dirty="0" smtClean="0"/>
          </a:p>
          <a:p>
            <a:pPr algn="ctr"/>
            <a:r>
              <a:rPr lang="fr-FR" sz="5400" dirty="0" smtClean="0"/>
              <a:t>Parc social</a:t>
            </a:r>
          </a:p>
          <a:p>
            <a:pPr algn="ctr"/>
            <a:endParaRPr lang="fr-FR" dirty="0" smtClean="0"/>
          </a:p>
          <a:p>
            <a:pPr algn="ctr"/>
            <a:r>
              <a:rPr lang="fr-FR" b="1" dirty="0" smtClean="0"/>
              <a:t>Peu cher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Aide financière 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Choix des locataires selon situation sociale et financière</a:t>
            </a:r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Dossier de demande de logement social à remplir</a:t>
            </a:r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Délais d’attribution plus ou moins longue</a:t>
            </a:r>
          </a:p>
          <a:p>
            <a:pPr algn="ctr"/>
            <a:endParaRPr lang="fr-FR" dirty="0" smtClean="0"/>
          </a:p>
          <a:p>
            <a:pPr algn="ctr"/>
            <a:endParaRPr lang="fr-FR" dirty="0" smtClean="0"/>
          </a:p>
        </p:txBody>
      </p:sp>
      <p:pic>
        <p:nvPicPr>
          <p:cNvPr id="5" name="Image 4" descr="logement public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3250" y="0"/>
            <a:ext cx="1164414" cy="1178947"/>
          </a:xfrm>
          <a:prstGeom prst="rect">
            <a:avLst/>
          </a:prstGeom>
        </p:spPr>
      </p:pic>
      <p:sp>
        <p:nvSpPr>
          <p:cNvPr id="14" name="Ellipse 13"/>
          <p:cNvSpPr/>
          <p:nvPr/>
        </p:nvSpPr>
        <p:spPr>
          <a:xfrm>
            <a:off x="7452320" y="-27384"/>
            <a:ext cx="1296144" cy="1196752"/>
          </a:xfrm>
          <a:prstGeom prst="ellips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4644008" y="548680"/>
            <a:ext cx="4320480" cy="6048672"/>
          </a:xfrm>
          <a:prstGeom prst="round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sz="1600" dirty="0" smtClean="0"/>
          </a:p>
          <a:p>
            <a:pPr algn="ctr"/>
            <a:r>
              <a:rPr lang="fr-FR" sz="5400" dirty="0" smtClean="0"/>
              <a:t>Parc privé</a:t>
            </a:r>
          </a:p>
          <a:p>
            <a:pPr algn="ctr"/>
            <a:endParaRPr lang="fr-FR" dirty="0" smtClean="0"/>
          </a:p>
          <a:p>
            <a:pPr algn="ctr"/>
            <a:r>
              <a:rPr lang="fr-FR" b="1" dirty="0" smtClean="0"/>
              <a:t>Plus cher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Aide financière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Choix des locataires selon leurs revenus</a:t>
            </a:r>
          </a:p>
          <a:p>
            <a:pPr algn="ctr"/>
            <a:endParaRPr lang="fr-FR" b="1" dirty="0" smtClean="0"/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Visite et dépôt d’un dossier auprès du propriétaire ou d’une agence </a:t>
            </a:r>
          </a:p>
          <a:p>
            <a:pPr algn="ctr"/>
            <a:r>
              <a:rPr lang="fr-FR" b="1" dirty="0" smtClean="0"/>
              <a:t>Immobilière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Délais d’obtention plus rapide (si bon dossier)</a:t>
            </a:r>
          </a:p>
          <a:p>
            <a:pPr algn="ctr"/>
            <a:endParaRPr lang="fr-FR" b="1" dirty="0" smtClean="0"/>
          </a:p>
        </p:txBody>
      </p:sp>
      <p:pic>
        <p:nvPicPr>
          <p:cNvPr id="11" name="Image 10" descr="logement privé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4664" y="1"/>
            <a:ext cx="1135359" cy="908720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r>
              <a:rPr lang="fr-FR" dirty="0" smtClean="0"/>
              <a:t>Je prends conscience de la situation du logement en France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Où vit-on en France?</a:t>
            </a:r>
            <a:endParaRPr lang="fr-FR" dirty="0"/>
          </a:p>
        </p:txBody>
      </p:sp>
      <p:pic>
        <p:nvPicPr>
          <p:cNvPr id="38914" name="Picture 2" descr="carte des communes francaises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9623"/>
            <a:ext cx="5716116" cy="5658377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A quoi ressemble un logement en France?</a:t>
            </a:r>
            <a:endParaRPr lang="fr-FR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44824"/>
            <a:ext cx="864096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 niveau des loyers en France</a:t>
            </a:r>
            <a:endParaRPr lang="fr-FR" dirty="0"/>
          </a:p>
        </p:txBody>
      </p:sp>
      <p:pic>
        <p:nvPicPr>
          <p:cNvPr id="40962" name="Picture 2" descr="carte des loyer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547617"/>
            <a:ext cx="6804248" cy="5310383"/>
          </a:xfrm>
          <a:prstGeom prst="rect">
            <a:avLst/>
          </a:prstGeom>
          <a:noFill/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0040"/>
            <a:ext cx="9058216" cy="6497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ce réservé du numéro de diapositive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que le mal logement?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79512" y="4509120"/>
            <a:ext cx="3528392" cy="1728192"/>
          </a:xfrm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lvl="1">
              <a:buFont typeface="Wingdings" pitchFamily="2" charset="2"/>
              <a:buChar char="Ø"/>
            </a:pPr>
            <a:r>
              <a:rPr lang="fr-FR" dirty="0" smtClean="0"/>
              <a:t>Ne pas avoir de domicile personnel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/>
              <a:t>Logement insalubre</a:t>
            </a:r>
          </a:p>
          <a:p>
            <a:pPr lvl="1">
              <a:buFont typeface="Wingdings" pitchFamily="2" charset="2"/>
              <a:buChar char="Ø"/>
            </a:pPr>
            <a:r>
              <a:rPr lang="fr-FR" dirty="0" smtClean="0"/>
              <a:t>Logement précaire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</p:txBody>
      </p:sp>
      <p:pic>
        <p:nvPicPr>
          <p:cNvPr id="4" name="Image 3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923928" y="3284984"/>
            <a:ext cx="4798548" cy="3425279"/>
          </a:xfrm>
          <a:prstGeom prst="rect">
            <a:avLst/>
          </a:prstGeom>
        </p:spPr>
      </p:pic>
      <p:sp>
        <p:nvSpPr>
          <p:cNvPr id="6" name="Pensées 5"/>
          <p:cNvSpPr/>
          <p:nvPr/>
        </p:nvSpPr>
        <p:spPr>
          <a:xfrm>
            <a:off x="539552" y="1772816"/>
            <a:ext cx="3528392" cy="2016224"/>
          </a:xfrm>
          <a:prstGeom prst="cloudCallout">
            <a:avLst>
              <a:gd name="adj1" fmla="val 53828"/>
              <a:gd name="adj2" fmla="val 751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3,6 millions de mal logés en France</a:t>
            </a:r>
            <a:endParaRPr lang="fr-FR" sz="2400" b="1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28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 smtClean="0"/>
              <a:t>Les conséquences de la crise du logement sur les bénéficiaires de la protection internationale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987008" cy="4873752"/>
          </a:xfrm>
        </p:spPr>
        <p:txBody>
          <a:bodyPr>
            <a:normAutofit/>
          </a:bodyPr>
          <a:lstStyle/>
          <a:p>
            <a:endParaRPr lang="fr-FR" dirty="0" smtClean="0"/>
          </a:p>
          <a:p>
            <a:r>
              <a:rPr lang="fr-FR" dirty="0" smtClean="0"/>
              <a:t>Des conditions d’accès à un logement de plus en plus strictes</a:t>
            </a:r>
          </a:p>
          <a:p>
            <a:r>
              <a:rPr lang="fr-FR" dirty="0" smtClean="0"/>
              <a:t>Recherche de logement :</a:t>
            </a:r>
            <a:r>
              <a:rPr lang="fr-FR" sz="5400" dirty="0" smtClean="0"/>
              <a:t> </a:t>
            </a:r>
            <a:r>
              <a:rPr lang="fr-FR" sz="5400" dirty="0" smtClean="0">
                <a:latin typeface="Wingdings" pitchFamily="2" charset="2"/>
              </a:rPr>
              <a:t>»</a:t>
            </a:r>
            <a:r>
              <a:rPr lang="fr-FR" sz="5400" baseline="30000" dirty="0" smtClean="0"/>
              <a:t>+</a:t>
            </a:r>
            <a:r>
              <a:rPr lang="fr-FR" sz="5400" dirty="0" smtClean="0">
                <a:latin typeface="Wingdings" pitchFamily="2" charset="2"/>
              </a:rPr>
              <a:t> </a:t>
            </a:r>
          </a:p>
          <a:p>
            <a:endParaRPr lang="fr-FR" dirty="0" smtClean="0"/>
          </a:p>
          <a:p>
            <a:r>
              <a:rPr lang="fr-FR" dirty="0" smtClean="0"/>
              <a:t>Demandes &gt; Offres de logement </a:t>
            </a:r>
            <a:r>
              <a:rPr lang="fr-FR" dirty="0" smtClean="0">
                <a:sym typeface="Wingdings" pitchFamily="2" charset="2"/>
              </a:rPr>
              <a:t></a:t>
            </a:r>
            <a:endParaRPr lang="fr-FR" dirty="0" smtClean="0"/>
          </a:p>
          <a:p>
            <a:pPr>
              <a:buNone/>
            </a:pPr>
            <a:r>
              <a:rPr lang="fr-FR" sz="3200" b="1" dirty="0" smtClean="0">
                <a:latin typeface="Calibri"/>
              </a:rPr>
              <a:t>↗</a:t>
            </a:r>
            <a:r>
              <a:rPr lang="fr-FR" dirty="0" smtClean="0">
                <a:sym typeface="Wingdings" pitchFamily="2" charset="2"/>
              </a:rPr>
              <a:t> </a:t>
            </a:r>
            <a:r>
              <a:rPr lang="fr-FR" dirty="0" smtClean="0"/>
              <a:t>concurrence entre les candidats 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Emploi                  Logement</a:t>
            </a:r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4" name="Image 3" descr="bonhomme fil pb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286099" y="2636912"/>
            <a:ext cx="2102325" cy="3951798"/>
          </a:xfrm>
          <a:prstGeom prst="rect">
            <a:avLst/>
          </a:prstGeom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5636096"/>
            <a:ext cx="151216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29</a:t>
            </a:fld>
            <a:endParaRPr lang="fr-BE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De l’hébergement au logement : je connais les statuts d’occupation du logement en France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30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Les notions d’hébergement et de logement</a:t>
            </a: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1"/>
          </p:nvPr>
        </p:nvSpPr>
        <p:spPr>
          <a:xfrm>
            <a:off x="611560" y="1628800"/>
            <a:ext cx="3657600" cy="4572000"/>
          </a:xfrm>
        </p:spPr>
        <p:txBody>
          <a:bodyPr/>
          <a:lstStyle/>
          <a:p>
            <a:pPr algn="ctr"/>
            <a:r>
              <a:rPr lang="fr-FR" sz="2800" b="1" dirty="0" smtClean="0"/>
              <a:t>L’hébergement</a:t>
            </a:r>
          </a:p>
          <a:p>
            <a:pPr algn="ctr"/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Transition</a:t>
            </a:r>
          </a:p>
          <a:p>
            <a:pPr algn="ctr">
              <a:buNone/>
            </a:pPr>
            <a:r>
              <a:rPr lang="fr-FR" dirty="0" smtClean="0"/>
              <a:t>Précaire, temporaire</a:t>
            </a:r>
          </a:p>
          <a:p>
            <a:pPr algn="ctr">
              <a:buNone/>
            </a:pPr>
            <a:r>
              <a:rPr lang="fr-FR" dirty="0" smtClean="0"/>
              <a:t>Élaboration d’un parcours d’autonomisation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2"/>
          </p:nvPr>
        </p:nvSpPr>
        <p:spPr>
          <a:xfrm>
            <a:off x="4860032" y="1556792"/>
            <a:ext cx="3657600" cy="4572000"/>
          </a:xfrm>
        </p:spPr>
        <p:txBody>
          <a:bodyPr/>
          <a:lstStyle/>
          <a:p>
            <a:pPr algn="ctr"/>
            <a:r>
              <a:rPr lang="fr-FR" sz="2800" b="1" dirty="0" smtClean="0"/>
              <a:t>Le logement</a:t>
            </a:r>
          </a:p>
          <a:p>
            <a:pPr algn="ctr"/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Stable </a:t>
            </a:r>
          </a:p>
          <a:p>
            <a:pPr algn="ctr">
              <a:buNone/>
            </a:pPr>
            <a:r>
              <a:rPr lang="fr-FR" dirty="0" smtClean="0"/>
              <a:t>Durable</a:t>
            </a:r>
          </a:p>
        </p:txBody>
      </p:sp>
      <p:pic>
        <p:nvPicPr>
          <p:cNvPr id="9" name="Image 8" descr="lit picto pour hébergement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63688" y="2348880"/>
            <a:ext cx="1431286" cy="1440000"/>
          </a:xfrm>
          <a:prstGeom prst="rect">
            <a:avLst/>
          </a:prstGeom>
        </p:spPr>
      </p:pic>
      <p:pic>
        <p:nvPicPr>
          <p:cNvPr id="10" name="Image 9" descr="mais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68144" y="2420888"/>
            <a:ext cx="1611171" cy="144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12" name="Rectangle à coins arrondis 11"/>
          <p:cNvSpPr/>
          <p:nvPr/>
        </p:nvSpPr>
        <p:spPr>
          <a:xfrm>
            <a:off x="683568" y="1556792"/>
            <a:ext cx="34563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HÉBERGEMENT</a:t>
            </a:r>
            <a:endParaRPr lang="fr-FR" b="1" dirty="0"/>
          </a:p>
        </p:txBody>
      </p:sp>
      <p:sp>
        <p:nvSpPr>
          <p:cNvPr id="13" name="Rectangle à coins arrondis 12"/>
          <p:cNvSpPr/>
          <p:nvPr/>
        </p:nvSpPr>
        <p:spPr>
          <a:xfrm>
            <a:off x="4932040" y="1556792"/>
            <a:ext cx="345638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LOGEMENT</a:t>
            </a:r>
            <a:endParaRPr lang="fr-FR" b="1" dirty="0"/>
          </a:p>
        </p:txBody>
      </p:sp>
      <p:pic>
        <p:nvPicPr>
          <p:cNvPr id="14" name="Image 13" descr="temp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3356992"/>
            <a:ext cx="716890" cy="911657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 txBox="1">
            <a:spLocks/>
          </p:cNvSpPr>
          <p:nvPr/>
        </p:nvSpPr>
        <p:spPr>
          <a:xfrm>
            <a:off x="2411760" y="5157192"/>
            <a:ext cx="4258816" cy="7060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Location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2411760" y="4365104"/>
            <a:ext cx="4258816" cy="7060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Sous-location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2411760" y="3573016"/>
            <a:ext cx="4258816" cy="7060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Statut de résident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itre 1"/>
          <p:cNvSpPr txBox="1">
            <a:spLocks/>
          </p:cNvSpPr>
          <p:nvPr/>
        </p:nvSpPr>
        <p:spPr>
          <a:xfrm>
            <a:off x="2411760" y="2708920"/>
            <a:ext cx="4258816" cy="7060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800" dirty="0" smtClean="0">
                <a:latin typeface="+mj-lt"/>
                <a:ea typeface="+mj-ea"/>
                <a:cs typeface="+mj-cs"/>
              </a:rPr>
              <a:t>H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ébergement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Titre 1"/>
          <p:cNvSpPr txBox="1">
            <a:spLocks/>
          </p:cNvSpPr>
          <p:nvPr/>
        </p:nvSpPr>
        <p:spPr>
          <a:xfrm>
            <a:off x="2411760" y="1844824"/>
            <a:ext cx="4258816" cy="7060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Hébergement</a:t>
            </a:r>
            <a:r>
              <a:rPr kumimoji="0" lang="fr-FR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d’urgence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itre 1"/>
          <p:cNvSpPr txBox="1">
            <a:spLocks/>
          </p:cNvSpPr>
          <p:nvPr/>
        </p:nvSpPr>
        <p:spPr>
          <a:xfrm>
            <a:off x="2411760" y="980728"/>
            <a:ext cx="4258816" cy="7060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Squat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itre 1"/>
          <p:cNvSpPr txBox="1">
            <a:spLocks/>
          </p:cNvSpPr>
          <p:nvPr/>
        </p:nvSpPr>
        <p:spPr>
          <a:xfrm>
            <a:off x="2411760" y="5949280"/>
            <a:ext cx="4258816" cy="70609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Propriété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51520" y="116632"/>
            <a:ext cx="8640960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dirty="0" smtClean="0"/>
              <a:t>Les statuts d’occupation</a:t>
            </a:r>
            <a:endParaRPr lang="fr-FR" sz="4800" dirty="0"/>
          </a:p>
        </p:txBody>
      </p:sp>
      <p:sp>
        <p:nvSpPr>
          <p:cNvPr id="17" name="Flèche vers le bas 16"/>
          <p:cNvSpPr/>
          <p:nvPr/>
        </p:nvSpPr>
        <p:spPr>
          <a:xfrm>
            <a:off x="6876256" y="980728"/>
            <a:ext cx="432048" cy="56886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/>
          <p:cNvSpPr txBox="1"/>
          <p:nvPr/>
        </p:nvSpPr>
        <p:spPr>
          <a:xfrm>
            <a:off x="7452320" y="1052736"/>
            <a:ext cx="72008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800" b="1" dirty="0" smtClean="0"/>
              <a:t>-</a:t>
            </a:r>
          </a:p>
          <a:p>
            <a:pPr algn="ctr"/>
            <a:endParaRPr lang="fr-FR" sz="8800" b="1" dirty="0" smtClean="0"/>
          </a:p>
          <a:p>
            <a:pPr algn="ctr"/>
            <a:endParaRPr lang="fr-FR" sz="8800" b="1" dirty="0" smtClean="0"/>
          </a:p>
          <a:p>
            <a:pPr algn="ctr"/>
            <a:r>
              <a:rPr lang="fr-FR" sz="8800" b="1" dirty="0" smtClean="0"/>
              <a:t>+</a:t>
            </a:r>
            <a:endParaRPr lang="fr-FR" sz="8800" b="1" dirty="0"/>
          </a:p>
        </p:txBody>
      </p:sp>
      <p:pic>
        <p:nvPicPr>
          <p:cNvPr id="19" name="Image 18" descr="lit picto pour hébergement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51520" y="1124744"/>
            <a:ext cx="715643" cy="720000"/>
          </a:xfrm>
          <a:prstGeom prst="rect">
            <a:avLst/>
          </a:prstGeom>
        </p:spPr>
      </p:pic>
      <p:pic>
        <p:nvPicPr>
          <p:cNvPr id="20" name="Image 19" descr="maison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51520" y="5877272"/>
            <a:ext cx="805583" cy="720000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21" name="Espace réservé du numéro de diapositive 2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e 10"/>
          <p:cNvGrpSpPr/>
          <p:nvPr/>
        </p:nvGrpSpPr>
        <p:grpSpPr>
          <a:xfrm>
            <a:off x="3635896" y="836712"/>
            <a:ext cx="2664296" cy="2376264"/>
            <a:chOff x="3419872" y="1916832"/>
            <a:chExt cx="2664296" cy="2376264"/>
          </a:xfrm>
        </p:grpSpPr>
        <p:pic>
          <p:nvPicPr>
            <p:cNvPr id="12" name="Image 11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3928" y="2348880"/>
              <a:ext cx="1872208" cy="1513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Multiplier 12"/>
            <p:cNvSpPr/>
            <p:nvPr/>
          </p:nvSpPr>
          <p:spPr>
            <a:xfrm>
              <a:off x="3419872" y="1916832"/>
              <a:ext cx="2664296" cy="2376264"/>
            </a:xfrm>
            <a:prstGeom prst="mathMultiply">
              <a:avLst>
                <a:gd name="adj1" fmla="val 10693"/>
              </a:avLst>
            </a:prstGeom>
            <a:solidFill>
              <a:srgbClr val="FF0000">
                <a:alpha val="41000"/>
              </a:srgbClr>
            </a:solidFill>
            <a:ln>
              <a:solidFill>
                <a:srgbClr val="FF0000">
                  <a:alpha val="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 squat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2386608" cy="4873752"/>
          </a:xfrm>
        </p:spPr>
        <p:txBody>
          <a:bodyPr anchor="ctr" anchorCtr="0"/>
          <a:lstStyle/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Illégal </a:t>
            </a:r>
          </a:p>
          <a:p>
            <a:pPr>
              <a:buFont typeface="Wingdings"/>
              <a:buChar char="è"/>
            </a:pPr>
            <a:endParaRPr lang="fr-FR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Précaire</a:t>
            </a:r>
          </a:p>
          <a:p>
            <a:pPr>
              <a:buFont typeface="Wingdings"/>
              <a:buChar char="è"/>
            </a:pPr>
            <a:endParaRPr lang="fr-FR" dirty="0" smtClean="0">
              <a:sym typeface="Wingdings" pitchFamily="2" charset="2"/>
            </a:endParaRPr>
          </a:p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Gratuit</a:t>
            </a:r>
          </a:p>
          <a:p>
            <a:endParaRPr lang="fr-FR" dirty="0"/>
          </a:p>
        </p:txBody>
      </p:sp>
      <p:grpSp>
        <p:nvGrpSpPr>
          <p:cNvPr id="9" name="Groupe 8"/>
          <p:cNvGrpSpPr/>
          <p:nvPr/>
        </p:nvGrpSpPr>
        <p:grpSpPr>
          <a:xfrm>
            <a:off x="2267744" y="1412776"/>
            <a:ext cx="6480720" cy="5904656"/>
            <a:chOff x="1763688" y="2996952"/>
            <a:chExt cx="4608512" cy="4392488"/>
          </a:xfrm>
        </p:grpSpPr>
        <p:pic>
          <p:nvPicPr>
            <p:cNvPr id="38914" name="Picture 2" descr="Fichier:Ex-Steffi (Squat) 1.jpg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5776" y="4005064"/>
              <a:ext cx="3143672" cy="2357754"/>
            </a:xfrm>
            <a:prstGeom prst="rect">
              <a:avLst/>
            </a:prstGeom>
            <a:noFill/>
          </p:spPr>
        </p:pic>
        <p:sp>
          <p:nvSpPr>
            <p:cNvPr id="8" name="Multiplier 7"/>
            <p:cNvSpPr/>
            <p:nvPr/>
          </p:nvSpPr>
          <p:spPr>
            <a:xfrm>
              <a:off x="1763688" y="2996952"/>
              <a:ext cx="4608512" cy="4392488"/>
            </a:xfrm>
            <a:prstGeom prst="mathMultiply">
              <a:avLst>
                <a:gd name="adj1" fmla="val 12459"/>
              </a:avLst>
            </a:prstGeom>
            <a:solidFill>
              <a:srgbClr val="FF0000">
                <a:alpha val="41000"/>
              </a:srgbClr>
            </a:solidFill>
            <a:ln>
              <a:solidFill>
                <a:srgbClr val="FF0000">
                  <a:alpha val="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6" name="Image 5" descr="temps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76256" y="1041072"/>
            <a:ext cx="1368152" cy="1739856"/>
          </a:xfrm>
          <a:prstGeom prst="rect">
            <a:avLst/>
          </a:prstGeom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llipse 11"/>
          <p:cNvSpPr/>
          <p:nvPr/>
        </p:nvSpPr>
        <p:spPr>
          <a:xfrm>
            <a:off x="971600" y="3861048"/>
            <a:ext cx="3240360" cy="273630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L’hébergement d’urgence 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Wingdings"/>
              <a:buChar char="è"/>
            </a:pPr>
            <a:r>
              <a:rPr lang="fr-FR" dirty="0" smtClean="0"/>
              <a:t>Très courte durée</a:t>
            </a:r>
          </a:p>
          <a:p>
            <a:pPr>
              <a:buFont typeface="Wingdings"/>
              <a:buChar char="è"/>
            </a:pP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/>
              <a:t>Précaire</a:t>
            </a:r>
          </a:p>
          <a:p>
            <a:pPr>
              <a:buFont typeface="Wingdings"/>
              <a:buChar char="è"/>
            </a:pP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/>
              <a:t>Gratuit</a:t>
            </a:r>
          </a:p>
          <a:p>
            <a:endParaRPr lang="fr-FR" dirty="0"/>
          </a:p>
        </p:txBody>
      </p:sp>
      <p:pic>
        <p:nvPicPr>
          <p:cNvPr id="7" name="Image 6" descr="lit picto pour hébergement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12160" y="3429000"/>
            <a:ext cx="2361725" cy="2376104"/>
          </a:xfrm>
          <a:prstGeom prst="rect">
            <a:avLst/>
          </a:prstGeom>
        </p:spPr>
      </p:pic>
      <p:pic>
        <p:nvPicPr>
          <p:cNvPr id="8" name="Image 7" descr="temps.WMF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148065" y="4780574"/>
            <a:ext cx="1182920" cy="15043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115616" y="3933056"/>
            <a:ext cx="2736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b="1" dirty="0" smtClean="0">
                <a:latin typeface="Wingdings" pitchFamily="2" charset="2"/>
              </a:rPr>
              <a:t> ( </a:t>
            </a:r>
            <a:r>
              <a:rPr lang="fr-FR" sz="8000" b="1" dirty="0" smtClean="0"/>
              <a:t>115</a:t>
            </a:r>
            <a:endParaRPr lang="fr-FR" sz="8000" b="1" dirty="0"/>
          </a:p>
        </p:txBody>
      </p:sp>
      <p:grpSp>
        <p:nvGrpSpPr>
          <p:cNvPr id="15" name="Groupe 14"/>
          <p:cNvGrpSpPr/>
          <p:nvPr/>
        </p:nvGrpSpPr>
        <p:grpSpPr>
          <a:xfrm>
            <a:off x="3491880" y="1556792"/>
            <a:ext cx="2664296" cy="2376264"/>
            <a:chOff x="3419872" y="1916832"/>
            <a:chExt cx="2664296" cy="2376264"/>
          </a:xfrm>
        </p:grpSpPr>
        <p:pic>
          <p:nvPicPr>
            <p:cNvPr id="13" name="Image 12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23928" y="2348880"/>
              <a:ext cx="1872208" cy="1513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Multiplier 13"/>
            <p:cNvSpPr/>
            <p:nvPr/>
          </p:nvSpPr>
          <p:spPr>
            <a:xfrm>
              <a:off x="3419872" y="1916832"/>
              <a:ext cx="2664296" cy="2376264"/>
            </a:xfrm>
            <a:prstGeom prst="mathMultiply">
              <a:avLst>
                <a:gd name="adj1" fmla="val 10693"/>
              </a:avLst>
            </a:prstGeom>
            <a:solidFill>
              <a:srgbClr val="FF0000">
                <a:alpha val="41000"/>
              </a:srgbClr>
            </a:solidFill>
            <a:ln>
              <a:solidFill>
                <a:srgbClr val="FF0000">
                  <a:alpha val="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7890" name="AutoShape 2" descr="data:image/jpeg;base64,/9j/4AAQSkZJRgABAQAAAQABAAD/2wCEAAkGBggGDgkIBwgRCQkKDRYPEBMSFxoQFBIWHxQWIB8cHh4jIjIjIxskJR4XKTQgLzIpMiwsIR46NjwrNScrMykBCQoKDgwOGg8PGiwkHiQ1NSsuNSk1LikqMC81NTU0NSosNTQ1NTY0NSkvKiksNjU1KiosLCksMyksLCwsLCksLP/AABEIAMIBAwMBIgACEQEDEQH/xAAcAAEAAwEAAwEAAAAAAAAAAAAABQcIBgIDBAH/xAAxEAEAAQIDBAgFBQEAAAAAAAAAAQIDBAUGEVV00hIXNDWSk7KzBxYhMTITUWFy0YH/xAAbAQEAAQUBAAAAAAAAAAAAAAAABQIDBAYHAf/EAC8RAQABAgIEDgMBAAAAAAAAAAABAgMEEVFxsdEFBhMUFiExMjNSU5GSwRIVoWH/2gAMAwEAAhEDEQA/ALxAAAAAAAAAAAAAAAAAAAAAAAAAAAAAAAAAAAAAAAAAAAAAAAAAAAAAAAAAAAAAAAAAAAAAAAAAAAAAAAAB4Xr1vD013r1cUW7dM1VVT9IiIjbMz/A9iM+qHmIX5009vix44PnTT2+LHjhRylGmGRzTEenV7SmhC/Omnt8WPHCWsX7WKot37FcXLVymKqao+sVRMfSYexVE9krdyxctxnXTMa4mHsAVLQAAAAAAAAAAAAAAAAAAAAAAAAAAjdSdhzTg73t1JJG6k7DmnB3vbqU192V7D+LTrjazkA1t2waJ0l3dlHB2vRDOzROku7so4O16ISGA70tO42eBb1/SWASznwAAAAAAAAAAAAAAAAAAAAAAAAAAjdSdhzTg73t1JJG6k7DmnB3vbqU192V7D+LTrjazkA1t2waJ0l3dlHB2vRDOzROku7so4O16ISGA70tO42eBb1/SWASznwAAAAAAAAAAAAAAAAAAAAAD04zERhLV7ETT0otW6q9n227ImVd9dOH3RX5kcrvs57LjuHueiWbGBi71duY/GW28XuDcNjaLk36c8ssuuY06Fq9dOH3RX5kcp104fdFfmRyqqGFzu7p2Nm6O8H+T+1b1q9dOH3RX5kcr5cz+L1jMMPi8JGVV0TiLNdvb+pE7OlTMbfx/lWg8nF3Z6s1VPF/AUzFUUdn+zvAGMnRZOT/FuxleGweCnK67k4axRamr9SI29GmI2/irYXLd2q3OdLCxmAsYymKb0ZxHX2zGxavXTh90V+ZHKddOH3RX5kcqqhe53d07Eb0d4P8AJ/at61eunD7or8yOU66cPuivzI5VVBzu7p2HR3g/yf2re0bp3OadQYTDZlRZmzF+Kp6Mz0pjZXVT9/8AiScz8Nu6Mt/rX71x0yZtzNVETOhzbGW6bWIuUU9kVTEaokAVsUAAAAAAAAAAAAAAAB8ec9lx3D3PRLNjSuZ2q7+Hxdq1T0q67NdNMfvM0zEKO6utTbqq8VHMjcbRVVMZRm3bivibNmi5ylcU5zHbMRpc2Ok6utTbqq8VHMdXWpt1VeKjmR/JXPLPs2/9hhPVo+Ub3NjpOrrU26qvFRzPXiNA6iwtFy/fyyqi1aomuqelROyIjbM/kclX5Z9nsY/CzOUXaflG9z4C2zAE/hdB6hxtu1icPltVdm9RFdE9KiNtMxtifyVU01VdkZrN2/asxncqinXMQgB0nV1qbdVXio5jq61NuqrxUcyrkrnln2WP2GE9Wj5Rvc2Ok6utTbqq8VHMdXWpt1VeKjmOSueWfY/YYT1aPlG9avw27oy3+tfvXHTILQ+X4nKstwOExtqbOItRX0qZmJ2bblcx9vp9phOp61GVFMTohybH1RVirtVM5xNVW2QBcYYAAAAAAAAAAAAAAAAAAAAjdSdhzTg73t1JJG6k7DmnB3vbqU192V7D+LTrjazkA1t2waJ0l3dlHB2vRDOzROku7so4O16ISGA70tO42eBb1/SWASznwAAAAAAAAAAAAAAAAAAAAAAAAAAjdSdhzTg73t1JJG6k7DmnB3vbqU192V7D+LTrjazkA1t2waJ0l3dlHB2vRDOzROku7so4O16ISGA70tO42eBb1/SWASznwAAAAAAAAAAAAAAAAAAAAAAAAAAjdSdhzTg73t1JJ43bVF6mu3doiu3XE01RMbYmJj6xMfs8mM4yXLdX4VxVonNmIaK+Vci3NhfJo/w+Vci3NhfJo/xFcwq0t86W2fTn3hnVonSXd2UcHa9EP35VyLc2F8mj/ElZs28PTRas24t27dMU000xsimI+0RH7MrD4ebUzMyg+GeGaOELdNFNMxlOfW8wGY1sAAAAAAAAAAAAAAAAAAAAAAAAAAAAAAAAAAAAAAAAAAAAAAAAAAAA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7892" name="AutoShape 4" descr="data:image/jpeg;base64,/9j/4AAQSkZJRgABAQAAAQABAAD/2wCEAAkGBggGDgkIBwgRCQkKDRYPEBMSFxoQFBIWHxQWIB8cHh4jIjIjIxskJR4XKTQgLzIpMiwsIR46NjwrNScrMykBCQoKDgwOGg8PGiwkHiQ1NSsuNSk1LikqMC81NTU0NSosNTQ1NTY0NSkvKiksNjU1KiosLCksMyksLCwsLCksLP/AABEIAMIBAwMBIgACEQEDEQH/xAAcAAEAAwEAAwEAAAAAAAAAAAAABQcIBgIDBAH/xAAxEAEAAQIDBAgFBQEAAAAAAAAAAQIDBAUGEVV00hIXNDWSk7KzBxYhMTITUWFy0YH/xAAbAQEAAQUBAAAAAAAAAAAAAAAABQIDBAYHAf/EAC8RAQABAgIEDgMBAAAAAAAAAAABAgMEEVFxsdEFBhMUFiExMjNSU5GSwRIVoWH/2gAMAwEAAhEDEQA/ALxAAAAAAAAAAAAAAAAAAAAAAAAAAAAAAAAAAAAAAAAAAAAAAAAAAAAAAAAAAAAAAAAAAAAAAAAAAAAAAAAB4Xr1vD013r1cUW7dM1VVT9IiIjbMz/A9iM+qHmIX5009vix44PnTT2+LHjhRylGmGRzTEenV7SmhC/Omnt8WPHCWsX7WKot37FcXLVymKqao+sVRMfSYexVE9krdyxctxnXTMa4mHsAVLQAAAAAAAAAAAAAAAAAAAAAAAAAAjdSdhzTg73t1JJG6k7DmnB3vbqU192V7D+LTrjazkA1t2waJ0l3dlHB2vRDOzROku7so4O16ISGA70tO42eBb1/SWASznwAAAAAAAAAAAAAAAAAAAAAAAAAAjdSdhzTg73t1JJG6k7DmnB3vbqU192V7D+LTrjazkA1t2waJ0l3dlHB2vRDOzROku7so4O16ISGA70tO42eBb1/SWASznwAAAAAAAAAAAAAAAAAAAAAD04zERhLV7ETT0otW6q9n227ImVd9dOH3RX5kcrvs57LjuHueiWbGBi71duY/GW28XuDcNjaLk36c8ssuuY06Fq9dOH3RX5kcp104fdFfmRyqqGFzu7p2Nm6O8H+T+1b1q9dOH3RX5kcr5cz+L1jMMPi8JGVV0TiLNdvb+pE7OlTMbfx/lWg8nF3Z6s1VPF/AUzFUUdn+zvAGMnRZOT/FuxleGweCnK67k4axRamr9SI29GmI2/irYXLd2q3OdLCxmAsYymKb0ZxHX2zGxavXTh90V+ZHKddOH3RX5kcqqhe53d07Eb0d4P8AJ/at61eunD7or8yOU66cPuivzI5VVBzu7p2HR3g/yf2re0bp3OadQYTDZlRZmzF+Kp6Mz0pjZXVT9/8AiScz8Nu6Mt/rX71x0yZtzNVETOhzbGW6bWIuUU9kVTEaokAVsUAAAAAAAAAAAAAAAB8ec9lx3D3PRLNjSuZ2q7+Hxdq1T0q67NdNMfvM0zEKO6utTbqq8VHMjcbRVVMZRm3bivibNmi5ylcU5zHbMRpc2Ok6utTbqq8VHMdXWpt1VeKjmR/JXPLPs2/9hhPVo+Ub3NjpOrrU26qvFRzPXiNA6iwtFy/fyyqi1aomuqelROyIjbM/kclX5Z9nsY/CzOUXaflG9z4C2zAE/hdB6hxtu1icPltVdm9RFdE9KiNtMxtifyVU01VdkZrN2/asxncqinXMQgB0nV1qbdVXio5jq61NuqrxUcyrkrnln2WP2GE9Wj5Rvc2Ok6utTbqq8VHMdXWpt1VeKjmOSueWfY/YYT1aPlG9avw27oy3+tfvXHTILQ+X4nKstwOExtqbOItRX0qZmJ2bblcx9vp9phOp61GVFMTohybH1RVirtVM5xNVW2QBcYYAAAAAAAAAAAAAAAAAAAAjdSdhzTg73t1JJG6k7DmnB3vbqU192V7D+LTrjazkA1t2waJ0l3dlHB2vRDOzROku7so4O16ISGA70tO42eBb1/SWASznwAAAAAAAAAAAAAAAAAAAAAAAAAAjdSdhzTg73t1JJG6k7DmnB3vbqU192V7D+LTrjazkA1t2waJ0l3dlHB2vRDOzROku7so4O16ISGA70tO42eBb1/SWASznwAAAAAAAAAAAAAAAAAAAAAAAAAAjdSdhzTg73t1JJ43bVF6mu3doiu3XE01RMbYmJj6xMfs8mM4yXLdX4VxVonNmIaK+Vci3NhfJo/w+Vci3NhfJo/xFcwq0t86W2fTn3hnVonSXd2UcHa9EP35VyLc2F8mj/ElZs28PTRas24t27dMU000xsimI+0RH7MrD4ebUzMyg+GeGaOELdNFNMxlOfW8wGY1sAAAAAAAAAAAAAAAAAAAAAAAAAAAAAAAAAAAAAAAAAAAAAAAAAAAAAAAAAAAAAAAAAAAAAAAAAAAAAAAAAAAAAAAAAAAAAAAAAAAAAAAAAAAAAAAAAAAB/9k="/>
          <p:cNvSpPr>
            <a:spLocks noChangeAspect="1" noChangeArrowheads="1"/>
          </p:cNvSpPr>
          <p:nvPr/>
        </p:nvSpPr>
        <p:spPr bwMode="auto">
          <a:xfrm>
            <a:off x="0" y="-895350"/>
            <a:ext cx="2466975" cy="1847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7894" name="Picture 6" descr="Fichier:Blanc croix rouge.sv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l="26093" t="21410" r="29749" b="19713"/>
          <a:stretch>
            <a:fillRect/>
          </a:stretch>
        </p:blipFill>
        <p:spPr bwMode="auto">
          <a:xfrm>
            <a:off x="1547664" y="4221088"/>
            <a:ext cx="936104" cy="864096"/>
          </a:xfrm>
          <a:prstGeom prst="rect">
            <a:avLst/>
          </a:prstGeom>
          <a:noFill/>
        </p:spPr>
      </p:pic>
      <p:sp>
        <p:nvSpPr>
          <p:cNvPr id="16" name="Espace réservé du numéro de diapositive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L’hébergement d’insertion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754760" cy="4873752"/>
          </a:xfrm>
        </p:spPr>
        <p:txBody>
          <a:bodyPr/>
          <a:lstStyle/>
          <a:p>
            <a:pPr>
              <a:buFont typeface="Wingdings"/>
              <a:buChar char="è"/>
            </a:pPr>
            <a:r>
              <a:rPr lang="fr-FR" dirty="0" smtClean="0"/>
              <a:t>Gratuit ou participation</a:t>
            </a:r>
          </a:p>
          <a:p>
            <a:pPr>
              <a:buFont typeface="Wingdings"/>
              <a:buChar char="è"/>
            </a:pP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/>
              <a:t>Courte durée, en général moins de 6 mois</a:t>
            </a:r>
          </a:p>
          <a:p>
            <a:pPr>
              <a:buFont typeface="Wingdings"/>
              <a:buChar char="è"/>
            </a:pP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/>
              <a:t>Accompagnement vers l’insertion</a:t>
            </a:r>
          </a:p>
          <a:p>
            <a:endParaRPr lang="fr-FR" dirty="0"/>
          </a:p>
        </p:txBody>
      </p:sp>
      <p:pic>
        <p:nvPicPr>
          <p:cNvPr id="8" name="Image 7" descr="lit picto pour hébergement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12160" y="3429000"/>
            <a:ext cx="2361725" cy="2376104"/>
          </a:xfrm>
          <a:prstGeom prst="rect">
            <a:avLst/>
          </a:prstGeom>
        </p:spPr>
      </p:pic>
      <p:pic>
        <p:nvPicPr>
          <p:cNvPr id="9" name="Image 8" descr="temp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5" y="4780574"/>
            <a:ext cx="1182920" cy="15043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788024" y="4221088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/>
              <a:t>+</a:t>
            </a:r>
            <a:endParaRPr lang="fr-FR" sz="6600" b="1" dirty="0"/>
          </a:p>
        </p:txBody>
      </p:sp>
      <p:grpSp>
        <p:nvGrpSpPr>
          <p:cNvPr id="15" name="Groupe 14"/>
          <p:cNvGrpSpPr/>
          <p:nvPr/>
        </p:nvGrpSpPr>
        <p:grpSpPr>
          <a:xfrm>
            <a:off x="4139952" y="1268760"/>
            <a:ext cx="1979712" cy="1728192"/>
            <a:chOff x="179512" y="3284984"/>
            <a:chExt cx="2664296" cy="2376264"/>
          </a:xfrm>
        </p:grpSpPr>
        <p:pic>
          <p:nvPicPr>
            <p:cNvPr id="12" name="Image 11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83568" y="3717032"/>
              <a:ext cx="1872208" cy="15137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Multiplier 12"/>
            <p:cNvSpPr/>
            <p:nvPr/>
          </p:nvSpPr>
          <p:spPr>
            <a:xfrm>
              <a:off x="179512" y="3284984"/>
              <a:ext cx="2664296" cy="2376264"/>
            </a:xfrm>
            <a:prstGeom prst="mathMultiply">
              <a:avLst>
                <a:gd name="adj1" fmla="val 10693"/>
              </a:avLst>
            </a:prstGeom>
            <a:solidFill>
              <a:srgbClr val="FF0000">
                <a:alpha val="41000"/>
              </a:srgbClr>
            </a:solidFill>
            <a:ln>
              <a:solidFill>
                <a:srgbClr val="FF0000">
                  <a:alpha val="8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" name="Image 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484784"/>
            <a:ext cx="1224136" cy="115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581128"/>
            <a:ext cx="2800548" cy="2745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Espace réservé du numéro de diapositive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1124744"/>
            <a:ext cx="2800548" cy="2745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La résidence</a:t>
            </a:r>
            <a:endParaRPr lang="fr-FR" dirty="0"/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98776" cy="4873752"/>
          </a:xfrm>
        </p:spPr>
        <p:txBody>
          <a:bodyPr/>
          <a:lstStyle/>
          <a:p>
            <a:pPr>
              <a:buFont typeface="Wingdings"/>
              <a:buChar char="è"/>
            </a:pPr>
            <a:r>
              <a:rPr lang="fr-FR" dirty="0" smtClean="0">
                <a:sym typeface="Wingdings" pitchFamily="2" charset="2"/>
              </a:rPr>
              <a:t>Durée de </a:t>
            </a:r>
            <a:r>
              <a:rPr lang="fr-FR" dirty="0" smtClean="0"/>
              <a:t>1 à 3 ans</a:t>
            </a:r>
          </a:p>
          <a:p>
            <a:pPr>
              <a:buFont typeface="Wingdings"/>
              <a:buChar char="è"/>
            </a:pP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/>
              <a:t>Participation financière du résident</a:t>
            </a:r>
          </a:p>
          <a:p>
            <a:pPr>
              <a:buFont typeface="Wingdings"/>
              <a:buChar char="è"/>
            </a:pPr>
            <a:endParaRPr lang="fr-FR" dirty="0" smtClean="0"/>
          </a:p>
          <a:p>
            <a:pPr>
              <a:buFont typeface="Wingdings"/>
              <a:buChar char="è"/>
            </a:pPr>
            <a:r>
              <a:rPr lang="fr-FR" dirty="0" smtClean="0"/>
              <a:t>Entre accompagnement et autonomie</a:t>
            </a:r>
          </a:p>
          <a:p>
            <a:endParaRPr lang="fr-FR" dirty="0"/>
          </a:p>
        </p:txBody>
      </p:sp>
      <p:pic>
        <p:nvPicPr>
          <p:cNvPr id="6" name="Image 5" descr="lit picto pour hébergement.WMF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12160" y="3429000"/>
            <a:ext cx="2361725" cy="2376104"/>
          </a:xfrm>
          <a:prstGeom prst="rect">
            <a:avLst/>
          </a:prstGeom>
        </p:spPr>
      </p:pic>
      <p:pic>
        <p:nvPicPr>
          <p:cNvPr id="7" name="Image 6" descr="temp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5" y="4780574"/>
            <a:ext cx="1182920" cy="15043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788024" y="4221088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/>
              <a:t>+</a:t>
            </a:r>
            <a:endParaRPr lang="fr-FR" sz="66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5076056" y="3933056"/>
            <a:ext cx="7920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b="1" dirty="0" smtClean="0"/>
              <a:t>+</a:t>
            </a:r>
            <a:endParaRPr lang="fr-FR" sz="6600" b="1" dirty="0"/>
          </a:p>
        </p:txBody>
      </p:sp>
      <p:pic>
        <p:nvPicPr>
          <p:cNvPr id="11" name="Image 1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1196752"/>
            <a:ext cx="1224136" cy="1153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1288</TotalTime>
  <Words>612</Words>
  <Application>Microsoft Office PowerPoint</Application>
  <PresentationFormat>Affichage à l'écran (4:3)</PresentationFormat>
  <Paragraphs>231</Paragraphs>
  <Slides>30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30</vt:i4>
      </vt:variant>
    </vt:vector>
  </HeadingPairs>
  <TitlesOfParts>
    <vt:vector size="31" baseType="lpstr">
      <vt:lpstr>Oriel</vt:lpstr>
      <vt:lpstr>  Je comprends le fonctionnement du logement en France</vt:lpstr>
      <vt:lpstr>Déroulement de l’atelier</vt:lpstr>
      <vt:lpstr>De l’hébergement au logement : je connais les statuts d’occupation du logement en France</vt:lpstr>
      <vt:lpstr>Les notions d’hébergement et de logement</vt:lpstr>
      <vt:lpstr>Diapositive 5</vt:lpstr>
      <vt:lpstr>Le squat</vt:lpstr>
      <vt:lpstr>L’hébergement d’urgence </vt:lpstr>
      <vt:lpstr>L’hébergement d’insertion</vt:lpstr>
      <vt:lpstr>La résidence</vt:lpstr>
      <vt:lpstr>La sous-location</vt:lpstr>
      <vt:lpstr>La location</vt:lpstr>
      <vt:lpstr>La propriété</vt:lpstr>
      <vt:lpstr>Les structures d’hébergement</vt:lpstr>
      <vt:lpstr>Les structures d’hébergement</vt:lpstr>
      <vt:lpstr>Les structures d’hébergement</vt:lpstr>
      <vt:lpstr>Les structures d’hébergement</vt:lpstr>
      <vt:lpstr>Les structures de résidence</vt:lpstr>
      <vt:lpstr>Les structures de résidence</vt:lpstr>
      <vt:lpstr>Les structures de résidence</vt:lpstr>
      <vt:lpstr>Les structures de résidence</vt:lpstr>
      <vt:lpstr>La location : je fais la différence entre le parc social et le parc privé</vt:lpstr>
      <vt:lpstr>Diapositive 22</vt:lpstr>
      <vt:lpstr>Je prends conscience de la situation du logement en France</vt:lpstr>
      <vt:lpstr>Où vit-on en France?</vt:lpstr>
      <vt:lpstr>A quoi ressemble un logement en France?</vt:lpstr>
      <vt:lpstr>Le niveau des loyers en France</vt:lpstr>
      <vt:lpstr>Diapositive 27</vt:lpstr>
      <vt:lpstr>Qu’est-ce que le mal logement?</vt:lpstr>
      <vt:lpstr>Les conséquences de la crise du logement sur les bénéficiaires de la protection internationale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cp:lastModifiedBy>abouvier</cp:lastModifiedBy>
  <cp:revision>147</cp:revision>
  <dcterms:modified xsi:type="dcterms:W3CDTF">2012-12-11T11:38:15Z</dcterms:modified>
</cp:coreProperties>
</file>