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79" r:id="rId2"/>
    <p:sldId id="280" r:id="rId3"/>
    <p:sldId id="257" r:id="rId4"/>
    <p:sldId id="289" r:id="rId5"/>
    <p:sldId id="259" r:id="rId6"/>
    <p:sldId id="285" r:id="rId7"/>
    <p:sldId id="260" r:id="rId8"/>
    <p:sldId id="261" r:id="rId9"/>
    <p:sldId id="283" r:id="rId10"/>
    <p:sldId id="264" r:id="rId11"/>
    <p:sldId id="263" r:id="rId12"/>
    <p:sldId id="265" r:id="rId13"/>
    <p:sldId id="266" r:id="rId14"/>
    <p:sldId id="268" r:id="rId15"/>
    <p:sldId id="269" r:id="rId16"/>
    <p:sldId id="284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8" r:id="rId25"/>
    <p:sldId id="290" r:id="rId26"/>
    <p:sldId id="287" r:id="rId27"/>
    <p:sldId id="291" r:id="rId2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bourieu" initials="cc" lastIdx="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E8A63-D4A8-4B96-9D7B-39125704C03E}" type="datetimeFigureOut">
              <a:rPr lang="fr-FR" smtClean="0"/>
              <a:pPr/>
              <a:t>05/12/2012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FF8FD-BBC2-487E-BADA-79493E61A1E2}" type="slidenum">
              <a:rPr lang="fr-FR" smtClean="0"/>
              <a:pPr/>
              <a:t>‹N°›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FF8FD-BBC2-487E-BADA-79493E61A1E2}" type="slidenum">
              <a:rPr lang="fr-FR" smtClean="0"/>
              <a:pPr/>
              <a:t>21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0A8A2B-02A9-4929-8A78-D18322C2B9E0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65A8-40FF-41FF-93BA-A4F950519069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F84-1569-40C3-81C2-8E90F06EF958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2131AC5-EDE7-46DA-BE72-B3B350073394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9F94EE4-6108-44B6-8578-0A47D0C4DF02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6A5D1-9300-43E7-BC97-CBEF4D46C7F5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934CC-4C58-4ABD-A8A0-9467B778C9FF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24536AC-9774-491A-BF3E-5C44E800071F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35A-9770-4311-9E47-EB7404448E06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CC2D83-94BF-4C11-A018-66384BA7748F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dirty="0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30A43C-8B72-4E16-8B2B-08C955947D5E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7F40306-F485-4212-ADA3-8A09AE43EE99}" type="datetime1">
              <a:rPr lang="fr-FR" smtClean="0"/>
              <a:pPr/>
              <a:t>05/12/2012</a:t>
            </a:fld>
            <a:endParaRPr lang="fr-BE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907704" y="4005064"/>
            <a:ext cx="7236296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5400" dirty="0" smtClean="0">
                <a:solidFill>
                  <a:schemeClr val="tx1"/>
                </a:solidFill>
              </a:rPr>
              <a:t>Je maîtrise les techniques de recherche d’emploi</a:t>
            </a:r>
            <a:endParaRPr lang="fr-FR" sz="5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1700808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EMPLOI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</a:t>
            </a:r>
            <a:r>
              <a:rPr lang="fr-FR" sz="1000" b="1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soutien du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08720"/>
            <a:ext cx="4104456" cy="578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t" anchorCtr="0"/>
          <a:lstStyle/>
          <a:p>
            <a:pPr algn="ctr"/>
            <a:r>
              <a:rPr lang="fr-FR" dirty="0" smtClean="0"/>
              <a:t>Que mettre dans mon CV?</a:t>
            </a:r>
            <a:endParaRPr lang="fr-FR" dirty="0"/>
          </a:p>
        </p:txBody>
      </p:sp>
      <p:sp>
        <p:nvSpPr>
          <p:cNvPr id="4" name="Légende encadrée avec une bordure 1 3"/>
          <p:cNvSpPr/>
          <p:nvPr/>
        </p:nvSpPr>
        <p:spPr>
          <a:xfrm>
            <a:off x="179512" y="1268760"/>
            <a:ext cx="1838989" cy="646331"/>
          </a:xfrm>
          <a:prstGeom prst="accentBorderCallout1">
            <a:avLst>
              <a:gd name="adj1" fmla="val 27592"/>
              <a:gd name="adj2" fmla="val 105998"/>
              <a:gd name="adj3" fmla="val 80079"/>
              <a:gd name="adj4" fmla="val 1444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Mes coordonnées</a:t>
            </a:r>
          </a:p>
        </p:txBody>
      </p:sp>
      <p:sp>
        <p:nvSpPr>
          <p:cNvPr id="5" name="Légende encadrée avec une bordure 1 4"/>
          <p:cNvSpPr/>
          <p:nvPr/>
        </p:nvSpPr>
        <p:spPr>
          <a:xfrm>
            <a:off x="6804248" y="836712"/>
            <a:ext cx="1800200" cy="646331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dirty="0" smtClean="0"/>
              <a:t>(Le titre de mon profil)</a:t>
            </a:r>
          </a:p>
        </p:txBody>
      </p:sp>
      <p:sp>
        <p:nvSpPr>
          <p:cNvPr id="6" name="Légende encadrée avec une bordure 1 5"/>
          <p:cNvSpPr/>
          <p:nvPr/>
        </p:nvSpPr>
        <p:spPr>
          <a:xfrm>
            <a:off x="6804248" y="2348880"/>
            <a:ext cx="1890261" cy="369332"/>
          </a:xfrm>
          <a:prstGeom prst="accent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fr-FR" dirty="0" smtClean="0"/>
              <a:t>( Compétences )</a:t>
            </a:r>
          </a:p>
        </p:txBody>
      </p:sp>
      <p:sp>
        <p:nvSpPr>
          <p:cNvPr id="7" name="Légende encadrée avec une bordure 1 6"/>
          <p:cNvSpPr/>
          <p:nvPr/>
        </p:nvSpPr>
        <p:spPr>
          <a:xfrm>
            <a:off x="107504" y="3645024"/>
            <a:ext cx="2016224" cy="646331"/>
          </a:xfrm>
          <a:prstGeom prst="accentBorderCallout1">
            <a:avLst>
              <a:gd name="adj1" fmla="val 15382"/>
              <a:gd name="adj2" fmla="val 104787"/>
              <a:gd name="adj3" fmla="val 65341"/>
              <a:gd name="adj4" fmla="val 1373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Expériences professionnelles</a:t>
            </a:r>
          </a:p>
        </p:txBody>
      </p:sp>
      <p:sp>
        <p:nvSpPr>
          <p:cNvPr id="8" name="Légende encadrée avec une bordure 1 7"/>
          <p:cNvSpPr/>
          <p:nvPr/>
        </p:nvSpPr>
        <p:spPr>
          <a:xfrm>
            <a:off x="6876256" y="4725144"/>
            <a:ext cx="1728192" cy="369332"/>
          </a:xfrm>
          <a:prstGeom prst="accentBorderCallout1">
            <a:avLst>
              <a:gd name="adj1" fmla="val 18750"/>
              <a:gd name="adj2" fmla="val -8333"/>
              <a:gd name="adj3" fmla="val 62394"/>
              <a:gd name="adj4" fmla="val -4400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fr-FR" dirty="0" smtClean="0"/>
              <a:t> </a:t>
            </a:r>
            <a:r>
              <a:rPr lang="fr-FR" b="1" dirty="0" smtClean="0"/>
              <a:t>Formation</a:t>
            </a:r>
            <a:r>
              <a:rPr lang="fr-FR" dirty="0" smtClean="0"/>
              <a:t> </a:t>
            </a:r>
          </a:p>
        </p:txBody>
      </p:sp>
      <p:sp>
        <p:nvSpPr>
          <p:cNvPr id="9" name="Légende encadrée avec une bordure 1 8"/>
          <p:cNvSpPr/>
          <p:nvPr/>
        </p:nvSpPr>
        <p:spPr>
          <a:xfrm>
            <a:off x="179512" y="5805264"/>
            <a:ext cx="1944216" cy="369332"/>
          </a:xfrm>
          <a:prstGeom prst="accentBorderCallout1">
            <a:avLst>
              <a:gd name="adj1" fmla="val 18750"/>
              <a:gd name="adj2" fmla="val 104421"/>
              <a:gd name="adj3" fmla="val 41762"/>
              <a:gd name="adj4" fmla="val 1399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Centre d’intérêts </a:t>
            </a:r>
            <a:endParaRPr lang="fr-FR" dirty="0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4581128"/>
            <a:ext cx="1368152" cy="136815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Mon CV doit …</a:t>
            </a:r>
            <a:endParaRPr lang="fr-FR" dirty="0"/>
          </a:p>
        </p:txBody>
      </p:sp>
      <p:pic>
        <p:nvPicPr>
          <p:cNvPr id="4" name="Image 3" descr="bonhomme ampoul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645024"/>
            <a:ext cx="2079923" cy="2900538"/>
          </a:xfrm>
          <a:prstGeom prst="rect">
            <a:avLst/>
          </a:prstGeom>
        </p:spPr>
      </p:pic>
      <p:sp>
        <p:nvSpPr>
          <p:cNvPr id="5" name="Bulle ronde 4"/>
          <p:cNvSpPr/>
          <p:nvPr/>
        </p:nvSpPr>
        <p:spPr>
          <a:xfrm>
            <a:off x="179512" y="3429000"/>
            <a:ext cx="3024000" cy="649188"/>
          </a:xfrm>
          <a:prstGeom prst="wedgeEllipseCallout">
            <a:avLst>
              <a:gd name="adj1" fmla="val 40723"/>
              <a:gd name="adj2" fmla="val 121189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Être clair</a:t>
            </a:r>
          </a:p>
        </p:txBody>
      </p:sp>
      <p:sp>
        <p:nvSpPr>
          <p:cNvPr id="6" name="Bulle ronde 5"/>
          <p:cNvSpPr/>
          <p:nvPr/>
        </p:nvSpPr>
        <p:spPr>
          <a:xfrm>
            <a:off x="5724128" y="3429000"/>
            <a:ext cx="3024000" cy="649188"/>
          </a:xfrm>
          <a:prstGeom prst="wedgeEllipseCallout">
            <a:avLst>
              <a:gd name="adj1" fmla="val -56111"/>
              <a:gd name="adj2" fmla="val 13628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fr-FR" sz="2400" b="1" dirty="0" smtClean="0"/>
              <a:t>Être précis</a:t>
            </a:r>
          </a:p>
        </p:txBody>
      </p:sp>
      <p:sp>
        <p:nvSpPr>
          <p:cNvPr id="7" name="Bulle ronde 6"/>
          <p:cNvSpPr/>
          <p:nvPr/>
        </p:nvSpPr>
        <p:spPr>
          <a:xfrm>
            <a:off x="1403648" y="1628800"/>
            <a:ext cx="3024000" cy="649188"/>
          </a:xfrm>
          <a:prstGeom prst="wedgeEllipseCallout">
            <a:avLst>
              <a:gd name="adj1" fmla="val 32444"/>
              <a:gd name="adj2" fmla="val 24005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Être complet</a:t>
            </a:r>
          </a:p>
        </p:txBody>
      </p:sp>
      <p:sp>
        <p:nvSpPr>
          <p:cNvPr id="8" name="Bulle ronde 7"/>
          <p:cNvSpPr/>
          <p:nvPr/>
        </p:nvSpPr>
        <p:spPr>
          <a:xfrm>
            <a:off x="5148064" y="1628800"/>
            <a:ext cx="3024335" cy="1168539"/>
          </a:xfrm>
          <a:prstGeom prst="wedgeEllipseCallout">
            <a:avLst>
              <a:gd name="adj1" fmla="val -48188"/>
              <a:gd name="adj2" fmla="val 12212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b="1" dirty="0" smtClean="0"/>
              <a:t>Détailler ses expériences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467544" y="573325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Je demande à quelqu’un de relire mon CV!</a:t>
            </a:r>
            <a:endParaRPr lang="fr-FR" b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Ce qu’il faut éviter…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Les fautes d’orthographe</a:t>
            </a:r>
          </a:p>
          <a:p>
            <a:endParaRPr lang="fr-FR" dirty="0" smtClean="0"/>
          </a:p>
          <a:p>
            <a:r>
              <a:rPr lang="fr-FR" dirty="0" smtClean="0"/>
              <a:t>Le manque d’organisation</a:t>
            </a:r>
          </a:p>
          <a:p>
            <a:endParaRPr lang="fr-FR" dirty="0" smtClean="0"/>
          </a:p>
          <a:p>
            <a:r>
              <a:rPr lang="fr-FR" dirty="0" smtClean="0"/>
              <a:t>Le flou, les « blancs »</a:t>
            </a:r>
          </a:p>
          <a:p>
            <a:endParaRPr lang="fr-FR" dirty="0" smtClean="0"/>
          </a:p>
          <a:p>
            <a:r>
              <a:rPr lang="fr-FR" dirty="0" smtClean="0"/>
              <a:t>Être trop long</a:t>
            </a:r>
          </a:p>
          <a:p>
            <a:endParaRPr lang="fr-FR" dirty="0" smtClean="0"/>
          </a:p>
          <a:p>
            <a:r>
              <a:rPr lang="fr-FR" dirty="0" smtClean="0"/>
              <a:t>Les mots trop techniques</a:t>
            </a:r>
          </a:p>
          <a:p>
            <a:endParaRPr lang="fr-FR" dirty="0" smtClean="0"/>
          </a:p>
          <a:p>
            <a:r>
              <a:rPr lang="fr-FR" dirty="0" smtClean="0"/>
              <a:t>Les mauvaises coordonnées, une adresse mail originale</a:t>
            </a:r>
          </a:p>
        </p:txBody>
      </p:sp>
      <p:grpSp>
        <p:nvGrpSpPr>
          <p:cNvPr id="7" name="Groupe 6"/>
          <p:cNvGrpSpPr/>
          <p:nvPr/>
        </p:nvGrpSpPr>
        <p:grpSpPr>
          <a:xfrm>
            <a:off x="6516216" y="764704"/>
            <a:ext cx="2016224" cy="2016224"/>
            <a:chOff x="6516216" y="764704"/>
            <a:chExt cx="2016224" cy="2016224"/>
          </a:xfrm>
        </p:grpSpPr>
        <p:pic>
          <p:nvPicPr>
            <p:cNvPr id="4" name="Image 3" descr="bonhomme ampoule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76256" y="764704"/>
              <a:ext cx="1279525" cy="1784350"/>
            </a:xfrm>
            <a:prstGeom prst="rect">
              <a:avLst/>
            </a:prstGeom>
          </p:spPr>
        </p:pic>
        <p:sp>
          <p:nvSpPr>
            <p:cNvPr id="5" name="Multiplier 4"/>
            <p:cNvSpPr/>
            <p:nvPr/>
          </p:nvSpPr>
          <p:spPr>
            <a:xfrm>
              <a:off x="6516216" y="836712"/>
              <a:ext cx="2016224" cy="1944216"/>
            </a:xfrm>
            <a:prstGeom prst="mathMultiply">
              <a:avLst>
                <a:gd name="adj1" fmla="val 537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6" name="Image 5" descr="factu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3" y="3074994"/>
            <a:ext cx="1656184" cy="1546161"/>
          </a:xfrm>
          <a:prstGeom prst="rect">
            <a:avLst/>
          </a:prstGeom>
        </p:spPr>
      </p:pic>
      <p:pic>
        <p:nvPicPr>
          <p:cNvPr id="8" name="Image 7" descr="interdit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04664"/>
            <a:ext cx="903427" cy="903427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J’écris une lettre de motivation adaptée à une offre d’emploi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qu’une lettre de motivation?</a:t>
            </a:r>
            <a:endParaRPr lang="fr-FR" dirty="0"/>
          </a:p>
        </p:txBody>
      </p:sp>
      <p:pic>
        <p:nvPicPr>
          <p:cNvPr id="4" name="Image 3" descr="enveloppe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331640" y="4149080"/>
            <a:ext cx="2257673" cy="2257673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539552" y="1988840"/>
            <a:ext cx="3528392" cy="1123712"/>
          </a:xfrm>
          <a:prstGeom prst="wedgeRoundRectCallout">
            <a:avLst>
              <a:gd name="adj1" fmla="val -12195"/>
              <a:gd name="adj2" fmla="val 124499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Une réponse à une </a:t>
            </a:r>
            <a:r>
              <a:rPr lang="fr-FR" sz="2000" b="1" dirty="0" smtClean="0"/>
              <a:t>offre </a:t>
            </a:r>
          </a:p>
          <a:p>
            <a:pPr algn="ctr"/>
            <a:r>
              <a:rPr lang="fr-FR" sz="2000" dirty="0" smtClean="0"/>
              <a:t>OU </a:t>
            </a:r>
          </a:p>
          <a:p>
            <a:pPr algn="ctr"/>
            <a:r>
              <a:rPr lang="fr-FR" sz="2000" dirty="0" smtClean="0"/>
              <a:t>une candidature </a:t>
            </a:r>
            <a:r>
              <a:rPr lang="fr-FR" sz="2000" b="1" dirty="0" smtClean="0"/>
              <a:t>spontanée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4355976" y="1988840"/>
            <a:ext cx="3456384" cy="1123712"/>
          </a:xfrm>
          <a:prstGeom prst="wedgeRoundRectCallout">
            <a:avLst>
              <a:gd name="adj1" fmla="val -64610"/>
              <a:gd name="adj2" fmla="val 122561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Elle doit être </a:t>
            </a:r>
            <a:r>
              <a:rPr lang="fr-FR" sz="2000" b="1" dirty="0" smtClean="0">
                <a:solidFill>
                  <a:srgbClr val="00B050"/>
                </a:solidFill>
              </a:rPr>
              <a:t>adaptée</a:t>
            </a:r>
            <a:r>
              <a:rPr lang="fr-FR" sz="2000" dirty="0" smtClean="0"/>
              <a:t> et </a:t>
            </a:r>
            <a:r>
              <a:rPr lang="fr-FR" sz="2000" b="1" dirty="0" smtClean="0">
                <a:solidFill>
                  <a:srgbClr val="00B050"/>
                </a:solidFill>
              </a:rPr>
              <a:t>différente</a:t>
            </a:r>
            <a:r>
              <a:rPr lang="fr-FR" sz="2000" dirty="0" smtClean="0"/>
              <a:t> pour chaque candidature!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4572000" y="3429000"/>
            <a:ext cx="3528392" cy="1123712"/>
          </a:xfrm>
          <a:prstGeom prst="wedgeRoundRectCallout">
            <a:avLst>
              <a:gd name="adj1" fmla="val -58164"/>
              <a:gd name="adj2" fmla="val 110936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fr-FR" sz="2000" dirty="0" smtClean="0">
                <a:solidFill>
                  <a:srgbClr val="00B050"/>
                </a:solidFill>
                <a:sym typeface="Wingdings" pitchFamily="2" charset="2"/>
              </a:rPr>
              <a:t></a:t>
            </a:r>
            <a:r>
              <a:rPr lang="fr-FR" sz="2000" dirty="0" smtClean="0">
                <a:sym typeface="Wingdings" pitchFamily="2" charset="2"/>
              </a:rPr>
              <a:t> Elle montre mon </a:t>
            </a:r>
            <a:r>
              <a:rPr lang="fr-FR" sz="2000" b="1" dirty="0" smtClean="0">
                <a:sym typeface="Wingdings" pitchFamily="2" charset="2"/>
              </a:rPr>
              <a:t>intérêt</a:t>
            </a:r>
            <a:r>
              <a:rPr lang="fr-FR" sz="2000" dirty="0" smtClean="0">
                <a:sym typeface="Wingdings" pitchFamily="2" charset="2"/>
              </a:rPr>
              <a:t> et mes </a:t>
            </a:r>
            <a:r>
              <a:rPr lang="fr-FR" sz="2000" b="1" dirty="0" smtClean="0">
                <a:sym typeface="Wingdings" pitchFamily="2" charset="2"/>
              </a:rPr>
              <a:t>compétences</a:t>
            </a:r>
            <a:r>
              <a:rPr lang="fr-FR" sz="2000" dirty="0" smtClean="0">
                <a:sym typeface="Wingdings" pitchFamily="2" charset="2"/>
              </a:rPr>
              <a:t> pour le poste</a:t>
            </a:r>
            <a:endParaRPr lang="fr-FR" sz="200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8850" y="907989"/>
            <a:ext cx="4143350" cy="5802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 anchor="t" anchorCtr="0"/>
          <a:lstStyle/>
          <a:p>
            <a:pPr algn="ctr"/>
            <a:r>
              <a:rPr lang="fr-FR" dirty="0" smtClean="0"/>
              <a:t>Qu’écrire dans la lettre?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8850" y="147638"/>
            <a:ext cx="4686300" cy="656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Légende encadrée avec une bordure 1 2"/>
          <p:cNvSpPr/>
          <p:nvPr/>
        </p:nvSpPr>
        <p:spPr>
          <a:xfrm>
            <a:off x="251520" y="476672"/>
            <a:ext cx="1838989" cy="646331"/>
          </a:xfrm>
          <a:prstGeom prst="accentBorderCallout1">
            <a:avLst>
              <a:gd name="adj1" fmla="val 27592"/>
              <a:gd name="adj2" fmla="val 105998"/>
              <a:gd name="adj3" fmla="val 43400"/>
              <a:gd name="adj4" fmla="val 142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Mes coordonnées</a:t>
            </a:r>
          </a:p>
        </p:txBody>
      </p:sp>
      <p:sp>
        <p:nvSpPr>
          <p:cNvPr id="4" name="Légende encadrée avec une bordure 1 3"/>
          <p:cNvSpPr/>
          <p:nvPr/>
        </p:nvSpPr>
        <p:spPr>
          <a:xfrm>
            <a:off x="7020272" y="188640"/>
            <a:ext cx="1548680" cy="1200329"/>
          </a:xfrm>
          <a:prstGeom prst="accentBorderCallout1">
            <a:avLst>
              <a:gd name="adj1" fmla="val 19929"/>
              <a:gd name="adj2" fmla="val -4554"/>
              <a:gd name="adj3" fmla="val 42599"/>
              <a:gd name="adj4" fmla="val -4243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Les coordonnées de l’entreprise</a:t>
            </a:r>
          </a:p>
        </p:txBody>
      </p:sp>
      <p:sp>
        <p:nvSpPr>
          <p:cNvPr id="5" name="Légende encadrée avec une bordure 1 4"/>
          <p:cNvSpPr/>
          <p:nvPr/>
        </p:nvSpPr>
        <p:spPr>
          <a:xfrm>
            <a:off x="7308304" y="2996952"/>
            <a:ext cx="1152128" cy="369332"/>
          </a:xfrm>
          <a:prstGeom prst="accentBorderCallout1">
            <a:avLst>
              <a:gd name="adj1" fmla="val 21697"/>
              <a:gd name="adj2" fmla="val -14823"/>
              <a:gd name="adj3" fmla="val -31923"/>
              <a:gd name="adj4" fmla="val -107307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EUX</a:t>
            </a:r>
          </a:p>
        </p:txBody>
      </p:sp>
      <p:sp>
        <p:nvSpPr>
          <p:cNvPr id="6" name="Légende encadrée avec une bordure 1 5"/>
          <p:cNvSpPr/>
          <p:nvPr/>
        </p:nvSpPr>
        <p:spPr>
          <a:xfrm>
            <a:off x="251520" y="3645024"/>
            <a:ext cx="1836712" cy="369332"/>
          </a:xfrm>
          <a:prstGeom prst="accentBorderCallout1">
            <a:avLst>
              <a:gd name="adj1" fmla="val 15382"/>
              <a:gd name="adj2" fmla="val 104787"/>
              <a:gd name="adj3" fmla="val 65341"/>
              <a:gd name="adj4" fmla="val 137341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JE</a:t>
            </a:r>
          </a:p>
        </p:txBody>
      </p:sp>
      <p:sp>
        <p:nvSpPr>
          <p:cNvPr id="7" name="Légende encadrée avec une bordure 1 6"/>
          <p:cNvSpPr/>
          <p:nvPr/>
        </p:nvSpPr>
        <p:spPr>
          <a:xfrm>
            <a:off x="7092280" y="4725144"/>
            <a:ext cx="1080120" cy="369332"/>
          </a:xfrm>
          <a:prstGeom prst="accentBorderCallout1">
            <a:avLst>
              <a:gd name="adj1" fmla="val 18750"/>
              <a:gd name="adj2" fmla="val -8333"/>
              <a:gd name="adj3" fmla="val 68289"/>
              <a:gd name="adj4" fmla="val -98425"/>
            </a:avLst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b="1" dirty="0" smtClean="0"/>
              <a:t>NOUS</a:t>
            </a:r>
          </a:p>
        </p:txBody>
      </p:sp>
      <p:sp>
        <p:nvSpPr>
          <p:cNvPr id="8" name="Légende encadrée avec une bordure 1 7"/>
          <p:cNvSpPr/>
          <p:nvPr/>
        </p:nvSpPr>
        <p:spPr>
          <a:xfrm>
            <a:off x="179512" y="5373216"/>
            <a:ext cx="1944216" cy="646331"/>
          </a:xfrm>
          <a:prstGeom prst="accentBorderCallout1">
            <a:avLst>
              <a:gd name="adj1" fmla="val 18750"/>
              <a:gd name="adj2" fmla="val 104421"/>
              <a:gd name="adj3" fmla="val 31283"/>
              <a:gd name="adj4" fmla="val 1248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Formule de politesse</a:t>
            </a:r>
            <a:endParaRPr lang="fr-FR" dirty="0"/>
          </a:p>
        </p:txBody>
      </p:sp>
      <p:sp>
        <p:nvSpPr>
          <p:cNvPr id="10" name="Légende encadrée avec une bordure 1 9"/>
          <p:cNvSpPr/>
          <p:nvPr/>
        </p:nvSpPr>
        <p:spPr>
          <a:xfrm>
            <a:off x="7164288" y="1772816"/>
            <a:ext cx="1728192" cy="646331"/>
          </a:xfrm>
          <a:prstGeom prst="accentBorderCallout1">
            <a:avLst>
              <a:gd name="adj1" fmla="val 18750"/>
              <a:gd name="adj2" fmla="val -4554"/>
              <a:gd name="adj3" fmla="val -22239"/>
              <a:gd name="adj4" fmla="val -572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La date, l’objet et la référence</a:t>
            </a:r>
          </a:p>
        </p:txBody>
      </p:sp>
      <p:sp>
        <p:nvSpPr>
          <p:cNvPr id="11" name="Légende encadrée avec une bordure 1 10"/>
          <p:cNvSpPr/>
          <p:nvPr/>
        </p:nvSpPr>
        <p:spPr>
          <a:xfrm>
            <a:off x="179512" y="1700808"/>
            <a:ext cx="1838989" cy="1200329"/>
          </a:xfrm>
          <a:prstGeom prst="accentBorderCallout1">
            <a:avLst>
              <a:gd name="adj1" fmla="val 27592"/>
              <a:gd name="adj2" fmla="val 105998"/>
              <a:gd name="adj3" fmla="val 32359"/>
              <a:gd name="adj4" fmla="val 1406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Le titre et le nom de la personne à qui je m’adresse</a:t>
            </a:r>
          </a:p>
        </p:txBody>
      </p:sp>
      <p:sp>
        <p:nvSpPr>
          <p:cNvPr id="13" name="Légende encadrée avec une bordure 1 12"/>
          <p:cNvSpPr/>
          <p:nvPr/>
        </p:nvSpPr>
        <p:spPr>
          <a:xfrm>
            <a:off x="6948264" y="6021288"/>
            <a:ext cx="1368152" cy="369332"/>
          </a:xfrm>
          <a:prstGeom prst="accentBorderCallout1">
            <a:avLst>
              <a:gd name="adj1" fmla="val 18750"/>
              <a:gd name="adj2" fmla="val -8333"/>
              <a:gd name="adj3" fmla="val 53224"/>
              <a:gd name="adj4" fmla="val -662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dirty="0" smtClean="0"/>
              <a:t>Signature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La lettre doit…</a:t>
            </a:r>
            <a:endParaRPr lang="fr-FR" dirty="0"/>
          </a:p>
        </p:txBody>
      </p:sp>
      <p:pic>
        <p:nvPicPr>
          <p:cNvPr id="4" name="Image 3" descr="bonhomme ampoul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3645024"/>
            <a:ext cx="2079923" cy="2900538"/>
          </a:xfrm>
          <a:prstGeom prst="rect">
            <a:avLst/>
          </a:prstGeom>
        </p:spPr>
      </p:pic>
      <p:sp>
        <p:nvSpPr>
          <p:cNvPr id="5" name="Bulle ronde 4"/>
          <p:cNvSpPr/>
          <p:nvPr/>
        </p:nvSpPr>
        <p:spPr>
          <a:xfrm>
            <a:off x="179512" y="3068960"/>
            <a:ext cx="3024000" cy="1168539"/>
          </a:xfrm>
          <a:prstGeom prst="wedgeEllipseCallout">
            <a:avLst>
              <a:gd name="adj1" fmla="val 47563"/>
              <a:gd name="adj2" fmla="val 9044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Adapter sa lettre au poste</a:t>
            </a:r>
          </a:p>
        </p:txBody>
      </p:sp>
      <p:sp>
        <p:nvSpPr>
          <p:cNvPr id="6" name="Bulle ronde 5"/>
          <p:cNvSpPr/>
          <p:nvPr/>
        </p:nvSpPr>
        <p:spPr>
          <a:xfrm>
            <a:off x="6071646" y="3429000"/>
            <a:ext cx="2328963" cy="649188"/>
          </a:xfrm>
          <a:prstGeom prst="wedgeEllipseCallout">
            <a:avLst>
              <a:gd name="adj1" fmla="val -56111"/>
              <a:gd name="adj2" fmla="val 13628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fr-FR" sz="2400" dirty="0" smtClean="0"/>
              <a:t>Être précis</a:t>
            </a:r>
          </a:p>
        </p:txBody>
      </p:sp>
      <p:sp>
        <p:nvSpPr>
          <p:cNvPr id="7" name="Bulle ronde 6"/>
          <p:cNvSpPr/>
          <p:nvPr/>
        </p:nvSpPr>
        <p:spPr>
          <a:xfrm>
            <a:off x="323528" y="1052736"/>
            <a:ext cx="3384376" cy="1687890"/>
          </a:xfrm>
          <a:prstGeom prst="wedgeEllipseCallout">
            <a:avLst>
              <a:gd name="adj1" fmla="val 63000"/>
              <a:gd name="adj2" fmla="val 10268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Se renseigner sur l’entreprise et le poste</a:t>
            </a:r>
          </a:p>
        </p:txBody>
      </p:sp>
      <p:sp>
        <p:nvSpPr>
          <p:cNvPr id="8" name="Bulle ronde 7"/>
          <p:cNvSpPr/>
          <p:nvPr/>
        </p:nvSpPr>
        <p:spPr>
          <a:xfrm>
            <a:off x="5364088" y="980728"/>
            <a:ext cx="3240360" cy="2207240"/>
          </a:xfrm>
          <a:prstGeom prst="wedgeEllipseCallout">
            <a:avLst>
              <a:gd name="adj1" fmla="val -72376"/>
              <a:gd name="adj2" fmla="val 6737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Donner des exemples pertinents de son expérience</a:t>
            </a:r>
          </a:p>
        </p:txBody>
      </p:sp>
      <p:pic>
        <p:nvPicPr>
          <p:cNvPr id="9" name="Image 8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4581128"/>
            <a:ext cx="1368152" cy="136815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467544" y="5733256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Je demande à quelqu’un de relire ma lettre!</a:t>
            </a:r>
            <a:endParaRPr lang="fr-FR" b="1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Ce qu’il faut éviter…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 smtClean="0"/>
              <a:t>Faire des fautes</a:t>
            </a:r>
          </a:p>
          <a:p>
            <a:endParaRPr lang="fr-FR" dirty="0" smtClean="0"/>
          </a:p>
          <a:p>
            <a:r>
              <a:rPr lang="fr-FR" dirty="0" smtClean="0"/>
              <a:t>Ne pas personnaliser la lettre</a:t>
            </a:r>
          </a:p>
          <a:p>
            <a:endParaRPr lang="fr-FR" dirty="0" smtClean="0"/>
          </a:p>
          <a:p>
            <a:r>
              <a:rPr lang="fr-FR" dirty="0" smtClean="0"/>
              <a:t>Raconter des éléments trop personnel</a:t>
            </a:r>
          </a:p>
          <a:p>
            <a:endParaRPr lang="fr-FR" dirty="0" smtClean="0"/>
          </a:p>
          <a:p>
            <a:r>
              <a:rPr lang="fr-FR" dirty="0" smtClean="0"/>
              <a:t>Avoir une approche négative</a:t>
            </a:r>
          </a:p>
          <a:p>
            <a:endParaRPr lang="fr-FR" dirty="0" smtClean="0"/>
          </a:p>
          <a:p>
            <a:r>
              <a:rPr lang="fr-FR" dirty="0" smtClean="0"/>
              <a:t>Être trop long</a:t>
            </a:r>
          </a:p>
          <a:p>
            <a:endParaRPr lang="fr-FR" dirty="0" smtClean="0"/>
          </a:p>
          <a:p>
            <a:r>
              <a:rPr lang="fr-FR" dirty="0" smtClean="0"/>
              <a:t>Manquer d’organisation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516216" y="764704"/>
            <a:ext cx="2016224" cy="2016224"/>
            <a:chOff x="6516216" y="764704"/>
            <a:chExt cx="2016224" cy="2016224"/>
          </a:xfrm>
        </p:grpSpPr>
        <p:pic>
          <p:nvPicPr>
            <p:cNvPr id="5" name="Image 4" descr="bonhomme ampoule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876256" y="764704"/>
              <a:ext cx="1279525" cy="1784350"/>
            </a:xfrm>
            <a:prstGeom prst="rect">
              <a:avLst/>
            </a:prstGeom>
          </p:spPr>
        </p:pic>
        <p:sp>
          <p:nvSpPr>
            <p:cNvPr id="6" name="Multiplier 5"/>
            <p:cNvSpPr/>
            <p:nvPr/>
          </p:nvSpPr>
          <p:spPr>
            <a:xfrm>
              <a:off x="6516216" y="836712"/>
              <a:ext cx="2016224" cy="1944216"/>
            </a:xfrm>
            <a:prstGeom prst="mathMultiply">
              <a:avLst>
                <a:gd name="adj1" fmla="val 5379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pic>
        <p:nvPicPr>
          <p:cNvPr id="7" name="Image 6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903427" cy="903427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passe un entretien d’embauche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parlerons de : </a:t>
            </a:r>
          </a:p>
          <a:p>
            <a:pPr lvl="1"/>
            <a:r>
              <a:rPr lang="fr-FR" dirty="0" smtClean="0"/>
              <a:t>Construire son CV</a:t>
            </a:r>
          </a:p>
          <a:p>
            <a:pPr lvl="1"/>
            <a:r>
              <a:rPr lang="fr-FR" dirty="0" smtClean="0"/>
              <a:t>Adapter sa lettre de motivation à une offre d’emploi</a:t>
            </a:r>
          </a:p>
          <a:p>
            <a:pPr lvl="1"/>
            <a:r>
              <a:rPr lang="fr-FR" dirty="0" smtClean="0"/>
              <a:t>Préparer un entretien d’embauche</a:t>
            </a:r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4355976" y="5589240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 entretien d’embauche?</a:t>
            </a:r>
            <a:endParaRPr lang="fr-FR" dirty="0"/>
          </a:p>
        </p:txBody>
      </p:sp>
      <p:pic>
        <p:nvPicPr>
          <p:cNvPr id="6" name="Image 5" descr="bonhomme fil sert la main.WMF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411760" y="2492896"/>
            <a:ext cx="4313238" cy="392906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67744" y="1412776"/>
            <a:ext cx="4572000" cy="830997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400" b="1" dirty="0" smtClean="0"/>
              <a:t>Une rencontre entre le candidat et le recruteur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bonhomme ampoul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645024"/>
            <a:ext cx="2079923" cy="2900538"/>
          </a:xfrm>
          <a:prstGeom prst="rect">
            <a:avLst/>
          </a:prstGeom>
        </p:spPr>
      </p:pic>
      <p:sp>
        <p:nvSpPr>
          <p:cNvPr id="7" name="Bulle ronde 6"/>
          <p:cNvSpPr/>
          <p:nvPr/>
        </p:nvSpPr>
        <p:spPr>
          <a:xfrm>
            <a:off x="179512" y="3356992"/>
            <a:ext cx="2556456" cy="1861006"/>
          </a:xfrm>
          <a:prstGeom prst="wedgeEllipseCallout">
            <a:avLst>
              <a:gd name="adj1" fmla="val 67362"/>
              <a:gd name="adj2" fmla="val 304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J’ai une attitude positive, je suis intéressé</a:t>
            </a:r>
          </a:p>
        </p:txBody>
      </p:sp>
      <p:sp>
        <p:nvSpPr>
          <p:cNvPr id="8" name="Bulle ronde 7"/>
          <p:cNvSpPr/>
          <p:nvPr/>
        </p:nvSpPr>
        <p:spPr>
          <a:xfrm>
            <a:off x="323528" y="1772816"/>
            <a:ext cx="2592288" cy="1168539"/>
          </a:xfrm>
          <a:prstGeom prst="wedgeEllipseCallout">
            <a:avLst>
              <a:gd name="adj1" fmla="val 65606"/>
              <a:gd name="adj2" fmla="val 11827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J’arrive préparé</a:t>
            </a:r>
          </a:p>
        </p:txBody>
      </p:sp>
      <p:sp>
        <p:nvSpPr>
          <p:cNvPr id="9" name="Bulle ronde 8"/>
          <p:cNvSpPr/>
          <p:nvPr/>
        </p:nvSpPr>
        <p:spPr>
          <a:xfrm>
            <a:off x="2987824" y="1196752"/>
            <a:ext cx="3744416" cy="1687890"/>
          </a:xfrm>
          <a:prstGeom prst="wedgeEllipseCallout">
            <a:avLst>
              <a:gd name="adj1" fmla="val -13631"/>
              <a:gd name="adj2" fmla="val 8797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400" dirty="0" smtClean="0"/>
              <a:t>Je montre que je maîtrise les codes socioculturels</a:t>
            </a:r>
          </a:p>
        </p:txBody>
      </p:sp>
      <p:sp>
        <p:nvSpPr>
          <p:cNvPr id="10" name="Bulle ronde 9"/>
          <p:cNvSpPr/>
          <p:nvPr/>
        </p:nvSpPr>
        <p:spPr>
          <a:xfrm>
            <a:off x="5508104" y="3429000"/>
            <a:ext cx="3168352" cy="1861006"/>
          </a:xfrm>
          <a:prstGeom prst="wedgeEllipseCallout">
            <a:avLst>
              <a:gd name="adj1" fmla="val -57548"/>
              <a:gd name="adj2" fmla="val 4064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« Excusez-moi, pouvez-vous répéter la question? »</a:t>
            </a:r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Les bons conseils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5355700" y="6165304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rgbClr val="00B050"/>
                </a:solidFill>
                <a:sym typeface="Wingdings" pitchFamily="2" charset="2"/>
              </a:rPr>
              <a:t> </a:t>
            </a:r>
            <a:r>
              <a:rPr lang="fr-FR" sz="2000" b="1" dirty="0" smtClean="0">
                <a:solidFill>
                  <a:srgbClr val="00B050"/>
                </a:solidFill>
                <a:sym typeface="Wingdings" pitchFamily="2" charset="2"/>
              </a:rPr>
              <a:t>J</a:t>
            </a:r>
            <a:r>
              <a:rPr lang="fr-FR" sz="2000" b="1" dirty="0" smtClean="0">
                <a:solidFill>
                  <a:srgbClr val="00B050"/>
                </a:solidFill>
              </a:rPr>
              <a:t>e gère mon stress!</a:t>
            </a:r>
            <a:endParaRPr lang="fr-FR" sz="2000" b="1" dirty="0">
              <a:solidFill>
                <a:srgbClr val="00B050"/>
              </a:solidFill>
            </a:endParaRP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 dirty="0"/>
          </a:p>
        </p:txBody>
      </p:sp>
      <p:sp>
        <p:nvSpPr>
          <p:cNvPr id="13" name="Bulle ronde 12"/>
          <p:cNvSpPr/>
          <p:nvPr/>
        </p:nvSpPr>
        <p:spPr>
          <a:xfrm>
            <a:off x="6156176" y="2060848"/>
            <a:ext cx="2592288" cy="1168539"/>
          </a:xfrm>
          <a:prstGeom prst="wedgeEllipseCallout">
            <a:avLst>
              <a:gd name="adj1" fmla="val -78973"/>
              <a:gd name="adj2" fmla="val 7673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Je pose des questions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questions incontournables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"/>
            </a:pPr>
            <a:r>
              <a:rPr lang="fr-FR" dirty="0" smtClean="0"/>
              <a:t>Être bref et structuré</a:t>
            </a:r>
          </a:p>
          <a:p>
            <a:pPr>
              <a:buFont typeface="Wingdings" pitchFamily="2" charset="2"/>
              <a:buChar char=""/>
            </a:pPr>
            <a:endParaRPr lang="fr-FR" dirty="0" smtClean="0"/>
          </a:p>
          <a:p>
            <a:pPr>
              <a:buFont typeface="Wingdings" pitchFamily="2" charset="2"/>
              <a:buChar char=""/>
            </a:pPr>
            <a:r>
              <a:rPr lang="fr-FR" dirty="0" smtClean="0"/>
              <a:t>Rappeler son parcours</a:t>
            </a:r>
          </a:p>
          <a:p>
            <a:pPr>
              <a:buFont typeface="Wingdings" pitchFamily="2" charset="2"/>
              <a:buChar char=""/>
            </a:pPr>
            <a:endParaRPr lang="fr-FR" dirty="0" smtClean="0"/>
          </a:p>
          <a:p>
            <a:pPr>
              <a:buFont typeface="Wingdings" pitchFamily="2" charset="2"/>
              <a:buChar char=""/>
            </a:pPr>
            <a:r>
              <a:rPr lang="fr-FR" dirty="0" smtClean="0"/>
              <a:t>Expliquer ses motivations</a:t>
            </a:r>
          </a:p>
          <a:p>
            <a:pPr lvl="1"/>
            <a:endParaRPr lang="fr-FR" dirty="0" smtClean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itchFamily="2" charset="2"/>
              <a:buChar char=""/>
            </a:pPr>
            <a:r>
              <a:rPr lang="fr-FR" dirty="0" smtClean="0"/>
              <a:t>Répondre en lien avec le travail visé</a:t>
            </a:r>
          </a:p>
          <a:p>
            <a:pPr>
              <a:buFont typeface="Wingdings" pitchFamily="2" charset="2"/>
              <a:buChar char=""/>
            </a:pPr>
            <a:endParaRPr lang="fr-FR" dirty="0" smtClean="0"/>
          </a:p>
          <a:p>
            <a:pPr>
              <a:buFont typeface="Wingdings" pitchFamily="2" charset="2"/>
              <a:buChar char=""/>
            </a:pPr>
            <a:r>
              <a:rPr lang="fr-FR" dirty="0" smtClean="0"/>
              <a:t>Je présente mes défauts comme des qualités</a:t>
            </a:r>
          </a:p>
          <a:p>
            <a:pPr>
              <a:buFont typeface="Wingdings" pitchFamily="2" charset="2"/>
              <a:buChar char=""/>
            </a:pPr>
            <a:endParaRPr lang="fr-FR" dirty="0" smtClean="0"/>
          </a:p>
          <a:p>
            <a:pPr>
              <a:buNone/>
            </a:pP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fr-FR" dirty="0" smtClean="0"/>
              <a:t>« Parlez-moi de vous »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r-FR" dirty="0" smtClean="0"/>
              <a:t>« Quels sont vos principaux défauts? Et qualités?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411760" y="5089077"/>
            <a:ext cx="4104456" cy="1758037"/>
            <a:chOff x="2955166" y="5157192"/>
            <a:chExt cx="3993098" cy="1542013"/>
          </a:xfrm>
        </p:grpSpPr>
        <p:pic>
          <p:nvPicPr>
            <p:cNvPr id="9" name="Image 8" descr="question.WMF"/>
            <p:cNvPicPr>
              <a:picLocks noChangeAspect="1"/>
            </p:cNvPicPr>
            <p:nvPr/>
          </p:nvPicPr>
          <p:blipFill>
            <a:blip r:embed="rId2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788024" y="5157192"/>
              <a:ext cx="2160240" cy="1542013"/>
            </a:xfrm>
            <a:prstGeom prst="rect">
              <a:avLst/>
            </a:prstGeom>
          </p:spPr>
        </p:pic>
        <p:pic>
          <p:nvPicPr>
            <p:cNvPr id="10" name="Image 9" descr="flèche se croisant.WMF"/>
            <p:cNvPicPr>
              <a:picLocks noChangeAspect="1"/>
            </p:cNvPicPr>
            <p:nvPr/>
          </p:nvPicPr>
          <p:blipFill>
            <a:blip r:embed="rId3" cstate="print">
              <a:duotone>
                <a:prstClr val="black"/>
                <a:schemeClr val="accent1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2955166" y="5589240"/>
              <a:ext cx="2702800" cy="1080238"/>
            </a:xfrm>
            <a:prstGeom prst="rect">
              <a:avLst/>
            </a:prstGeom>
          </p:spPr>
        </p:pic>
      </p:grp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Ce qu’il faut éviter…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Avoir une attitude négative</a:t>
            </a:r>
          </a:p>
          <a:p>
            <a:endParaRPr lang="fr-FR" dirty="0" smtClean="0"/>
          </a:p>
          <a:p>
            <a:r>
              <a:rPr lang="fr-FR" dirty="0" smtClean="0"/>
              <a:t>Parler de choses trop privées</a:t>
            </a:r>
          </a:p>
          <a:p>
            <a:endParaRPr lang="fr-FR" dirty="0" smtClean="0"/>
          </a:p>
          <a:p>
            <a:r>
              <a:rPr lang="fr-FR" dirty="0" smtClean="0"/>
              <a:t>Critiquer un ancien employeur</a:t>
            </a:r>
          </a:p>
          <a:p>
            <a:endParaRPr lang="fr-FR" dirty="0" smtClean="0"/>
          </a:p>
          <a:p>
            <a:r>
              <a:rPr lang="fr-FR" dirty="0" smtClean="0"/>
              <a:t>N’évoquer que les droits (congés, RTT, </a:t>
            </a:r>
            <a:r>
              <a:rPr lang="fr-FR" dirty="0" err="1" smtClean="0"/>
              <a:t>salaire,avantages</a:t>
            </a:r>
            <a:r>
              <a:rPr lang="fr-FR" dirty="0" smtClean="0"/>
              <a:t>)</a:t>
            </a:r>
          </a:p>
          <a:p>
            <a:endParaRPr lang="fr-FR" dirty="0" smtClean="0"/>
          </a:p>
          <a:p>
            <a:r>
              <a:rPr lang="fr-FR" dirty="0" smtClean="0"/>
              <a:t>Demander un salaire incohérent </a:t>
            </a:r>
            <a:endParaRPr lang="fr-FR" dirty="0"/>
          </a:p>
        </p:txBody>
      </p:sp>
      <p:pic>
        <p:nvPicPr>
          <p:cNvPr id="6" name="Image 5" descr="bonhomme ampoul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764704"/>
            <a:ext cx="1279525" cy="1784350"/>
          </a:xfrm>
          <a:prstGeom prst="rect">
            <a:avLst/>
          </a:prstGeom>
        </p:spPr>
      </p:pic>
      <p:sp>
        <p:nvSpPr>
          <p:cNvPr id="7" name="Multiplier 6"/>
          <p:cNvSpPr/>
          <p:nvPr/>
        </p:nvSpPr>
        <p:spPr>
          <a:xfrm>
            <a:off x="6516216" y="836712"/>
            <a:ext cx="2016224" cy="1944216"/>
          </a:xfrm>
          <a:prstGeom prst="mathMultiply">
            <a:avLst>
              <a:gd name="adj1" fmla="val 537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9" name="Image 8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04664"/>
            <a:ext cx="903427" cy="903427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faire une list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1828572" cy="1828572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1224">
            <a:off x="1897072" y="3666205"/>
            <a:ext cx="6425741" cy="2746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organiser mes recherches?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3851920" y="1340768"/>
            <a:ext cx="4752527" cy="2585323"/>
          </a:xfrm>
          <a:prstGeom prst="rect">
            <a:avLst/>
          </a:prstGeom>
          <a:ln w="76200"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 typeface="Wingdings" pitchFamily="2" charset="2"/>
              <a:buChar char="ü"/>
            </a:pPr>
            <a:endParaRPr lang="fr-FR" sz="2400" dirty="0" smtClean="0"/>
          </a:p>
          <a:p>
            <a:pPr algn="ctr">
              <a:buFont typeface="Wingdings" pitchFamily="2" charset="2"/>
              <a:buChar char="ü"/>
            </a:pPr>
            <a:r>
              <a:rPr lang="fr-FR" sz="2400" dirty="0" smtClean="0"/>
              <a:t>Faire une </a:t>
            </a:r>
            <a:r>
              <a:rPr lang="fr-FR" sz="2400" b="1" dirty="0" smtClean="0"/>
              <a:t>liste</a:t>
            </a:r>
            <a:r>
              <a:rPr lang="fr-FR" sz="2400" dirty="0" smtClean="0"/>
              <a:t> des entreprises qui vous intéressent</a:t>
            </a:r>
          </a:p>
          <a:p>
            <a:pPr algn="ctr">
              <a:buFont typeface="Wingdings" pitchFamily="2" charset="2"/>
              <a:buChar char="ü"/>
            </a:pPr>
            <a:endParaRPr lang="fr-FR" sz="2400" dirty="0" smtClean="0"/>
          </a:p>
          <a:p>
            <a:pPr algn="ctr">
              <a:buFont typeface="Wingdings" pitchFamily="2" charset="2"/>
              <a:buChar char="ü"/>
            </a:pPr>
            <a:r>
              <a:rPr lang="fr-FR" sz="2400" dirty="0" smtClean="0"/>
              <a:t>Créer un </a:t>
            </a:r>
            <a:r>
              <a:rPr lang="fr-FR" sz="2400" b="1" dirty="0" smtClean="0"/>
              <a:t>tableau</a:t>
            </a:r>
            <a:r>
              <a:rPr lang="fr-FR" sz="2400" dirty="0" smtClean="0"/>
              <a:t> de suivi des candidatures</a:t>
            </a:r>
          </a:p>
          <a:p>
            <a:pPr algn="ctr">
              <a:buFont typeface="Wingdings" pitchFamily="2" charset="2"/>
              <a:buChar char="ü"/>
            </a:pPr>
            <a:endParaRPr lang="fr-FR" dirty="0"/>
          </a:p>
        </p:txBody>
      </p:sp>
      <p:pic>
        <p:nvPicPr>
          <p:cNvPr id="8" name="Image 7" descr="ranger les document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5033369"/>
            <a:ext cx="1953196" cy="1824631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 dirty="0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Après l’entretien…</a:t>
            </a: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Espace réservé du contenu 4"/>
          <p:cNvSpPr txBox="1">
            <a:spLocks/>
          </p:cNvSpPr>
          <p:nvPr/>
        </p:nvSpPr>
        <p:spPr>
          <a:xfrm>
            <a:off x="4788024" y="1556792"/>
            <a:ext cx="3826768" cy="4873752"/>
          </a:xfrm>
          <a:prstGeom prst="rect">
            <a:avLst/>
          </a:prstGeom>
        </p:spPr>
        <p:txBody>
          <a:bodyPr anchor="ctr" anchorCtr="0"/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Char char=""/>
              <a:tabLst/>
              <a:defRPr/>
            </a:pP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95536" y="1700808"/>
            <a:ext cx="3086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FF0000"/>
                </a:solidFill>
              </a:rPr>
              <a:t>Réponse négative</a:t>
            </a:r>
            <a:endParaRPr lang="fr-FR" sz="2800" dirty="0">
              <a:solidFill>
                <a:srgbClr val="FF00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5436096" y="1700808"/>
            <a:ext cx="29450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solidFill>
                  <a:srgbClr val="00B050"/>
                </a:solidFill>
              </a:rPr>
              <a:t>Réponse positive</a:t>
            </a:r>
            <a:endParaRPr lang="fr-FR" sz="2800" dirty="0">
              <a:solidFill>
                <a:srgbClr val="00B050"/>
              </a:solidFill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395536" y="3068960"/>
            <a:ext cx="272382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Je me renseigne 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Je m’adapte 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Je ne me décourage pas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5220072" y="2924944"/>
            <a:ext cx="313419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b="1" u="sng" dirty="0" smtClean="0"/>
              <a:t>Je note ou je me souviens: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Le salaire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Mes horaires de travail</a:t>
            </a:r>
          </a:p>
          <a:p>
            <a:pPr algn="ctr"/>
            <a:endParaRPr lang="fr-FR" dirty="0" smtClean="0"/>
          </a:p>
          <a:p>
            <a:pPr algn="ctr"/>
            <a:r>
              <a:rPr lang="fr-FR" dirty="0" smtClean="0"/>
              <a:t>Le lieu de travail</a:t>
            </a:r>
          </a:p>
          <a:p>
            <a:endParaRPr lang="fr-FR" dirty="0"/>
          </a:p>
        </p:txBody>
      </p:sp>
      <p:sp>
        <p:nvSpPr>
          <p:cNvPr id="17" name="Flèche vers le bas 16"/>
          <p:cNvSpPr/>
          <p:nvPr/>
        </p:nvSpPr>
        <p:spPr>
          <a:xfrm>
            <a:off x="6516216" y="2276872"/>
            <a:ext cx="576064" cy="64807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Flèche vers le bas 17"/>
          <p:cNvSpPr/>
          <p:nvPr/>
        </p:nvSpPr>
        <p:spPr>
          <a:xfrm>
            <a:off x="1403648" y="2276872"/>
            <a:ext cx="576064" cy="64807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 descr="bonhomme fil sert la main.WMF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203848" y="5085184"/>
            <a:ext cx="1728192" cy="157426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ordi et journal.WMF"/>
          <p:cNvPicPr>
            <a:picLocks noChangeAspect="1"/>
          </p:cNvPicPr>
          <p:nvPr/>
        </p:nvPicPr>
        <p:blipFill>
          <a:blip r:embed="rId2" cstate="print"/>
          <a:srcRect r="32300"/>
          <a:stretch>
            <a:fillRect/>
          </a:stretch>
        </p:blipFill>
        <p:spPr>
          <a:xfrm rot="597792">
            <a:off x="7578227" y="1281545"/>
            <a:ext cx="1115509" cy="1552669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étapes de la candidature</a:t>
            </a:r>
            <a:endParaRPr lang="fr-FR" dirty="0"/>
          </a:p>
        </p:txBody>
      </p:sp>
      <p:sp>
        <p:nvSpPr>
          <p:cNvPr id="4" name="Flèche vers le bas 3"/>
          <p:cNvSpPr/>
          <p:nvPr/>
        </p:nvSpPr>
        <p:spPr>
          <a:xfrm>
            <a:off x="3851920" y="2348880"/>
            <a:ext cx="43204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5" name="Flèche vers le bas 4"/>
          <p:cNvSpPr/>
          <p:nvPr/>
        </p:nvSpPr>
        <p:spPr>
          <a:xfrm>
            <a:off x="3779912" y="4581128"/>
            <a:ext cx="432048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691680" y="1556792"/>
            <a:ext cx="37994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CV + lettre de motivation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2483768" y="3645024"/>
            <a:ext cx="3398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Entretien d’embauche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7824" y="5949280"/>
            <a:ext cx="20681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/>
              <a:t>Recrutement</a:t>
            </a:r>
            <a:endParaRPr lang="fr-FR" sz="2400" b="1" dirty="0"/>
          </a:p>
        </p:txBody>
      </p:sp>
      <p:sp>
        <p:nvSpPr>
          <p:cNvPr id="10" name="Ellipse 9"/>
          <p:cNvSpPr/>
          <p:nvPr/>
        </p:nvSpPr>
        <p:spPr>
          <a:xfrm>
            <a:off x="755576" y="148478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omic Sans MS" pitchFamily="66" charset="0"/>
              </a:rPr>
              <a:t>1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1403648" y="3429000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omic Sans MS" pitchFamily="66" charset="0"/>
              </a:rPr>
              <a:t>2</a:t>
            </a:r>
            <a:endParaRPr lang="fr-FR" b="1" dirty="0">
              <a:latin typeface="Comic Sans MS" pitchFamily="66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2051720" y="5805264"/>
            <a:ext cx="792088" cy="7200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atin typeface="Comic Sans MS" pitchFamily="66" charset="0"/>
              </a:rPr>
              <a:t>3</a:t>
            </a:r>
            <a:endParaRPr lang="fr-FR" b="1" dirty="0">
              <a:latin typeface="Comic Sans MS" pitchFamily="66" charset="0"/>
            </a:endParaRPr>
          </a:p>
        </p:txBody>
      </p:sp>
      <p:pic>
        <p:nvPicPr>
          <p:cNvPr id="14" name="Image 13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83385">
            <a:off x="6300192" y="1628800"/>
            <a:ext cx="1757933" cy="1791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bonhomme fil sert la main.WMF"/>
          <p:cNvPicPr>
            <a:picLocks noChangeAspect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24128" y="3501008"/>
            <a:ext cx="1940595" cy="1767749"/>
          </a:xfrm>
          <a:prstGeom prst="rect">
            <a:avLst/>
          </a:prstGeom>
        </p:spPr>
      </p:pic>
      <p:pic>
        <p:nvPicPr>
          <p:cNvPr id="17" name="Image 16" descr="course vers l'emploi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flipH="1">
            <a:off x="179512" y="5085184"/>
            <a:ext cx="1717243" cy="1523390"/>
          </a:xfrm>
          <a:prstGeom prst="rect">
            <a:avLst/>
          </a:prstGeom>
        </p:spPr>
      </p:pic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contenu 6"/>
          <p:cNvSpPr>
            <a:spLocks noGrp="1"/>
          </p:cNvSpPr>
          <p:nvPr>
            <p:ph sz="quarter" idx="2"/>
          </p:nvPr>
        </p:nvSpPr>
        <p:spPr>
          <a:xfrm>
            <a:off x="611560" y="2636912"/>
            <a:ext cx="2962672" cy="2448272"/>
          </a:xfrm>
        </p:spPr>
        <p:txBody>
          <a:bodyPr/>
          <a:lstStyle/>
          <a:p>
            <a:r>
              <a:rPr lang="fr-FR" dirty="0" smtClean="0"/>
              <a:t> </a:t>
            </a:r>
          </a:p>
          <a:p>
            <a:r>
              <a:rPr lang="fr-FR" dirty="0" smtClean="0"/>
              <a:t>Agences d’intérim</a:t>
            </a:r>
          </a:p>
          <a:p>
            <a:r>
              <a:rPr lang="fr-FR" dirty="0" smtClean="0"/>
              <a:t>Internet + site des entreprises</a:t>
            </a:r>
          </a:p>
          <a:p>
            <a:r>
              <a:rPr lang="fr-FR" dirty="0" smtClean="0"/>
              <a:t>Presse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4"/>
          </p:nvPr>
        </p:nvSpPr>
        <p:spPr>
          <a:xfrm>
            <a:off x="5292080" y="2636912"/>
            <a:ext cx="3456384" cy="4619600"/>
          </a:xfrm>
        </p:spPr>
        <p:txBody>
          <a:bodyPr/>
          <a:lstStyle/>
          <a:p>
            <a:r>
              <a:rPr lang="fr-FR" dirty="0" smtClean="0"/>
              <a:t>Candidatures spontanées</a:t>
            </a:r>
          </a:p>
          <a:p>
            <a:r>
              <a:rPr lang="fr-FR" dirty="0" smtClean="0"/>
              <a:t>Réseau</a:t>
            </a:r>
            <a:endParaRPr lang="fr-FR" dirty="0"/>
          </a:p>
        </p:txBody>
      </p:sp>
      <p:pic>
        <p:nvPicPr>
          <p:cNvPr id="13" name="Image 12" descr="petites annonce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149080"/>
            <a:ext cx="2520280" cy="2520280"/>
          </a:xfrm>
          <a:prstGeom prst="rect">
            <a:avLst/>
          </a:prstGeom>
        </p:spPr>
      </p:pic>
      <p:pic>
        <p:nvPicPr>
          <p:cNvPr id="14" name="Image 13" descr="logo pole emplo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348880"/>
            <a:ext cx="943661" cy="702259"/>
          </a:xfrm>
          <a:prstGeom prst="rect">
            <a:avLst/>
          </a:prstGeom>
        </p:spPr>
      </p:pic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Où trouver des offres d’emploi?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57342" y="1476817"/>
            <a:ext cx="3122570" cy="646331"/>
          </a:xfrm>
          <a:prstGeom prst="rect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Les offres du marché ouvert</a:t>
            </a:r>
            <a:endParaRPr lang="fr-FR" b="1" dirty="0"/>
          </a:p>
        </p:txBody>
      </p:sp>
      <p:sp>
        <p:nvSpPr>
          <p:cNvPr id="15" name="ZoneTexte 14"/>
          <p:cNvSpPr txBox="1"/>
          <p:nvPr/>
        </p:nvSpPr>
        <p:spPr>
          <a:xfrm>
            <a:off x="5436096" y="1476817"/>
            <a:ext cx="3050562" cy="646331"/>
          </a:xfrm>
          <a:prstGeom prst="rect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Les offres du marché fermé</a:t>
            </a:r>
            <a:endParaRPr lang="fr-FR" b="1" dirty="0"/>
          </a:p>
        </p:txBody>
      </p:sp>
      <p:sp>
        <p:nvSpPr>
          <p:cNvPr id="19" name="Espace réservé du numéro de diapositive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Comment lire une offre d’emploi</a:t>
            </a:r>
            <a:endParaRPr lang="fr-FR" dirty="0"/>
          </a:p>
        </p:txBody>
      </p:sp>
      <p:sp>
        <p:nvSpPr>
          <p:cNvPr id="4" name="Pensées 3"/>
          <p:cNvSpPr/>
          <p:nvPr/>
        </p:nvSpPr>
        <p:spPr>
          <a:xfrm>
            <a:off x="5148064" y="1628800"/>
            <a:ext cx="2952328" cy="2483108"/>
          </a:xfrm>
          <a:prstGeom prst="cloudCallout">
            <a:avLst>
              <a:gd name="adj1" fmla="val -74298"/>
              <a:gd name="adj2" fmla="val 7740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Compétence </a:t>
            </a:r>
            <a:r>
              <a:rPr lang="fr-FR" sz="2000" b="1" dirty="0" smtClean="0">
                <a:solidFill>
                  <a:srgbClr val="FF0000"/>
                </a:solidFill>
              </a:rPr>
              <a:t>exigée  </a:t>
            </a:r>
          </a:p>
          <a:p>
            <a:pPr algn="ctr"/>
            <a:r>
              <a:rPr lang="fr-FR" sz="2000" b="1" dirty="0" smtClean="0"/>
              <a:t> ≠  </a:t>
            </a:r>
          </a:p>
          <a:p>
            <a:pPr algn="ctr"/>
            <a:r>
              <a:rPr lang="fr-FR" sz="2000" b="1" dirty="0" smtClean="0"/>
              <a:t>Compétence </a:t>
            </a:r>
            <a:r>
              <a:rPr lang="fr-FR" sz="2000" b="1" dirty="0" smtClean="0">
                <a:solidFill>
                  <a:srgbClr val="00B050"/>
                </a:solidFill>
              </a:rPr>
              <a:t>souhaitée</a:t>
            </a:r>
          </a:p>
        </p:txBody>
      </p:sp>
      <p:pic>
        <p:nvPicPr>
          <p:cNvPr id="5" name="Image 4" descr="question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203848" y="4903986"/>
            <a:ext cx="2737421" cy="1954014"/>
          </a:xfrm>
          <a:prstGeom prst="rect">
            <a:avLst/>
          </a:prstGeom>
        </p:spPr>
      </p:pic>
      <p:sp>
        <p:nvSpPr>
          <p:cNvPr id="6" name="Bulle ronde 5"/>
          <p:cNvSpPr/>
          <p:nvPr/>
        </p:nvSpPr>
        <p:spPr>
          <a:xfrm>
            <a:off x="251520" y="1700808"/>
            <a:ext cx="3384376" cy="2856428"/>
          </a:xfrm>
          <a:prstGeom prst="wedgeEllipseCallout">
            <a:avLst>
              <a:gd name="adj1" fmla="val 38501"/>
              <a:gd name="adj2" fmla="val 675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endParaRPr lang="fr-FR" dirty="0" smtClean="0"/>
          </a:p>
          <a:p>
            <a:r>
              <a:rPr lang="fr-FR" u="sng" dirty="0" smtClean="0"/>
              <a:t>Les informations sur </a:t>
            </a:r>
            <a:r>
              <a:rPr lang="fr-FR" dirty="0" smtClean="0"/>
              <a:t>:</a:t>
            </a:r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L’entreprise</a:t>
            </a:r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Le poste</a:t>
            </a:r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Les compétences </a:t>
            </a:r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Le contrat</a:t>
            </a:r>
          </a:p>
          <a:p>
            <a:pPr>
              <a:buFont typeface="Wingdings" pitchFamily="2" charset="2"/>
              <a:buChar char="ü"/>
            </a:pPr>
            <a:r>
              <a:rPr lang="fr-FR" b="1" dirty="0" smtClean="0"/>
              <a:t>Le salaire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/>
          <p:cNvGrpSpPr/>
          <p:nvPr/>
        </p:nvGrpSpPr>
        <p:grpSpPr>
          <a:xfrm>
            <a:off x="1259632" y="1052736"/>
            <a:ext cx="6532389" cy="5607174"/>
            <a:chOff x="1403648" y="733425"/>
            <a:chExt cx="6316365" cy="539115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423988" y="733425"/>
              <a:ext cx="6296025" cy="5391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4139952" y="1412776"/>
              <a:ext cx="1224136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139952" y="1700808"/>
              <a:ext cx="792088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475656" y="2132856"/>
              <a:ext cx="648072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403648" y="1672344"/>
              <a:ext cx="720080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473158" y="3335220"/>
              <a:ext cx="931910" cy="237796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88224" y="5517232"/>
              <a:ext cx="936104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491880" y="5733256"/>
              <a:ext cx="792088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475656" y="5877272"/>
              <a:ext cx="936104" cy="216024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475656" y="3645024"/>
              <a:ext cx="2160240" cy="288032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403648" y="5157192"/>
              <a:ext cx="1800200" cy="288032"/>
            </a:xfrm>
            <a:prstGeom prst="rect">
              <a:avLst/>
            </a:prstGeom>
            <a:solidFill>
              <a:srgbClr val="FFFF00">
                <a:alpha val="34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</p:grp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Exemple d’ une offre d’emploi</a:t>
            </a:r>
            <a:endParaRPr lang="fr-FR" dirty="0"/>
          </a:p>
        </p:txBody>
      </p:sp>
      <p:sp>
        <p:nvSpPr>
          <p:cNvPr id="17" name="Espace réservé du numéro de diapositive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construis un CV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 CV?</a:t>
            </a:r>
            <a:endParaRPr lang="fr-FR" dirty="0"/>
          </a:p>
        </p:txBody>
      </p:sp>
      <p:pic>
        <p:nvPicPr>
          <p:cNvPr id="4" name="Image 3" descr="plus.WMF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19672" y="4653136"/>
            <a:ext cx="1812925" cy="1682750"/>
          </a:xfrm>
          <a:prstGeom prst="rect">
            <a:avLst/>
          </a:prstGeom>
        </p:spPr>
      </p:pic>
      <p:sp>
        <p:nvSpPr>
          <p:cNvPr id="5" name="Pensées 4"/>
          <p:cNvSpPr/>
          <p:nvPr/>
        </p:nvSpPr>
        <p:spPr>
          <a:xfrm>
            <a:off x="0" y="1340768"/>
            <a:ext cx="3600400" cy="2389406"/>
          </a:xfrm>
          <a:prstGeom prst="cloudCallout">
            <a:avLst>
              <a:gd name="adj1" fmla="val 16505"/>
              <a:gd name="adj2" fmla="val 8195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CV </a:t>
            </a:r>
          </a:p>
          <a:p>
            <a:pPr algn="ctr"/>
            <a:r>
              <a:rPr lang="fr-FR" sz="2400" dirty="0" smtClean="0"/>
              <a:t>= </a:t>
            </a:r>
          </a:p>
          <a:p>
            <a:pPr algn="ctr"/>
            <a:r>
              <a:rPr lang="fr-FR" sz="2400" dirty="0" smtClean="0"/>
              <a:t>Curriculum vitae</a:t>
            </a:r>
          </a:p>
        </p:txBody>
      </p:sp>
      <p:sp>
        <p:nvSpPr>
          <p:cNvPr id="6" name="Pensées 5"/>
          <p:cNvSpPr/>
          <p:nvPr/>
        </p:nvSpPr>
        <p:spPr>
          <a:xfrm>
            <a:off x="4211960" y="1916832"/>
            <a:ext cx="3960440" cy="1264980"/>
          </a:xfrm>
          <a:prstGeom prst="cloudCallout">
            <a:avLst>
              <a:gd name="adj1" fmla="val -68109"/>
              <a:gd name="adj2" fmla="val 157160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Mon </a:t>
            </a:r>
            <a:r>
              <a:rPr lang="fr-FR" sz="2400" b="1" dirty="0" smtClean="0"/>
              <a:t>portrait</a:t>
            </a:r>
            <a:r>
              <a:rPr lang="fr-FR" sz="2400" dirty="0" smtClean="0"/>
              <a:t> professionnel</a:t>
            </a:r>
          </a:p>
        </p:txBody>
      </p:sp>
      <p:sp>
        <p:nvSpPr>
          <p:cNvPr id="7" name="Pensées 6"/>
          <p:cNvSpPr/>
          <p:nvPr/>
        </p:nvSpPr>
        <p:spPr>
          <a:xfrm>
            <a:off x="4499992" y="4149080"/>
            <a:ext cx="4392488" cy="1827193"/>
          </a:xfrm>
          <a:prstGeom prst="cloudCallout">
            <a:avLst>
              <a:gd name="adj1" fmla="val -84767"/>
              <a:gd name="adj2" fmla="val 2913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Il met </a:t>
            </a:r>
            <a:r>
              <a:rPr lang="fr-FR" sz="2400" b="1" dirty="0" smtClean="0"/>
              <a:t>en</a:t>
            </a:r>
            <a:r>
              <a:rPr lang="fr-FR" sz="2400" dirty="0" smtClean="0"/>
              <a:t> </a:t>
            </a:r>
            <a:r>
              <a:rPr lang="fr-FR" sz="2400" b="1" dirty="0" smtClean="0"/>
              <a:t>valeur</a:t>
            </a:r>
            <a:r>
              <a:rPr lang="fr-FR" sz="2400" dirty="0" smtClean="0"/>
              <a:t> mes </a:t>
            </a:r>
            <a:r>
              <a:rPr lang="fr-FR" sz="2400" b="1" dirty="0" smtClean="0"/>
              <a:t>compétences et </a:t>
            </a:r>
            <a:r>
              <a:rPr lang="fr-FR" sz="2400" dirty="0" smtClean="0"/>
              <a:t>mon</a:t>
            </a:r>
            <a:r>
              <a:rPr lang="fr-FR" sz="2400" b="1" dirty="0" smtClean="0"/>
              <a:t> expérience</a:t>
            </a:r>
            <a:endParaRPr lang="fr-FR" sz="2400" b="1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02590">
            <a:off x="7349708" y="171643"/>
            <a:ext cx="1080120" cy="1521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908720"/>
            <a:ext cx="4104456" cy="578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t" anchorCtr="0"/>
          <a:lstStyle/>
          <a:p>
            <a:pPr algn="ctr"/>
            <a:r>
              <a:rPr lang="fr-FR" dirty="0" smtClean="0"/>
              <a:t>Que mettre dans mon CV?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352</TotalTime>
  <Words>584</Words>
  <Application>Microsoft Office PowerPoint</Application>
  <PresentationFormat>Affichage à l'écran (4:3)</PresentationFormat>
  <Paragraphs>193</Paragraphs>
  <Slides>27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Oriel</vt:lpstr>
      <vt:lpstr>  Je maîtrise les techniques de recherche d’emploi</vt:lpstr>
      <vt:lpstr>Déroulement de l’atelier</vt:lpstr>
      <vt:lpstr>Les étapes de la candidature</vt:lpstr>
      <vt:lpstr>Où trouver des offres d’emploi?</vt:lpstr>
      <vt:lpstr>Comment lire une offre d’emploi</vt:lpstr>
      <vt:lpstr>Exemple d’ une offre d’emploi</vt:lpstr>
      <vt:lpstr>Je construis un CV</vt:lpstr>
      <vt:lpstr>Qu’est-ce qu’un CV?</vt:lpstr>
      <vt:lpstr>Que mettre dans mon CV?</vt:lpstr>
      <vt:lpstr>Que mettre dans mon CV?</vt:lpstr>
      <vt:lpstr>Mon CV doit …</vt:lpstr>
      <vt:lpstr>Ce qu’il faut éviter…</vt:lpstr>
      <vt:lpstr>J’écris une lettre de motivation adaptée à une offre d’emploi</vt:lpstr>
      <vt:lpstr>Qu’est-ce qu’une lettre de motivation?</vt:lpstr>
      <vt:lpstr>Qu’écrire dans la lettre?</vt:lpstr>
      <vt:lpstr>Diapositive 16</vt:lpstr>
      <vt:lpstr>La lettre doit…</vt:lpstr>
      <vt:lpstr>Ce qu’il faut éviter…</vt:lpstr>
      <vt:lpstr>Je passe un entretien d’embauche</vt:lpstr>
      <vt:lpstr>Qu’est-ce qu’un entretien d’embauche?</vt:lpstr>
      <vt:lpstr>Les bons conseils</vt:lpstr>
      <vt:lpstr>Les questions incontournables</vt:lpstr>
      <vt:lpstr>Ce qu’il faut éviter…</vt:lpstr>
      <vt:lpstr>Conclusion</vt:lpstr>
      <vt:lpstr>Comment organiser mes recherches?</vt:lpstr>
      <vt:lpstr>Diapositive 26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abouvier</cp:lastModifiedBy>
  <cp:revision>54</cp:revision>
  <dcterms:modified xsi:type="dcterms:W3CDTF">2012-12-05T13:42:30Z</dcterms:modified>
</cp:coreProperties>
</file>