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71" r:id="rId4"/>
    <p:sldId id="272" r:id="rId5"/>
    <p:sldId id="273" r:id="rId6"/>
    <p:sldId id="295" r:id="rId7"/>
    <p:sldId id="296" r:id="rId8"/>
    <p:sldId id="297" r:id="rId9"/>
    <p:sldId id="274" r:id="rId10"/>
    <p:sldId id="290" r:id="rId11"/>
    <p:sldId id="275" r:id="rId12"/>
    <p:sldId id="276" r:id="rId13"/>
    <p:sldId id="286" r:id="rId14"/>
    <p:sldId id="291" r:id="rId15"/>
    <p:sldId id="279" r:id="rId16"/>
    <p:sldId id="278" r:id="rId17"/>
    <p:sldId id="277" r:id="rId18"/>
    <p:sldId id="282" r:id="rId19"/>
    <p:sldId id="293" r:id="rId20"/>
    <p:sldId id="283" r:id="rId21"/>
    <p:sldId id="284" r:id="rId22"/>
    <p:sldId id="285" r:id="rId23"/>
    <p:sldId id="287" r:id="rId24"/>
    <p:sldId id="294" r:id="rId25"/>
    <p:sldId id="288" r:id="rId26"/>
    <p:sldId id="289" r:id="rId27"/>
    <p:sldId id="298" r:id="rId28"/>
  </p:sldIdLst>
  <p:sldSz cx="9144000" cy="6858000" type="screen4x3"/>
  <p:notesSz cx="6669088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ombourieu" initials="cc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8D230F3-CF80-4859-8CE7-A43EE81993B5}" styleName="Style léger 1 - Accentuation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Style léger 3 - Accentuation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Style à thème 1 - Accentuation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D113A9D2-9D6B-4929-AA2D-F23B5EE8CBE7}" styleName="Style à thème 2 - Accentuation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Style léger 3 - Accentuation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72" autoAdjust="0"/>
    <p:restoredTop sz="94660"/>
  </p:normalViewPr>
  <p:slideViewPr>
    <p:cSldViewPr>
      <p:cViewPr varScale="1">
        <p:scale>
          <a:sx n="104" d="100"/>
          <a:sy n="104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4" d="100"/>
          <a:sy n="64" d="100"/>
        </p:scale>
        <p:origin x="-2988" y="-126"/>
      </p:cViewPr>
      <p:guideLst>
        <p:guide orient="horz" pos="3126"/>
        <p:guide pos="21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8A0565-2005-4D7D-B96F-580F7F1BD47B}" type="datetimeFigureOut">
              <a:rPr lang="fr-FR" smtClean="0"/>
              <a:pPr/>
              <a:t>15/03/2013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FD93DB-1EC8-4D32-9177-8004B0D9D6A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Logos</a:t>
            </a:r>
            <a:r>
              <a:rPr lang="fr-FR" baseline="0" dirty="0" smtClean="0"/>
              <a:t> bailleurs et FTDA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FD93DB-1EC8-4D32-9177-8004B0D9D6A0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28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30ED946-C952-47B2-8B3A-C61218131168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17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necteur droit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necteur droit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Ellipse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Ellipse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Ellipse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5B8458-8530-40B4-9E26-EA1543FECC2F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C43DA-CB3E-45A8-A8C6-B5776D628AFF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AB394EB-54EC-475D-91E7-F7FD89A11D51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9AAC38C-E281-4BCA-B6F7-360B870FA486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fr-BE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necteur droit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Ellipse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Ellipse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llipse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necteur droit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8A53-3235-4E01-A672-C80B23CF3839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BE8A0-6ACA-4A30-A887-54C76F817EA2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0DBC1841-6170-4C88-91D8-94902E82D14E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3D7C8-5BDF-463A-9EA7-8C56F1B34636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Ellipse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21" name="Espace réservé de la date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3C3304F-FDBA-495D-B2F6-8A634C75E70C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3" name="Espace réservé du pied de page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Ellipse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necteur droit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1E0EBB2-BA4F-4E53-8453-F53B1004B62C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  <p:sp>
        <p:nvSpPr>
          <p:cNvPr id="21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6D1CA70-06EC-403A-B060-4873CAF01EBF}" type="datetime1">
              <a:rPr lang="fr-FR" smtClean="0"/>
              <a:pPr/>
              <a:t>15/03/2013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fr-BE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Ellipse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wmf"/><Relationship Id="rId4" Type="http://schemas.openxmlformats.org/officeDocument/2006/relationships/image" Target="../media/image16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7.w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fr/1/18/Mutualite_sociale_agricole_logo.sv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fr/1/18/Mutualite_sociale_agricole_logo.sv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wmf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wmf"/><Relationship Id="rId3" Type="http://schemas.openxmlformats.org/officeDocument/2006/relationships/image" Target="../media/image9.png"/><Relationship Id="rId7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hyperlink" Target="//upload.wikimedia.org/wikipedia/fr/1/18/Mutualite_sociale_agricole_logo.svg" TargetMode="External"/><Relationship Id="rId5" Type="http://schemas.openxmlformats.org/officeDocument/2006/relationships/image" Target="../media/image11.jpeg"/><Relationship Id="rId10" Type="http://schemas.openxmlformats.org/officeDocument/2006/relationships/image" Target="../media/image7.wmf"/><Relationship Id="rId4" Type="http://schemas.openxmlformats.org/officeDocument/2006/relationships/image" Target="../media/image10.jpeg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fr/1/18/Mutualite_sociale_agricole_logo.svg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wmf"/><Relationship Id="rId5" Type="http://schemas.openxmlformats.org/officeDocument/2006/relationships/image" Target="../media/image16.wmf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3284984"/>
            <a:ext cx="7772400" cy="1470025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 smtClean="0"/>
              <a:t>  </a:t>
            </a:r>
            <a:r>
              <a:rPr lang="fr-FR" sz="4400" dirty="0" smtClean="0"/>
              <a:t>Je connais les aides et garanties financières relatives au logement</a:t>
            </a:r>
            <a:endParaRPr lang="fr-FR" sz="4400" dirty="0">
              <a:solidFill>
                <a:schemeClr val="tx1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267744" y="1484784"/>
            <a:ext cx="6400800" cy="720080"/>
          </a:xfrm>
        </p:spPr>
        <p:txBody>
          <a:bodyPr>
            <a:normAutofit/>
          </a:bodyPr>
          <a:lstStyle/>
          <a:p>
            <a:pPr algn="ctr"/>
            <a:r>
              <a:rPr lang="fr-FR" sz="2400" dirty="0" smtClean="0">
                <a:solidFill>
                  <a:schemeClr val="tx1"/>
                </a:solidFill>
              </a:rPr>
              <a:t>BIENVENUE À L’ATELIER LOGEMENT</a:t>
            </a:r>
            <a:endParaRPr lang="fr-FR" sz="2400" dirty="0">
              <a:solidFill>
                <a:schemeClr val="tx1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</a:t>
            </a:fld>
            <a:endParaRPr lang="fr-BE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3317565" y="5794206"/>
            <a:ext cx="2364854" cy="720080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support pédagogique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12" name="Image 11" descr="Visuel-Reloref.png"/>
          <p:cNvPicPr>
            <a:picLocks noChangeAspect="1"/>
          </p:cNvPicPr>
          <p:nvPr/>
        </p:nvPicPr>
        <p:blipFill>
          <a:blip r:embed="rId3" cstate="print"/>
          <a:srcRect l="14399" t="14532" r="15098" b="20115"/>
          <a:stretch>
            <a:fillRect/>
          </a:stretch>
        </p:blipFill>
        <p:spPr>
          <a:xfrm>
            <a:off x="107504" y="5604919"/>
            <a:ext cx="1584176" cy="864096"/>
          </a:xfrm>
          <a:prstGeom prst="rect">
            <a:avLst/>
          </a:prstGeom>
        </p:spPr>
      </p:pic>
      <p:pic>
        <p:nvPicPr>
          <p:cNvPr id="13" name="Image 12" descr="FTDA-DIEL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237741"/>
            <a:ext cx="1296145" cy="959148"/>
          </a:xfrm>
          <a:prstGeom prst="rect">
            <a:avLst/>
          </a:prstGeom>
        </p:spPr>
      </p:pic>
      <p:pic>
        <p:nvPicPr>
          <p:cNvPr id="14" name="Image 13" descr="Logos-partenaires-Reloref.png"/>
          <p:cNvPicPr>
            <a:picLocks noChangeAspect="1"/>
          </p:cNvPicPr>
          <p:nvPr/>
        </p:nvPicPr>
        <p:blipFill>
          <a:blip r:embed="rId5" cstate="print"/>
          <a:srcRect r="40259"/>
          <a:stretch>
            <a:fillRect/>
          </a:stretch>
        </p:blipFill>
        <p:spPr>
          <a:xfrm>
            <a:off x="6804248" y="5638884"/>
            <a:ext cx="2232248" cy="981375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quelles situations?</a:t>
            </a:r>
            <a:endParaRPr lang="fr-FR" dirty="0"/>
          </a:p>
        </p:txBody>
      </p:sp>
      <p:pic>
        <p:nvPicPr>
          <p:cNvPr id="7" name="Image 6" descr="bonhomme fil pb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564904"/>
            <a:ext cx="2102325" cy="3951798"/>
          </a:xfrm>
          <a:prstGeom prst="rect">
            <a:avLst/>
          </a:prstGeom>
        </p:spPr>
      </p:pic>
      <p:sp>
        <p:nvSpPr>
          <p:cNvPr id="9" name="Rectangle à coins arrondis 8"/>
          <p:cNvSpPr/>
          <p:nvPr/>
        </p:nvSpPr>
        <p:spPr>
          <a:xfrm>
            <a:off x="4283968" y="1700808"/>
            <a:ext cx="3888432" cy="1804749"/>
          </a:xfrm>
          <a:prstGeom prst="wedgeRoundRectCallout">
            <a:avLst>
              <a:gd name="adj1" fmla="val -76544"/>
              <a:gd name="adj2" fmla="val 48627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000" dirty="0" smtClean="0"/>
              <a:t>J’ai besoin d’un </a:t>
            </a:r>
            <a:r>
              <a:rPr lang="fr-FR" sz="2000" b="1" dirty="0" smtClean="0"/>
              <a:t>coup de pouce financier</a:t>
            </a:r>
            <a:r>
              <a:rPr lang="fr-FR" sz="2000" dirty="0" smtClean="0"/>
              <a:t> pour </a:t>
            </a:r>
            <a:r>
              <a:rPr lang="fr-FR" sz="2000" b="1" dirty="0" smtClean="0"/>
              <a:t>accéder</a:t>
            </a:r>
            <a:r>
              <a:rPr lang="fr-FR" sz="2000" dirty="0" smtClean="0"/>
              <a:t> à un logement, car il faut payer </a:t>
            </a:r>
            <a:r>
              <a:rPr lang="fr-FR" sz="2000" b="1" dirty="0" smtClean="0"/>
              <a:t>l’assurance</a:t>
            </a:r>
            <a:r>
              <a:rPr lang="fr-FR" sz="2000" dirty="0" smtClean="0"/>
              <a:t> et la </a:t>
            </a:r>
            <a:r>
              <a:rPr lang="fr-FR" sz="2000" b="1" dirty="0" smtClean="0"/>
              <a:t>caution</a:t>
            </a:r>
            <a:r>
              <a:rPr lang="fr-FR" sz="2000" dirty="0" smtClean="0"/>
              <a:t> en plus du premier mois de </a:t>
            </a:r>
            <a:r>
              <a:rPr lang="fr-FR" sz="2000" b="1" dirty="0" smtClean="0"/>
              <a:t>loyer</a:t>
            </a:r>
            <a:r>
              <a:rPr lang="fr-FR" sz="2000" dirty="0" smtClean="0"/>
              <a:t>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10</a:t>
            </a:fld>
            <a:endParaRPr lang="fr-BE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lvl="0" algn="ctr"/>
            <a:r>
              <a:rPr lang="fr-FR" dirty="0" smtClean="0"/>
              <a:t>Le Fonds Solidarité Logement « Accès » (FSL)</a:t>
            </a:r>
            <a:endParaRPr lang="fr-FR" dirty="0"/>
          </a:p>
        </p:txBody>
      </p:sp>
      <p:pic>
        <p:nvPicPr>
          <p:cNvPr id="4" name="Image 3" descr="logo fsl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8144" y="1340768"/>
            <a:ext cx="2304256" cy="223224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94516" y="6021288"/>
            <a:ext cx="25891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Pas cumulable avec l’avance </a:t>
            </a:r>
            <a:r>
              <a:rPr lang="fr-FR" dirty="0" err="1" smtClean="0"/>
              <a:t>Loca</a:t>
            </a:r>
            <a:r>
              <a:rPr lang="fr-FR" dirty="0" smtClean="0"/>
              <a:t>-</a:t>
            </a:r>
            <a:r>
              <a:rPr lang="fr-FR" dirty="0" err="1" smtClean="0"/>
              <a:t>pass</a:t>
            </a:r>
            <a:r>
              <a:rPr lang="fr-FR" dirty="0" smtClean="0"/>
              <a:t>©</a:t>
            </a:r>
            <a:endParaRPr lang="fr-FR" dirty="0"/>
          </a:p>
        </p:txBody>
      </p:sp>
      <p:pic>
        <p:nvPicPr>
          <p:cNvPr id="8" name="Image 7" descr="atten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5229200"/>
            <a:ext cx="861824" cy="8618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35190" y="1857711"/>
            <a:ext cx="4572000" cy="138499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fr-FR" sz="2800" b="1" dirty="0" smtClean="0"/>
              <a:t>Dépôt de garantie, premier mois de loyer, et/ou assurance</a:t>
            </a:r>
          </a:p>
        </p:txBody>
      </p:sp>
      <p:sp>
        <p:nvSpPr>
          <p:cNvPr id="10" name="Rectangle 9"/>
          <p:cNvSpPr/>
          <p:nvPr/>
        </p:nvSpPr>
        <p:spPr>
          <a:xfrm>
            <a:off x="5796136" y="5013176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 ou privé</a:t>
            </a:r>
          </a:p>
        </p:txBody>
      </p:sp>
      <p:pic>
        <p:nvPicPr>
          <p:cNvPr id="11" name="Image 10" descr="logement privé 2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24328" y="4149080"/>
            <a:ext cx="920801" cy="759866"/>
          </a:xfrm>
          <a:prstGeom prst="rect">
            <a:avLst/>
          </a:prstGeom>
        </p:spPr>
      </p:pic>
      <p:pic>
        <p:nvPicPr>
          <p:cNvPr id="12" name="Image 11" descr="logement public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084168" y="3789040"/>
            <a:ext cx="1224136" cy="1239415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2771800" y="3573016"/>
            <a:ext cx="30812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Prêt ou subvention</a:t>
            </a:r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611560" y="4725144"/>
            <a:ext cx="2595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Conditions de ressources</a:t>
            </a:r>
          </a:p>
        </p:txBody>
      </p:sp>
      <p:sp>
        <p:nvSpPr>
          <p:cNvPr id="15" name="Espace réservé du numéro de diapositive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11</a:t>
            </a:fld>
            <a:endParaRPr lang="fr-BE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476672"/>
            <a:ext cx="5338936" cy="1143000"/>
          </a:xfrm>
        </p:spPr>
        <p:txBody>
          <a:bodyPr anchor="ctr" anchorCtr="0">
            <a:normAutofit/>
          </a:bodyPr>
          <a:lstStyle/>
          <a:p>
            <a:pPr lvl="0" algn="ctr"/>
            <a:r>
              <a:rPr lang="fr-FR" dirty="0" smtClean="0"/>
              <a:t>L’avance </a:t>
            </a:r>
            <a:r>
              <a:rPr lang="fr-FR" dirty="0" err="1" smtClean="0"/>
              <a:t>loca</a:t>
            </a:r>
            <a:r>
              <a:rPr lang="fr-FR" dirty="0" smtClean="0"/>
              <a:t>-</a:t>
            </a:r>
            <a:r>
              <a:rPr lang="fr-FR" dirty="0" err="1" smtClean="0"/>
              <a:t>pass</a:t>
            </a:r>
            <a:r>
              <a:rPr lang="fr-FR" dirty="0" smtClean="0"/>
              <a:t>©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483768" y="1700808"/>
            <a:ext cx="4176464" cy="954107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b="1" dirty="0" smtClean="0"/>
              <a:t>Avance gratuite du dépôt de garantie</a:t>
            </a:r>
          </a:p>
        </p:txBody>
      </p:sp>
      <p:sp>
        <p:nvSpPr>
          <p:cNvPr id="8" name="Rectangle 7"/>
          <p:cNvSpPr/>
          <p:nvPr/>
        </p:nvSpPr>
        <p:spPr>
          <a:xfrm>
            <a:off x="251520" y="4077072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Conditions : </a:t>
            </a:r>
          </a:p>
          <a:p>
            <a:pPr algn="ctr"/>
            <a:r>
              <a:rPr lang="fr-FR" dirty="0" smtClean="0"/>
              <a:t>Salarié du secteur privé non-agricole </a:t>
            </a:r>
          </a:p>
          <a:p>
            <a:pPr algn="ctr"/>
            <a:r>
              <a:rPr lang="fr-FR" dirty="0" smtClean="0"/>
              <a:t>OU</a:t>
            </a:r>
          </a:p>
          <a:p>
            <a:pPr algn="ctr"/>
            <a:r>
              <a:rPr lang="fr-FR" dirty="0" smtClean="0"/>
              <a:t>Jeunes de – de 30 ans</a:t>
            </a:r>
          </a:p>
        </p:txBody>
      </p:sp>
      <p:sp>
        <p:nvSpPr>
          <p:cNvPr id="9" name="Rectangle 8"/>
          <p:cNvSpPr/>
          <p:nvPr/>
        </p:nvSpPr>
        <p:spPr>
          <a:xfrm>
            <a:off x="3779912" y="3356992"/>
            <a:ext cx="11624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>
                <a:sym typeface="Wingdings" pitchFamily="2" charset="2"/>
              </a:rPr>
              <a:t> </a:t>
            </a:r>
            <a:r>
              <a:rPr lang="fr-FR" sz="2400" dirty="0" smtClean="0"/>
              <a:t>Prêt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987824" y="6021288"/>
            <a:ext cx="25922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Pas de cumul avec le FSL « accès »</a:t>
            </a:r>
            <a:endParaRPr lang="fr-FR" dirty="0"/>
          </a:p>
        </p:txBody>
      </p:sp>
      <p:pic>
        <p:nvPicPr>
          <p:cNvPr id="13" name="Image 12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5229200"/>
            <a:ext cx="861824" cy="861824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5796136" y="5013176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 ou privé</a:t>
            </a:r>
          </a:p>
        </p:txBody>
      </p:sp>
      <p:pic>
        <p:nvPicPr>
          <p:cNvPr id="15" name="Image 14" descr="logement privé 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24328" y="4149080"/>
            <a:ext cx="920801" cy="759866"/>
          </a:xfrm>
          <a:prstGeom prst="rect">
            <a:avLst/>
          </a:prstGeom>
        </p:spPr>
      </p:pic>
      <p:pic>
        <p:nvPicPr>
          <p:cNvPr id="16" name="Image 15" descr="logement public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3789040"/>
            <a:ext cx="1224136" cy="1239415"/>
          </a:xfrm>
          <a:prstGeom prst="rect">
            <a:avLst/>
          </a:prstGeom>
        </p:spPr>
      </p:pic>
      <p:sp>
        <p:nvSpPr>
          <p:cNvPr id="12" name="Espace réservé du numéro de diapositive 11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12</a:t>
            </a:fld>
            <a:endParaRPr lang="fr-B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263820"/>
            <a:ext cx="2450207" cy="1198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garanties de mon maintien dans le logement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13</a:t>
            </a:fld>
            <a:endParaRPr lang="fr-BE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quelles situations?</a:t>
            </a:r>
            <a:endParaRPr lang="fr-FR" dirty="0"/>
          </a:p>
        </p:txBody>
      </p:sp>
      <p:pic>
        <p:nvPicPr>
          <p:cNvPr id="6" name="Image 5" descr="bonhomme fil pb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564904"/>
            <a:ext cx="2102325" cy="3951798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4283968" y="1700808"/>
            <a:ext cx="3888432" cy="1464231"/>
          </a:xfrm>
          <a:prstGeom prst="wedgeRoundRectCallout">
            <a:avLst>
              <a:gd name="adj1" fmla="val -79343"/>
              <a:gd name="adj2" fmla="val 6893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000" dirty="0" smtClean="0"/>
              <a:t>Je n’ai </a:t>
            </a:r>
            <a:r>
              <a:rPr lang="fr-FR" sz="2000" b="1" dirty="0" smtClean="0"/>
              <a:t>pas de garanties personnelles suffisantes*. </a:t>
            </a:r>
            <a:r>
              <a:rPr lang="fr-FR" sz="2000" dirty="0" smtClean="0"/>
              <a:t>J’ai </a:t>
            </a:r>
            <a:r>
              <a:rPr lang="fr-FR" sz="2000" b="1" dirty="0" smtClean="0"/>
              <a:t>besoin d’une garantie </a:t>
            </a:r>
            <a:r>
              <a:rPr lang="fr-FR" sz="2000" dirty="0" smtClean="0"/>
              <a:t>financière.</a:t>
            </a:r>
          </a:p>
        </p:txBody>
      </p:sp>
      <p:sp>
        <p:nvSpPr>
          <p:cNvPr id="9" name="Rectangle 8"/>
          <p:cNvSpPr/>
          <p:nvPr/>
        </p:nvSpPr>
        <p:spPr>
          <a:xfrm>
            <a:off x="3347864" y="51571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* </a:t>
            </a:r>
            <a:r>
              <a:rPr lang="fr-FR" b="1" u="sng" dirty="0" smtClean="0"/>
              <a:t>Exemple </a:t>
            </a:r>
            <a:r>
              <a:rPr lang="fr-FR" dirty="0" smtClean="0"/>
              <a:t>: des amis ou de la famille qui se portent garants ou un CDI avec un salaire élevé. 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14</a:t>
            </a:fld>
            <a:endParaRPr lang="fr-BE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lvl="0" algn="ctr"/>
            <a:r>
              <a:rPr lang="fr-FR" dirty="0" smtClean="0"/>
              <a:t>Le FSL « maintien »</a:t>
            </a:r>
            <a:endParaRPr lang="fr-FR" dirty="0"/>
          </a:p>
        </p:txBody>
      </p:sp>
      <p:pic>
        <p:nvPicPr>
          <p:cNvPr id="5" name="Image 4" descr="logo fsl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8144" y="1340768"/>
            <a:ext cx="2304256" cy="22322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12812" y="1496134"/>
            <a:ext cx="4572000" cy="1815882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fr-FR" sz="2800" b="1" dirty="0" smtClean="0"/>
              <a:t>Participation au paiement des dettes de loyer, la prise en charge de l’assurance habitation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915816" y="3861048"/>
            <a:ext cx="36872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sym typeface="Wingdings" pitchFamily="2" charset="2"/>
              </a:rPr>
              <a:t> </a:t>
            </a:r>
            <a:r>
              <a:rPr lang="fr-FR" sz="2800" dirty="0" smtClean="0"/>
              <a:t>Subvention ou prêt</a:t>
            </a:r>
          </a:p>
        </p:txBody>
      </p:sp>
      <p:sp>
        <p:nvSpPr>
          <p:cNvPr id="10" name="Rectangle 9"/>
          <p:cNvSpPr/>
          <p:nvPr/>
        </p:nvSpPr>
        <p:spPr>
          <a:xfrm>
            <a:off x="971600" y="530120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u="sng" dirty="0" smtClean="0"/>
              <a:t>Conditions:</a:t>
            </a:r>
          </a:p>
          <a:p>
            <a:r>
              <a:rPr lang="fr-FR" dirty="0" smtClean="0"/>
              <a:t>Selon les départements, </a:t>
            </a:r>
          </a:p>
          <a:p>
            <a:r>
              <a:rPr lang="fr-FR" dirty="0" smtClean="0"/>
              <a:t>+ conditions de ressources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4788024" y="6093296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 ou privé</a:t>
            </a:r>
          </a:p>
        </p:txBody>
      </p:sp>
      <p:pic>
        <p:nvPicPr>
          <p:cNvPr id="16" name="Image 15" descr="logement privé 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5229200"/>
            <a:ext cx="920801" cy="759866"/>
          </a:xfrm>
          <a:prstGeom prst="rect">
            <a:avLst/>
          </a:prstGeom>
        </p:spPr>
      </p:pic>
      <p:pic>
        <p:nvPicPr>
          <p:cNvPr id="17" name="Image 16" descr="logement public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4869160"/>
            <a:ext cx="1224136" cy="1239415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15</a:t>
            </a:fld>
            <a:endParaRPr lang="fr-BE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0" y="260648"/>
            <a:ext cx="6012160" cy="1143000"/>
          </a:xfrm>
        </p:spPr>
        <p:txBody>
          <a:bodyPr anchor="ctr" anchorCtr="0">
            <a:normAutofit/>
          </a:bodyPr>
          <a:lstStyle/>
          <a:p>
            <a:pPr lvl="0" algn="ctr"/>
            <a:r>
              <a:rPr lang="fr-FR" dirty="0" smtClean="0"/>
              <a:t>La Garantie </a:t>
            </a:r>
            <a:r>
              <a:rPr lang="fr-FR" dirty="0" err="1" smtClean="0"/>
              <a:t>loca</a:t>
            </a:r>
            <a:r>
              <a:rPr lang="fr-FR" dirty="0" smtClean="0"/>
              <a:t>-</a:t>
            </a:r>
            <a:r>
              <a:rPr lang="fr-FR" dirty="0" err="1" smtClean="0"/>
              <a:t>pass</a:t>
            </a:r>
            <a:r>
              <a:rPr lang="fr-FR" dirty="0" smtClean="0"/>
              <a:t>©</a:t>
            </a:r>
            <a:endParaRPr lang="fr-FR" dirty="0"/>
          </a:p>
        </p:txBody>
      </p:sp>
      <p:pic>
        <p:nvPicPr>
          <p:cNvPr id="5" name="Image 4" descr="attenti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5229200"/>
            <a:ext cx="861824" cy="861824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915816" y="6021288"/>
            <a:ext cx="28083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dirty="0" smtClean="0"/>
              <a:t>Pas de cumul possible avec le FSL « maintien »</a:t>
            </a:r>
            <a:endParaRPr lang="fr-FR" dirty="0"/>
          </a:p>
        </p:txBody>
      </p:sp>
      <p:sp>
        <p:nvSpPr>
          <p:cNvPr id="9" name="Rectangle 8"/>
          <p:cNvSpPr/>
          <p:nvPr/>
        </p:nvSpPr>
        <p:spPr>
          <a:xfrm>
            <a:off x="2339752" y="1700808"/>
            <a:ext cx="4572000" cy="954107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fr-FR" sz="2800" b="1" dirty="0" smtClean="0"/>
              <a:t>Garantie de paiement en cas d’impayés de loyers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07904" y="3068960"/>
            <a:ext cx="132600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800" dirty="0" smtClean="0">
                <a:sym typeface="Wingdings" pitchFamily="2" charset="2"/>
              </a:rPr>
              <a:t></a:t>
            </a:r>
            <a:r>
              <a:rPr lang="fr-FR" sz="2800" dirty="0" smtClean="0"/>
              <a:t> Prêt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51520" y="4077072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b="1" dirty="0" smtClean="0"/>
              <a:t>Conditions : </a:t>
            </a:r>
          </a:p>
          <a:p>
            <a:pPr algn="ctr"/>
            <a:r>
              <a:rPr lang="fr-FR" dirty="0" smtClean="0"/>
              <a:t>Salarié du secteur privé non-agricole </a:t>
            </a:r>
          </a:p>
          <a:p>
            <a:pPr algn="ctr"/>
            <a:r>
              <a:rPr lang="fr-FR" dirty="0" smtClean="0"/>
              <a:t>OU</a:t>
            </a:r>
          </a:p>
          <a:p>
            <a:pPr algn="ctr"/>
            <a:r>
              <a:rPr lang="fr-FR" dirty="0" smtClean="0"/>
              <a:t>Jeunes de – de 30 ans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796136" y="5013176"/>
            <a:ext cx="20056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</a:t>
            </a:r>
          </a:p>
        </p:txBody>
      </p:sp>
      <p:pic>
        <p:nvPicPr>
          <p:cNvPr id="15" name="Image 14" descr="logement public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3789040"/>
            <a:ext cx="1224136" cy="1239415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16</a:t>
            </a:fld>
            <a:endParaRPr lang="fr-B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r="16759"/>
          <a:stretch>
            <a:fillRect/>
          </a:stretch>
        </p:blipFill>
        <p:spPr bwMode="auto">
          <a:xfrm>
            <a:off x="6300192" y="188640"/>
            <a:ext cx="2322227" cy="1456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lvl="0" algn="ctr"/>
            <a:r>
              <a:rPr lang="fr-FR" dirty="0" smtClean="0"/>
              <a:t>La Garantie des Risques Locatifs (GRL)</a:t>
            </a:r>
            <a:endParaRPr lang="fr-FR" dirty="0"/>
          </a:p>
        </p:txBody>
      </p:sp>
      <p:pic>
        <p:nvPicPr>
          <p:cNvPr id="4" name="Image 3" descr="LOGO-GRLCOUL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660232" y="1268760"/>
            <a:ext cx="1296144" cy="136815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21878" y="1631425"/>
            <a:ext cx="4572000" cy="2246769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fr-FR" sz="2800" b="1" dirty="0" smtClean="0"/>
              <a:t>Assurance prise par le propriétaire.</a:t>
            </a:r>
          </a:p>
          <a:p>
            <a:pPr algn="ctr"/>
            <a:r>
              <a:rPr lang="fr-FR" sz="2800" b="1" dirty="0" smtClean="0"/>
              <a:t>Garantit les impayés de loyers et les dégradations</a:t>
            </a:r>
          </a:p>
        </p:txBody>
      </p:sp>
      <p:sp>
        <p:nvSpPr>
          <p:cNvPr id="8" name="Rectangle 7"/>
          <p:cNvSpPr/>
          <p:nvPr/>
        </p:nvSpPr>
        <p:spPr>
          <a:xfrm>
            <a:off x="5076056" y="5661248"/>
            <a:ext cx="2520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dirty="0" smtClean="0"/>
              <a:t>Uniquement dans le parc privé</a:t>
            </a:r>
          </a:p>
        </p:txBody>
      </p:sp>
      <p:sp>
        <p:nvSpPr>
          <p:cNvPr id="9" name="Rectangle 8"/>
          <p:cNvSpPr/>
          <p:nvPr/>
        </p:nvSpPr>
        <p:spPr>
          <a:xfrm>
            <a:off x="683568" y="4869160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Conditions</a:t>
            </a:r>
            <a:r>
              <a:rPr lang="fr-FR" dirty="0" smtClean="0"/>
              <a:t> : </a:t>
            </a:r>
          </a:p>
          <a:p>
            <a:r>
              <a:rPr lang="fr-FR" dirty="0" smtClean="0"/>
              <a:t>Ressources du locataire ≥ 2 loyers</a:t>
            </a:r>
            <a:endParaRPr lang="fr-FR" dirty="0"/>
          </a:p>
        </p:txBody>
      </p:sp>
      <p:pic>
        <p:nvPicPr>
          <p:cNvPr id="10" name="Image 9" descr="logement privé 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96136" y="4165126"/>
            <a:ext cx="1512168" cy="1247876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17</a:t>
            </a:fld>
            <a:endParaRPr lang="fr-BE"/>
          </a:p>
        </p:txBody>
      </p:sp>
      <p:pic>
        <p:nvPicPr>
          <p:cNvPr id="12" name="Image 11" descr="logo_interassuran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24128" y="2708920"/>
            <a:ext cx="3024336" cy="982909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fr-FR" dirty="0" smtClean="0"/>
              <a:t>Les aides à l’installation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18</a:t>
            </a:fld>
            <a:endParaRPr lang="fr-B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quelles situations?</a:t>
            </a:r>
            <a:endParaRPr lang="fr-FR" dirty="0"/>
          </a:p>
        </p:txBody>
      </p:sp>
      <p:pic>
        <p:nvPicPr>
          <p:cNvPr id="6" name="Image 5" descr="bonhomme fil pb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564904"/>
            <a:ext cx="2102325" cy="3951798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4283968" y="1700808"/>
            <a:ext cx="3888432" cy="1464231"/>
          </a:xfrm>
          <a:prstGeom prst="wedgeRoundRectCallout">
            <a:avLst>
              <a:gd name="adj1" fmla="val -82982"/>
              <a:gd name="adj2" fmla="val 4955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000" dirty="0" smtClean="0"/>
              <a:t>Le coût de mon </a:t>
            </a:r>
            <a:r>
              <a:rPr lang="fr-FR" sz="2000" b="1" dirty="0" smtClean="0"/>
              <a:t>déménagement</a:t>
            </a:r>
            <a:r>
              <a:rPr lang="fr-FR" sz="2000" dirty="0" smtClean="0"/>
              <a:t> est élevé*. J’ai besoin d’une </a:t>
            </a:r>
            <a:r>
              <a:rPr lang="fr-FR" sz="2000" b="1" dirty="0" smtClean="0"/>
              <a:t>aide financière ponctuelle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sp>
        <p:nvSpPr>
          <p:cNvPr id="8" name="Rectangle 7"/>
          <p:cNvSpPr/>
          <p:nvPr/>
        </p:nvSpPr>
        <p:spPr>
          <a:xfrm>
            <a:off x="3707904" y="486916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dirty="0" smtClean="0"/>
              <a:t>* Parce que j’ai beaucoup de frais pour ma famille nombreuse ou parce que je déménage loin.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19</a:t>
            </a:fld>
            <a:endParaRPr lang="fr-B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Déroulement de l’atelier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/>
        <p:txBody>
          <a:bodyPr anchor="ctr" anchorCtr="0"/>
          <a:lstStyle/>
          <a:p>
            <a:r>
              <a:rPr lang="fr-FR" dirty="0" smtClean="0"/>
              <a:t>Accueil des participants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Aujourd’hui nous allons </a:t>
            </a:r>
            <a:r>
              <a:rPr lang="fr-FR" dirty="0" smtClean="0"/>
              <a:t>parler </a:t>
            </a:r>
            <a:r>
              <a:rPr lang="fr-FR" dirty="0" smtClean="0"/>
              <a:t>de : </a:t>
            </a:r>
          </a:p>
          <a:p>
            <a:pPr lvl="1"/>
            <a:r>
              <a:rPr lang="fr-FR" dirty="0" smtClean="0"/>
              <a:t>Ce qu’est une aide financière et une garantie locative;</a:t>
            </a:r>
          </a:p>
          <a:p>
            <a:pPr lvl="1"/>
            <a:r>
              <a:rPr lang="fr-FR" dirty="0" smtClean="0"/>
              <a:t>Des situations nécessitant de faire appel à une aide ou une garantie;</a:t>
            </a:r>
          </a:p>
          <a:p>
            <a:pPr lvl="1"/>
            <a:r>
              <a:rPr lang="fr-FR" dirty="0" smtClean="0"/>
              <a:t>Comment se repérer parmi les aides.</a:t>
            </a:r>
          </a:p>
          <a:p>
            <a:endParaRPr lang="fr-FR" dirty="0" smtClean="0"/>
          </a:p>
          <a:p>
            <a:r>
              <a:rPr lang="fr-FR" dirty="0" smtClean="0"/>
              <a:t>Quiz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</a:t>
            </a:fld>
            <a:endParaRPr lang="fr-BE"/>
          </a:p>
        </p:txBody>
      </p:sp>
      <p:grpSp>
        <p:nvGrpSpPr>
          <p:cNvPr id="5" name="Groupe 4"/>
          <p:cNvGrpSpPr/>
          <p:nvPr/>
        </p:nvGrpSpPr>
        <p:grpSpPr>
          <a:xfrm>
            <a:off x="4355976" y="5589240"/>
            <a:ext cx="3168351" cy="911657"/>
            <a:chOff x="4139952" y="5733256"/>
            <a:chExt cx="3168351" cy="911657"/>
          </a:xfrm>
        </p:grpSpPr>
        <p:sp>
          <p:nvSpPr>
            <p:cNvPr id="6" name="ZoneTexte 4"/>
            <p:cNvSpPr txBox="1"/>
            <p:nvPr/>
          </p:nvSpPr>
          <p:spPr>
            <a:xfrm>
              <a:off x="5076056" y="5877272"/>
              <a:ext cx="2232247" cy="702588"/>
            </a:xfrm>
            <a:prstGeom prst="snip1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FR" b="1" dirty="0" smtClean="0"/>
                <a:t>Durée de l’atelier </a:t>
              </a:r>
              <a:r>
                <a:rPr lang="fr-FR" dirty="0" smtClean="0"/>
                <a:t>: 2 heures</a:t>
              </a:r>
              <a:endParaRPr lang="fr-FR" dirty="0"/>
            </a:p>
          </p:txBody>
        </p:sp>
        <p:pic>
          <p:nvPicPr>
            <p:cNvPr id="7" name="Image 6" descr="temps.WMF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39952" y="5733256"/>
              <a:ext cx="716890" cy="911657"/>
            </a:xfrm>
            <a:prstGeom prst="rect">
              <a:avLst/>
            </a:prstGeom>
          </p:spPr>
        </p:pic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lvl="0" algn="ctr"/>
            <a:r>
              <a:rPr lang="fr-FR" dirty="0" smtClean="0"/>
              <a:t>L’aide à l’équipement mobilier et ménager</a:t>
            </a:r>
            <a:endParaRPr lang="fr-FR" dirty="0"/>
          </a:p>
        </p:txBody>
      </p:sp>
      <p:pic>
        <p:nvPicPr>
          <p:cNvPr id="4" name="Image 3" descr="logo ca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300192" y="1556792"/>
            <a:ext cx="2062950" cy="2016224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624868" y="1923967"/>
            <a:ext cx="4248472" cy="1815882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Aide pour s’équiper. </a:t>
            </a:r>
          </a:p>
          <a:p>
            <a:pPr algn="ctr"/>
            <a:r>
              <a:rPr lang="fr-FR" sz="2800" dirty="0" smtClean="0"/>
              <a:t>Les modalités de cette aide varient selon les départements.</a:t>
            </a:r>
            <a:endParaRPr lang="fr-FR" sz="2800" dirty="0"/>
          </a:p>
        </p:txBody>
      </p:sp>
      <p:sp>
        <p:nvSpPr>
          <p:cNvPr id="8" name="Rectangle 7"/>
          <p:cNvSpPr/>
          <p:nvPr/>
        </p:nvSpPr>
        <p:spPr>
          <a:xfrm>
            <a:off x="611560" y="4941168"/>
            <a:ext cx="48245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u="sng" dirty="0" smtClean="0"/>
              <a:t>Conditions: </a:t>
            </a:r>
          </a:p>
          <a:p>
            <a:r>
              <a:rPr lang="fr-FR" dirty="0" smtClean="0"/>
              <a:t>Familles ayant au moins un enfant à charge</a:t>
            </a:r>
          </a:p>
          <a:p>
            <a:r>
              <a:rPr lang="fr-FR" dirty="0" smtClean="0"/>
              <a:t>Selon les ressources</a:t>
            </a:r>
          </a:p>
        </p:txBody>
      </p:sp>
      <p:sp>
        <p:nvSpPr>
          <p:cNvPr id="9" name="Rectangle 8"/>
          <p:cNvSpPr/>
          <p:nvPr/>
        </p:nvSpPr>
        <p:spPr>
          <a:xfrm>
            <a:off x="3203848" y="4077072"/>
            <a:ext cx="3166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>
                <a:sym typeface="Wingdings" pitchFamily="2" charset="2"/>
              </a:rPr>
              <a:t> </a:t>
            </a:r>
            <a:r>
              <a:rPr lang="fr-FR" sz="2400" dirty="0" smtClean="0"/>
              <a:t>Prêt ou subvention</a:t>
            </a:r>
            <a:endParaRPr lang="fr-FR" sz="2400" dirty="0"/>
          </a:p>
        </p:txBody>
      </p:sp>
      <p:sp>
        <p:nvSpPr>
          <p:cNvPr id="11" name="Rectangle 10"/>
          <p:cNvSpPr/>
          <p:nvPr/>
        </p:nvSpPr>
        <p:spPr>
          <a:xfrm>
            <a:off x="5076056" y="6237312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 ou privé</a:t>
            </a:r>
          </a:p>
        </p:txBody>
      </p:sp>
      <p:pic>
        <p:nvPicPr>
          <p:cNvPr id="12" name="Image 11" descr="logement privé 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04248" y="5373216"/>
            <a:ext cx="920801" cy="759866"/>
          </a:xfrm>
          <a:prstGeom prst="rect">
            <a:avLst/>
          </a:prstGeom>
        </p:spPr>
      </p:pic>
      <p:pic>
        <p:nvPicPr>
          <p:cNvPr id="13" name="Image 12" descr="logement public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64088" y="5013176"/>
            <a:ext cx="1224136" cy="1239415"/>
          </a:xfrm>
          <a:prstGeom prst="rect">
            <a:avLst/>
          </a:prstGeom>
        </p:spPr>
      </p:pic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20</a:t>
            </a:fld>
            <a:endParaRPr lang="fr-BE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smtClean="0"/>
              <a:t>La prime de déménagement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Familles déménageant parce que : </a:t>
            </a:r>
          </a:p>
          <a:p>
            <a:pPr lvl="2"/>
            <a:r>
              <a:rPr lang="fr-FR" dirty="0" smtClean="0"/>
              <a:t>Elles attendent un troisième enfant</a:t>
            </a:r>
          </a:p>
          <a:p>
            <a:pPr lvl="2"/>
            <a:r>
              <a:rPr lang="fr-FR" dirty="0" smtClean="0"/>
              <a:t>Elles ont déjà trois enfants dont le dernier à moins de deux ans.</a:t>
            </a:r>
          </a:p>
          <a:p>
            <a:endParaRPr lang="fr-FR" b="1" dirty="0" smtClean="0"/>
          </a:p>
          <a:p>
            <a:r>
              <a:rPr lang="fr-FR" b="1" dirty="0" smtClean="0"/>
              <a:t>Montant de la prime</a:t>
            </a:r>
            <a:r>
              <a:rPr lang="fr-FR" dirty="0" smtClean="0"/>
              <a:t> : coût du déménagement dans la limite de:</a:t>
            </a:r>
          </a:p>
          <a:p>
            <a:pPr lvl="2"/>
            <a:r>
              <a:rPr lang="fr-FR" dirty="0" smtClean="0"/>
              <a:t>957,60 € pour un déménagement après la naissance d'un 3ème enfant, </a:t>
            </a:r>
          </a:p>
          <a:p>
            <a:pPr lvl="2"/>
            <a:r>
              <a:rPr lang="fr-FR" dirty="0" smtClean="0"/>
              <a:t>1.037,40 € pour un déménagement après la naissance d'un 4ème enfant</a:t>
            </a:r>
            <a:endParaRPr lang="fr-FR" dirty="0"/>
          </a:p>
        </p:txBody>
      </p:sp>
      <p:pic>
        <p:nvPicPr>
          <p:cNvPr id="4" name="Image 3" descr="logo ca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779912" y="5373216"/>
            <a:ext cx="1054838" cy="1052624"/>
          </a:xfrm>
          <a:prstGeom prst="rect">
            <a:avLst/>
          </a:prstGeom>
        </p:spPr>
      </p:pic>
      <p:pic>
        <p:nvPicPr>
          <p:cNvPr id="5" name="Picture 10" descr="Fichier:Mutualite sociale agricole logo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5373216"/>
            <a:ext cx="2282106" cy="1060699"/>
          </a:xfrm>
          <a:prstGeom prst="rect">
            <a:avLst/>
          </a:prstGeom>
          <a:noFill/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21</a:t>
            </a:fld>
            <a:endParaRPr lang="fr-BE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algn="ctr"/>
            <a:r>
              <a:rPr lang="fr-FR" dirty="0" err="1" smtClean="0"/>
              <a:t>Mobili</a:t>
            </a:r>
            <a:r>
              <a:rPr lang="fr-FR" dirty="0" smtClean="0"/>
              <a:t>-</a:t>
            </a:r>
            <a:r>
              <a:rPr lang="fr-FR" dirty="0" err="1" smtClean="0"/>
              <a:t>pass</a:t>
            </a:r>
            <a:r>
              <a:rPr lang="fr-FR" dirty="0" smtClean="0"/>
              <a:t>©</a:t>
            </a:r>
            <a:endParaRPr lang="fr-FR" dirty="0"/>
          </a:p>
        </p:txBody>
      </p:sp>
      <p:sp>
        <p:nvSpPr>
          <p:cNvPr id="8" name="ZoneTexte 7"/>
          <p:cNvSpPr txBox="1"/>
          <p:nvPr/>
        </p:nvSpPr>
        <p:spPr>
          <a:xfrm>
            <a:off x="251520" y="1196752"/>
            <a:ext cx="3600400" cy="2246769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sz="2800" dirty="0" smtClean="0"/>
              <a:t>Aide à la mobilité en cas de double charge de logement et pour les dépenses liées au déménagement</a:t>
            </a:r>
            <a:endParaRPr lang="fr-FR" sz="2800" dirty="0"/>
          </a:p>
        </p:txBody>
      </p:sp>
      <p:sp>
        <p:nvSpPr>
          <p:cNvPr id="9" name="Rectangle 8"/>
          <p:cNvSpPr/>
          <p:nvPr/>
        </p:nvSpPr>
        <p:spPr>
          <a:xfrm>
            <a:off x="2483768" y="3436015"/>
            <a:ext cx="47525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 smtClean="0">
                <a:sym typeface="Wingdings" pitchFamily="2" charset="2"/>
              </a:rPr>
              <a:t></a:t>
            </a:r>
            <a:r>
              <a:rPr lang="fr-FR" sz="2400" dirty="0" smtClean="0"/>
              <a:t>Prêt au taux de 1% </a:t>
            </a:r>
          </a:p>
          <a:p>
            <a:pPr algn="ctr"/>
            <a:r>
              <a:rPr lang="fr-FR" sz="2400" dirty="0" smtClean="0"/>
              <a:t>(maximum de 3 500€ ) </a:t>
            </a:r>
          </a:p>
          <a:p>
            <a:pPr algn="ctr"/>
            <a:r>
              <a:rPr lang="fr-FR" sz="2400" b="1" dirty="0" smtClean="0"/>
              <a:t>ou</a:t>
            </a:r>
            <a:r>
              <a:rPr lang="fr-FR" sz="2400" dirty="0" smtClean="0"/>
              <a:t> </a:t>
            </a:r>
          </a:p>
          <a:p>
            <a:pPr algn="ctr"/>
            <a:r>
              <a:rPr lang="fr-FR" sz="2400" dirty="0" smtClean="0">
                <a:sym typeface="Wingdings" pitchFamily="2" charset="2"/>
              </a:rPr>
              <a:t> </a:t>
            </a:r>
            <a:r>
              <a:rPr lang="fr-FR" sz="2400" dirty="0" smtClean="0"/>
              <a:t>subvention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539552" y="50131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fr-FR" b="1" u="sng" dirty="0" smtClean="0"/>
              <a:t>Conditions </a:t>
            </a:r>
            <a:r>
              <a:rPr lang="fr-FR" dirty="0" smtClean="0"/>
              <a:t>: </a:t>
            </a:r>
          </a:p>
          <a:p>
            <a:r>
              <a:rPr lang="fr-FR" dirty="0" smtClean="0"/>
              <a:t>Être salarié et devoir déménager (70km) pour se rapprocher de son lieu de travail. Conditions de ressources</a:t>
            </a:r>
          </a:p>
          <a:p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5076056" y="6237312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 ou privé</a:t>
            </a:r>
          </a:p>
        </p:txBody>
      </p:sp>
      <p:pic>
        <p:nvPicPr>
          <p:cNvPr id="13" name="Image 12" descr="logement privé 2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5373216"/>
            <a:ext cx="920801" cy="759866"/>
          </a:xfrm>
          <a:prstGeom prst="rect">
            <a:avLst/>
          </a:prstGeom>
        </p:spPr>
      </p:pic>
      <p:pic>
        <p:nvPicPr>
          <p:cNvPr id="14" name="Image 13" descr="logement public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5013176"/>
            <a:ext cx="1224136" cy="1239415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22</a:t>
            </a:fld>
            <a:endParaRPr lang="fr-B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268760"/>
            <a:ext cx="2095500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r>
              <a:rPr lang="fr-FR" dirty="0" smtClean="0"/>
              <a:t>Les aides ponctuelles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23</a:t>
            </a:fld>
            <a:endParaRPr lang="fr-BE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quelles situations?</a:t>
            </a:r>
            <a:endParaRPr lang="fr-FR" dirty="0"/>
          </a:p>
        </p:txBody>
      </p:sp>
      <p:pic>
        <p:nvPicPr>
          <p:cNvPr id="4" name="Image 3" descr="bonhomme fil pb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564904"/>
            <a:ext cx="2102325" cy="3951798"/>
          </a:xfrm>
          <a:prstGeom prst="rect">
            <a:avLst/>
          </a:prstGeom>
        </p:spPr>
      </p:pic>
      <p:sp>
        <p:nvSpPr>
          <p:cNvPr id="5" name="Rectangle à coins arrondis 4"/>
          <p:cNvSpPr/>
          <p:nvPr/>
        </p:nvSpPr>
        <p:spPr>
          <a:xfrm>
            <a:off x="4283968" y="1700808"/>
            <a:ext cx="3888432" cy="1804749"/>
          </a:xfrm>
          <a:prstGeom prst="wedgeRoundRectCallout">
            <a:avLst>
              <a:gd name="adj1" fmla="val -70384"/>
              <a:gd name="adj2" fmla="val 3714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000" b="1" dirty="0" smtClean="0"/>
              <a:t>Je suis installé </a:t>
            </a:r>
            <a:r>
              <a:rPr lang="fr-FR" sz="2000" dirty="0" smtClean="0"/>
              <a:t>dans mon logement et j’ai mobilisé les aides régulières. Je fais face à un </a:t>
            </a:r>
            <a:r>
              <a:rPr lang="fr-FR" sz="2000" b="1" dirty="0" smtClean="0"/>
              <a:t>imprévu</a:t>
            </a:r>
            <a:r>
              <a:rPr lang="fr-FR" sz="2000" dirty="0" smtClean="0"/>
              <a:t> et j’ai besoin d’une </a:t>
            </a:r>
            <a:r>
              <a:rPr lang="fr-FR" sz="2000" b="1" dirty="0" smtClean="0"/>
              <a:t>aide financière ponctuelle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24</a:t>
            </a:fld>
            <a:endParaRPr lang="fr-BE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lvl="0" algn="ctr"/>
            <a:r>
              <a:rPr lang="fr-FR" dirty="0" smtClean="0"/>
              <a:t>Le secours et le prêt d’honneur</a:t>
            </a:r>
            <a:endParaRPr lang="fr-FR" dirty="0"/>
          </a:p>
        </p:txBody>
      </p:sp>
      <p:pic>
        <p:nvPicPr>
          <p:cNvPr id="6" name="Image 5" descr="logo ca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3968" y="5229200"/>
            <a:ext cx="1054838" cy="1052624"/>
          </a:xfrm>
          <a:prstGeom prst="rect">
            <a:avLst/>
          </a:prstGeom>
        </p:spPr>
      </p:pic>
      <p:pic>
        <p:nvPicPr>
          <p:cNvPr id="7" name="Picture 10" descr="Fichier:Mutualite sociale agricole logo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5229200"/>
            <a:ext cx="2282106" cy="1060699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 rot="21367779">
            <a:off x="114690" y="1969514"/>
            <a:ext cx="3847981" cy="1384995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sz="2800" b="1" dirty="0" smtClean="0"/>
              <a:t>Les secours: </a:t>
            </a:r>
          </a:p>
          <a:p>
            <a:pPr algn="ctr"/>
            <a:r>
              <a:rPr lang="fr-FR" sz="2800" dirty="0" smtClean="0"/>
              <a:t>des aides financières non remboursables</a:t>
            </a:r>
            <a:r>
              <a:rPr lang="fr-FR" sz="2800" b="1" dirty="0" smtClean="0"/>
              <a:t>.</a:t>
            </a:r>
          </a:p>
        </p:txBody>
      </p:sp>
      <p:sp>
        <p:nvSpPr>
          <p:cNvPr id="9" name="Rectangle 8"/>
          <p:cNvSpPr/>
          <p:nvPr/>
        </p:nvSpPr>
        <p:spPr>
          <a:xfrm rot="446665">
            <a:off x="4109302" y="1978040"/>
            <a:ext cx="4572000" cy="2246769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fr-FR" sz="2800" b="1" dirty="0" smtClean="0"/>
              <a:t>Le prêt d’honneur : </a:t>
            </a:r>
          </a:p>
          <a:p>
            <a:pPr algn="ctr"/>
            <a:r>
              <a:rPr lang="fr-FR" sz="2800" dirty="0" smtClean="0"/>
              <a:t>Des prêts sans intérêt.</a:t>
            </a:r>
          </a:p>
          <a:p>
            <a:pPr algn="ctr"/>
            <a:r>
              <a:rPr lang="fr-FR" sz="2800" dirty="0" smtClean="0"/>
              <a:t>Le remboursement est fixés selon la situation de la famille</a:t>
            </a:r>
            <a:r>
              <a:rPr lang="fr-FR" sz="2800" b="1" dirty="0" smtClean="0"/>
              <a:t>.</a:t>
            </a:r>
          </a:p>
        </p:txBody>
      </p:sp>
      <p:sp>
        <p:nvSpPr>
          <p:cNvPr id="10" name="Rectangle 9"/>
          <p:cNvSpPr/>
          <p:nvPr/>
        </p:nvSpPr>
        <p:spPr>
          <a:xfrm>
            <a:off x="395536" y="4653136"/>
            <a:ext cx="3312368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b="1" u="sng" dirty="0" smtClean="0"/>
              <a:t>Conditions : </a:t>
            </a:r>
          </a:p>
          <a:p>
            <a:r>
              <a:rPr lang="fr-FR" sz="2000" dirty="0" smtClean="0"/>
              <a:t>Au moins 1 enfant à charge</a:t>
            </a:r>
          </a:p>
          <a:p>
            <a:endParaRPr lang="fr-FR" dirty="0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25</a:t>
            </a:fld>
            <a:endParaRPr lang="fr-BE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lvl="0" algn="ctr"/>
            <a:r>
              <a:rPr lang="fr-FR" dirty="0" smtClean="0"/>
              <a:t>Le FSL « facture »</a:t>
            </a:r>
            <a:endParaRPr lang="fr-FR" dirty="0"/>
          </a:p>
        </p:txBody>
      </p:sp>
      <p:pic>
        <p:nvPicPr>
          <p:cNvPr id="7" name="Image 6" descr="logo fsl.gif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68144" y="1340768"/>
            <a:ext cx="2304256" cy="223224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27584" y="5157192"/>
            <a:ext cx="2877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b="1" u="sng" dirty="0" smtClean="0"/>
              <a:t>Conditions :</a:t>
            </a:r>
          </a:p>
          <a:p>
            <a:r>
              <a:rPr lang="fr-FR" sz="2000" dirty="0" smtClean="0"/>
              <a:t>Selon les départements</a:t>
            </a:r>
            <a:endParaRPr lang="fr-FR" sz="2000" dirty="0"/>
          </a:p>
        </p:txBody>
      </p:sp>
      <p:sp>
        <p:nvSpPr>
          <p:cNvPr id="9" name="Rectangle 8"/>
          <p:cNvSpPr/>
          <p:nvPr/>
        </p:nvSpPr>
        <p:spPr>
          <a:xfrm>
            <a:off x="2987824" y="3861048"/>
            <a:ext cx="31662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>
                <a:sym typeface="Wingdings" pitchFamily="2" charset="2"/>
              </a:rPr>
              <a:t> </a:t>
            </a:r>
            <a:r>
              <a:rPr lang="fr-FR" sz="2400" dirty="0" smtClean="0"/>
              <a:t>Prêt ou subvention</a:t>
            </a:r>
          </a:p>
        </p:txBody>
      </p:sp>
      <p:sp>
        <p:nvSpPr>
          <p:cNvPr id="10" name="Rectangle 9"/>
          <p:cNvSpPr/>
          <p:nvPr/>
        </p:nvSpPr>
        <p:spPr>
          <a:xfrm>
            <a:off x="611560" y="1772816"/>
            <a:ext cx="4572000" cy="1384995"/>
          </a:xfrm>
          <a:prstGeom prst="rect">
            <a:avLst/>
          </a:prstGeo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fr-FR" sz="2800" b="1" dirty="0" smtClean="0"/>
              <a:t>Règlement des impayés de factures d’eau, d’énergie et de téléphone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788024" y="6093296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 ou privé</a:t>
            </a:r>
          </a:p>
        </p:txBody>
      </p:sp>
      <p:pic>
        <p:nvPicPr>
          <p:cNvPr id="13" name="Image 12" descr="logement privé 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5229200"/>
            <a:ext cx="920801" cy="759866"/>
          </a:xfrm>
          <a:prstGeom prst="rect">
            <a:avLst/>
          </a:prstGeom>
        </p:spPr>
      </p:pic>
      <p:pic>
        <p:nvPicPr>
          <p:cNvPr id="14" name="Image 13" descr="logement public.WM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6056" y="4869160"/>
            <a:ext cx="1224136" cy="1239415"/>
          </a:xfrm>
          <a:prstGeom prst="rect">
            <a:avLst/>
          </a:prstGeom>
        </p:spPr>
      </p:pic>
      <p:sp>
        <p:nvSpPr>
          <p:cNvPr id="11" name="Espace réservé du numéro de diapositive 10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26</a:t>
            </a:fld>
            <a:endParaRPr lang="fr-BE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611560" y="1700808"/>
            <a:ext cx="7467600" cy="1143000"/>
          </a:xfrm>
        </p:spPr>
        <p:txBody>
          <a:bodyPr/>
          <a:lstStyle/>
          <a:p>
            <a:pPr algn="ctr"/>
            <a:r>
              <a:rPr lang="fr-FR" dirty="0" smtClean="0"/>
              <a:t>Merci pour votre participation!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27</a:t>
            </a:fld>
            <a:endParaRPr lang="fr-BE"/>
          </a:p>
        </p:txBody>
      </p:sp>
      <p:sp>
        <p:nvSpPr>
          <p:cNvPr id="5" name="Titre 3"/>
          <p:cNvSpPr txBox="1">
            <a:spLocks/>
          </p:cNvSpPr>
          <p:nvPr/>
        </p:nvSpPr>
        <p:spPr>
          <a:xfrm>
            <a:off x="611560" y="2924944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3000" cap="small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Nous allons maintenant faire un quiz !</a:t>
            </a:r>
            <a: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fr-FR" sz="3000" b="0" i="0" u="none" strike="noStrike" kern="1200" cap="small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endParaRPr kumimoji="0" lang="fr-FR" sz="3000" b="0" i="0" u="none" strike="noStrike" kern="1200" cap="small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" name="Image 3" descr="bonhomme jeu.WM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352623" flipH="1">
            <a:off x="4612379" y="4043400"/>
            <a:ext cx="2519741" cy="2215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r>
              <a:rPr lang="fr-FR" dirty="0" smtClean="0">
                <a:solidFill>
                  <a:schemeClr val="tx1"/>
                </a:solidFill>
              </a:rPr>
              <a:t>Introduction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3</a:t>
            </a:fld>
            <a:endParaRPr lang="fr-BE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1691680" y="260648"/>
            <a:ext cx="5400600" cy="1143000"/>
          </a:xfrm>
        </p:spPr>
        <p:txBody>
          <a:bodyPr anchor="ctr" anchorCtr="0">
            <a:noAutofit/>
          </a:bodyPr>
          <a:lstStyle/>
          <a:p>
            <a:pPr algn="ctr"/>
            <a:r>
              <a:rPr lang="fr-FR" sz="2600" dirty="0" smtClean="0"/>
              <a:t>Définition des termes </a:t>
            </a:r>
            <a:br>
              <a:rPr lang="fr-FR" sz="2600" dirty="0" smtClean="0"/>
            </a:br>
            <a:r>
              <a:rPr lang="fr-FR" sz="2600" dirty="0" smtClean="0"/>
              <a:t>spécifiques de cet atelier</a:t>
            </a:r>
            <a:endParaRPr lang="fr-FR" sz="2600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Font typeface="Wingdings" pitchFamily="2" charset="2"/>
              <a:buChar char="v"/>
            </a:pPr>
            <a:r>
              <a:rPr lang="fr-FR" b="1" dirty="0" smtClean="0"/>
              <a:t>Garant</a:t>
            </a:r>
            <a:r>
              <a:rPr lang="fr-FR" dirty="0" smtClean="0"/>
              <a:t> </a:t>
            </a:r>
          </a:p>
          <a:p>
            <a:pPr algn="ctr">
              <a:buNone/>
            </a:pPr>
            <a:r>
              <a:rPr lang="fr-FR" dirty="0" smtClean="0"/>
              <a:t>Personne ou organisme qui s’engage à payer si le locataire ne respecte pas ses obligations</a:t>
            </a:r>
          </a:p>
          <a:p>
            <a:pPr algn="ctr">
              <a:buFont typeface="Wingdings" pitchFamily="2" charset="2"/>
              <a:buChar char="v"/>
            </a:pPr>
            <a:endParaRPr lang="fr-FR" dirty="0" smtClean="0"/>
          </a:p>
          <a:p>
            <a:pPr algn="ctr">
              <a:buFont typeface="Wingdings" pitchFamily="2" charset="2"/>
              <a:buChar char="v"/>
            </a:pPr>
            <a:r>
              <a:rPr lang="fr-FR" b="1" dirty="0" smtClean="0"/>
              <a:t>Dépôt de garantie / Caution </a:t>
            </a:r>
            <a:endParaRPr lang="fr-FR" dirty="0" smtClean="0"/>
          </a:p>
          <a:p>
            <a:pPr algn="ctr">
              <a:buNone/>
            </a:pPr>
            <a:r>
              <a:rPr lang="fr-FR" dirty="0" smtClean="0"/>
              <a:t>Somme versée par le locataire à l’entrée dans les lieux. </a:t>
            </a:r>
          </a:p>
          <a:p>
            <a:pPr algn="ctr">
              <a:buNone/>
            </a:pPr>
            <a:r>
              <a:rPr lang="fr-FR" dirty="0" smtClean="0"/>
              <a:t>Le propriétaire se protège contre les risques locatifs</a:t>
            </a:r>
          </a:p>
          <a:p>
            <a:pPr algn="ctr">
              <a:buFont typeface="Wingdings" pitchFamily="2" charset="2"/>
              <a:buChar char="v"/>
            </a:pPr>
            <a:endParaRPr lang="fr-FR" dirty="0" smtClean="0"/>
          </a:p>
          <a:p>
            <a:pPr algn="ctr">
              <a:buFont typeface="Wingdings" pitchFamily="2" charset="2"/>
              <a:buChar char="v"/>
            </a:pPr>
            <a:r>
              <a:rPr lang="fr-FR" b="1" dirty="0" smtClean="0"/>
              <a:t>Allocation/ Subvention </a:t>
            </a:r>
          </a:p>
          <a:p>
            <a:pPr algn="ctr">
              <a:buNone/>
            </a:pPr>
            <a:r>
              <a:rPr lang="fr-FR" dirty="0" smtClean="0"/>
              <a:t>aide qui n’a pas à être remboursé</a:t>
            </a:r>
            <a:endParaRPr lang="fr-FR" b="1" dirty="0" smtClean="0"/>
          </a:p>
          <a:p>
            <a:pPr algn="ctr">
              <a:buFont typeface="Wingdings" pitchFamily="2" charset="2"/>
              <a:buChar char="v"/>
            </a:pPr>
            <a:endParaRPr lang="fr-FR" dirty="0" smtClean="0"/>
          </a:p>
          <a:p>
            <a:pPr algn="ctr">
              <a:buFont typeface="Wingdings" pitchFamily="2" charset="2"/>
              <a:buChar char="v"/>
            </a:pPr>
            <a:r>
              <a:rPr lang="fr-FR" b="1" dirty="0" smtClean="0"/>
              <a:t>Prêt </a:t>
            </a:r>
          </a:p>
          <a:p>
            <a:pPr algn="ctr">
              <a:buNone/>
            </a:pPr>
            <a:r>
              <a:rPr lang="fr-FR" dirty="0" smtClean="0"/>
              <a:t>Argent emprunté qu’il faut rembourser</a:t>
            </a:r>
            <a:endParaRPr lang="fr-FR" b="1" dirty="0"/>
          </a:p>
        </p:txBody>
      </p:sp>
      <p:grpSp>
        <p:nvGrpSpPr>
          <p:cNvPr id="9" name="Groupe 8"/>
          <p:cNvGrpSpPr/>
          <p:nvPr/>
        </p:nvGrpSpPr>
        <p:grpSpPr>
          <a:xfrm rot="21130974">
            <a:off x="6990236" y="127076"/>
            <a:ext cx="2016224" cy="2160240"/>
            <a:chOff x="5220072" y="4437112"/>
            <a:chExt cx="2016224" cy="2160240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500" t="7240" r="30701" b="9987"/>
            <a:stretch>
              <a:fillRect/>
            </a:stretch>
          </p:blipFill>
          <p:spPr bwMode="auto">
            <a:xfrm>
              <a:off x="5220072" y="4437112"/>
              <a:ext cx="2016224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Image 7" descr="banque.WMF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333"/>
            <a:stretch>
              <a:fillRect/>
            </a:stretch>
          </p:blipFill>
          <p:spPr>
            <a:xfrm>
              <a:off x="5580112" y="4941168"/>
              <a:ext cx="792088" cy="798505"/>
            </a:xfrm>
            <a:prstGeom prst="rect">
              <a:avLst/>
            </a:prstGeom>
          </p:spPr>
        </p:pic>
      </p:grpSp>
      <p:sp>
        <p:nvSpPr>
          <p:cNvPr id="10" name="Espace réservé du numéro de diapositive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4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628800"/>
            <a:ext cx="2276475" cy="113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Les acteurs</a:t>
            </a:r>
            <a:endParaRPr lang="fr-FR" dirty="0"/>
          </a:p>
        </p:txBody>
      </p:sp>
      <p:pic>
        <p:nvPicPr>
          <p:cNvPr id="4" name="Image 3" descr="logo caf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95536" y="1556792"/>
            <a:ext cx="1054838" cy="1052624"/>
          </a:xfrm>
          <a:prstGeom prst="rect">
            <a:avLst/>
          </a:prstGeom>
        </p:spPr>
      </p:pic>
      <p:pic>
        <p:nvPicPr>
          <p:cNvPr id="7" name="Image 6" descr="logo_interassurance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4008" y="5013176"/>
            <a:ext cx="3556000" cy="1155700"/>
          </a:xfrm>
          <a:prstGeom prst="rect">
            <a:avLst/>
          </a:prstGeom>
        </p:spPr>
      </p:pic>
      <p:pic>
        <p:nvPicPr>
          <p:cNvPr id="18438" name="Picture 6" descr="http://www.artsdelarue-valdoise.org/images/logo%20departeme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584" y="4941168"/>
            <a:ext cx="2016224" cy="1118988"/>
          </a:xfrm>
          <a:prstGeom prst="rect">
            <a:avLst/>
          </a:prstGeom>
          <a:noFill/>
        </p:spPr>
      </p:pic>
      <p:pic>
        <p:nvPicPr>
          <p:cNvPr id="18442" name="Picture 10" descr="Fichier:Mutualite sociale agricole logo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47664" y="1556792"/>
            <a:ext cx="2282106" cy="1060699"/>
          </a:xfrm>
          <a:prstGeom prst="rect">
            <a:avLst/>
          </a:prstGeom>
          <a:noFill/>
        </p:spPr>
      </p:pic>
      <p:sp>
        <p:nvSpPr>
          <p:cNvPr id="9" name="ZoneTexte 8"/>
          <p:cNvSpPr txBox="1"/>
          <p:nvPr/>
        </p:nvSpPr>
        <p:spPr>
          <a:xfrm>
            <a:off x="611560" y="2708920"/>
            <a:ext cx="2731838" cy="461665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La CAF et la MSA</a:t>
            </a:r>
            <a:endParaRPr lang="fr-FR" dirty="0"/>
          </a:p>
        </p:txBody>
      </p:sp>
      <p:sp>
        <p:nvSpPr>
          <p:cNvPr id="10" name="ZoneTexte 9"/>
          <p:cNvSpPr txBox="1"/>
          <p:nvPr/>
        </p:nvSpPr>
        <p:spPr>
          <a:xfrm>
            <a:off x="5724128" y="2708920"/>
            <a:ext cx="2593979" cy="461665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Action logement</a:t>
            </a:r>
            <a:endParaRPr lang="fr-FR" dirty="0"/>
          </a:p>
        </p:txBody>
      </p:sp>
      <p:sp>
        <p:nvSpPr>
          <p:cNvPr id="11" name="ZoneTexte 10"/>
          <p:cNvSpPr txBox="1"/>
          <p:nvPr/>
        </p:nvSpPr>
        <p:spPr>
          <a:xfrm>
            <a:off x="539552" y="6165304"/>
            <a:ext cx="2476960" cy="461665"/>
          </a:xfrm>
          <a:prstGeom prst="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fr-FR" sz="2400" b="1" dirty="0" smtClean="0"/>
              <a:t>Le département</a:t>
            </a:r>
            <a:endParaRPr lang="fr-FR" dirty="0"/>
          </a:p>
        </p:txBody>
      </p:sp>
      <p:sp>
        <p:nvSpPr>
          <p:cNvPr id="12" name="Rectangle 11"/>
          <p:cNvSpPr/>
          <p:nvPr/>
        </p:nvSpPr>
        <p:spPr>
          <a:xfrm>
            <a:off x="5292080" y="6165304"/>
            <a:ext cx="2496196" cy="461665"/>
          </a:xfrm>
          <a:prstGeom prst="rect">
            <a:avLst/>
          </a:prstGeom>
          <a:ln w="571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fr-FR" sz="2400" b="1" dirty="0" smtClean="0"/>
              <a:t>Les assurances</a:t>
            </a:r>
          </a:p>
        </p:txBody>
      </p:sp>
      <p:pic>
        <p:nvPicPr>
          <p:cNvPr id="14" name="Image 13" descr="réseau.WMF"/>
          <p:cNvPicPr>
            <a:picLocks noChangeAspect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347864" y="3501008"/>
            <a:ext cx="2435714" cy="1499865"/>
          </a:xfrm>
          <a:prstGeom prst="rect">
            <a:avLst/>
          </a:prstGeom>
        </p:spPr>
      </p:pic>
      <p:grpSp>
        <p:nvGrpSpPr>
          <p:cNvPr id="15" name="Groupe 14"/>
          <p:cNvGrpSpPr/>
          <p:nvPr/>
        </p:nvGrpSpPr>
        <p:grpSpPr>
          <a:xfrm rot="21130974">
            <a:off x="4191691" y="3764982"/>
            <a:ext cx="760616" cy="812782"/>
            <a:chOff x="5220072" y="4437112"/>
            <a:chExt cx="2016224" cy="2160240"/>
          </a:xfrm>
        </p:grpSpPr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9" cstate="print"/>
            <a:srcRect l="10500" t="7240" r="30701" b="9987"/>
            <a:stretch>
              <a:fillRect/>
            </a:stretch>
          </p:blipFill>
          <p:spPr bwMode="auto">
            <a:xfrm>
              <a:off x="5220072" y="4437112"/>
              <a:ext cx="2016224" cy="21602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Image 16" descr="banque.WMF"/>
            <p:cNvPicPr>
              <a:picLocks noChangeAspect="1"/>
            </p:cNvPicPr>
            <p:nvPr/>
          </p:nvPicPr>
          <p:blipFill>
            <a:blip r:embed="rId10" cstate="print"/>
            <a:srcRect r="8333"/>
            <a:stretch>
              <a:fillRect/>
            </a:stretch>
          </p:blipFill>
          <p:spPr>
            <a:xfrm>
              <a:off x="5580112" y="4941168"/>
              <a:ext cx="792088" cy="798505"/>
            </a:xfrm>
            <a:prstGeom prst="rect">
              <a:avLst/>
            </a:prstGeom>
          </p:spPr>
        </p:pic>
      </p:grp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5</a:t>
            </a:fld>
            <a:endParaRPr lang="fr-B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Les aides au logement de la CAF et de la MSA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6</a:t>
            </a:fld>
            <a:endParaRPr lang="fr-BE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algn="ctr"/>
            <a:r>
              <a:rPr lang="fr-FR" dirty="0" smtClean="0"/>
              <a:t>Dans quelles situations?</a:t>
            </a:r>
            <a:endParaRPr lang="fr-FR" dirty="0"/>
          </a:p>
        </p:txBody>
      </p:sp>
      <p:pic>
        <p:nvPicPr>
          <p:cNvPr id="6" name="Image 5" descr="bonhomme fil pb.WM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15616" y="2564904"/>
            <a:ext cx="2102325" cy="3951798"/>
          </a:xfrm>
          <a:prstGeom prst="rect">
            <a:avLst/>
          </a:prstGeom>
        </p:spPr>
      </p:pic>
      <p:sp>
        <p:nvSpPr>
          <p:cNvPr id="7" name="Rectangle à coins arrondis 6"/>
          <p:cNvSpPr/>
          <p:nvPr/>
        </p:nvSpPr>
        <p:spPr>
          <a:xfrm>
            <a:off x="4283968" y="1700808"/>
            <a:ext cx="3888432" cy="1804749"/>
          </a:xfrm>
          <a:prstGeom prst="wedgeRoundRectCallout">
            <a:avLst>
              <a:gd name="adj1" fmla="val -79343"/>
              <a:gd name="adj2" fmla="val 6893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r-FR" sz="2000" dirty="0" smtClean="0"/>
              <a:t>Je suis installé</a:t>
            </a:r>
            <a:r>
              <a:rPr lang="fr-FR" sz="2000" b="1" dirty="0" smtClean="0"/>
              <a:t>*</a:t>
            </a:r>
            <a:r>
              <a:rPr lang="fr-FR" sz="2000" dirty="0" smtClean="0"/>
              <a:t> dans mon logement, mais </a:t>
            </a:r>
            <a:r>
              <a:rPr lang="fr-FR" sz="2000" b="1" dirty="0" smtClean="0"/>
              <a:t>le loyer est trop élevé</a:t>
            </a:r>
            <a:r>
              <a:rPr lang="fr-FR" sz="2000" dirty="0" smtClean="0"/>
              <a:t> par rapport à mes revenus. J’ai besoin d’une aide financière </a:t>
            </a:r>
            <a:r>
              <a:rPr lang="fr-FR" sz="2000" b="1" dirty="0" smtClean="0"/>
              <a:t>régulière</a:t>
            </a:r>
            <a:r>
              <a:rPr lang="fr-FR" sz="2000" dirty="0" smtClean="0"/>
              <a:t>.</a:t>
            </a:r>
            <a:endParaRPr lang="fr-FR" sz="2000" dirty="0"/>
          </a:p>
        </p:txBody>
      </p:sp>
      <p:sp>
        <p:nvSpPr>
          <p:cNvPr id="8" name="ZoneTexte 7"/>
          <p:cNvSpPr txBox="1"/>
          <p:nvPr/>
        </p:nvSpPr>
        <p:spPr>
          <a:xfrm>
            <a:off x="4499992" y="5445224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* </a:t>
            </a:r>
            <a:r>
              <a:rPr lang="fr-FR" dirty="0" smtClean="0"/>
              <a:t>Ou je vais bientôt m’installer et je veux montrer au propriétaire que j’aurai les moyens de payer régulièrement le loyer.</a:t>
            </a:r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7</a:t>
            </a:fld>
            <a:endParaRPr lang="fr-BE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 anchor="ctr" anchorCtr="0">
            <a:normAutofit/>
          </a:bodyPr>
          <a:lstStyle/>
          <a:p>
            <a:pPr lvl="0" algn="ctr"/>
            <a:r>
              <a:rPr lang="fr-FR" dirty="0" smtClean="0"/>
              <a:t>Il y a trois types d’aides au logement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1468760"/>
          </a:xfrm>
          <a:ln w="762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Les </a:t>
            </a:r>
            <a:r>
              <a:rPr lang="fr-FR" b="1" dirty="0" smtClean="0"/>
              <a:t>APL</a:t>
            </a:r>
            <a:r>
              <a:rPr lang="fr-FR" dirty="0" smtClean="0"/>
              <a:t> : aide personnalisée au logement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Les </a:t>
            </a:r>
            <a:r>
              <a:rPr lang="fr-FR" b="1" dirty="0" smtClean="0"/>
              <a:t>ALF</a:t>
            </a:r>
            <a:r>
              <a:rPr lang="fr-FR" dirty="0" smtClean="0"/>
              <a:t> : aide de logement familial</a:t>
            </a:r>
          </a:p>
          <a:p>
            <a:pPr marL="457200" indent="-457200">
              <a:buFont typeface="+mj-lt"/>
              <a:buAutoNum type="arabicPeriod"/>
            </a:pPr>
            <a:r>
              <a:rPr lang="fr-FR" dirty="0" smtClean="0"/>
              <a:t>Les </a:t>
            </a:r>
            <a:r>
              <a:rPr lang="fr-FR" b="1" dirty="0" smtClean="0"/>
              <a:t>ALS</a:t>
            </a:r>
            <a:r>
              <a:rPr lang="fr-FR" dirty="0" smtClean="0"/>
              <a:t> : allocations de logement social</a:t>
            </a:r>
          </a:p>
          <a:p>
            <a:pPr marL="457200" indent="-457200">
              <a:buFont typeface="+mj-lt"/>
              <a:buAutoNum type="arabicPeriod"/>
            </a:pPr>
            <a:endParaRPr lang="fr-FR" dirty="0" smtClean="0"/>
          </a:p>
          <a:p>
            <a:pPr marL="457200" indent="-457200"/>
            <a:endParaRPr lang="fr-FR" dirty="0" smtClean="0"/>
          </a:p>
        </p:txBody>
      </p:sp>
      <p:pic>
        <p:nvPicPr>
          <p:cNvPr id="4" name="Image 3" descr="logo caf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75856" y="5661248"/>
            <a:ext cx="1054838" cy="1052624"/>
          </a:xfrm>
          <a:prstGeom prst="rect">
            <a:avLst/>
          </a:prstGeom>
        </p:spPr>
      </p:pic>
      <p:pic>
        <p:nvPicPr>
          <p:cNvPr id="5" name="Picture 10" descr="Fichier:Mutualite sociale agricole logo.sv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55976" y="5661248"/>
            <a:ext cx="2282106" cy="1060699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2699792" y="3356992"/>
            <a:ext cx="386836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/>
            <a:r>
              <a:rPr lang="fr-FR" sz="2800" dirty="0" smtClean="0">
                <a:sym typeface="Wingdings" pitchFamily="2" charset="2"/>
              </a:rPr>
              <a:t></a:t>
            </a:r>
            <a:r>
              <a:rPr lang="fr-FR" sz="2800" dirty="0" smtClean="0"/>
              <a:t>Allocation mensuelle</a:t>
            </a:r>
          </a:p>
        </p:txBody>
      </p:sp>
      <p:sp>
        <p:nvSpPr>
          <p:cNvPr id="10" name="Rectangle 9"/>
          <p:cNvSpPr/>
          <p:nvPr/>
        </p:nvSpPr>
        <p:spPr>
          <a:xfrm>
            <a:off x="5580112" y="5157192"/>
            <a:ext cx="29674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 smtClean="0"/>
              <a:t>Logement social ou privé</a:t>
            </a:r>
          </a:p>
        </p:txBody>
      </p:sp>
      <p:pic>
        <p:nvPicPr>
          <p:cNvPr id="11" name="Image 10" descr="logement privé 2.WM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08304" y="4293096"/>
            <a:ext cx="920801" cy="759866"/>
          </a:xfrm>
          <a:prstGeom prst="rect">
            <a:avLst/>
          </a:prstGeom>
        </p:spPr>
      </p:pic>
      <p:pic>
        <p:nvPicPr>
          <p:cNvPr id="12" name="Image 11" descr="logement public.WM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868144" y="3933056"/>
            <a:ext cx="1224136" cy="1239415"/>
          </a:xfrm>
          <a:prstGeom prst="rect">
            <a:avLst/>
          </a:prstGeom>
        </p:spPr>
      </p:pic>
      <p:sp>
        <p:nvSpPr>
          <p:cNvPr id="13" name="Espace réservé du numéro de diapositive 1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8</a:t>
            </a:fld>
            <a:endParaRPr lang="fr-BE"/>
          </a:p>
        </p:txBody>
      </p:sp>
      <p:sp>
        <p:nvSpPr>
          <p:cNvPr id="14" name="Rectangle 13"/>
          <p:cNvSpPr/>
          <p:nvPr/>
        </p:nvSpPr>
        <p:spPr>
          <a:xfrm rot="10800000" flipV="1">
            <a:off x="467544" y="4581128"/>
            <a:ext cx="25955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2400" dirty="0" smtClean="0"/>
              <a:t>Conditions de ressources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fr-FR" dirty="0" smtClean="0"/>
              <a:t>Les aides financières favorisant l’accès au logement</a:t>
            </a:r>
            <a:br>
              <a:rPr lang="fr-FR" dirty="0" smtClean="0"/>
            </a:b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9</a:t>
            </a:fld>
            <a:endParaRPr lang="fr-BE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>
    <a:lnDef>
      <a:spPr>
        <a:ln w="31750"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1581</TotalTime>
  <Words>809</Words>
  <Application>Microsoft Office PowerPoint</Application>
  <PresentationFormat>Affichage à l'écran (4:3)</PresentationFormat>
  <Paragraphs>164</Paragraphs>
  <Slides>27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27</vt:i4>
      </vt:variant>
    </vt:vector>
  </HeadingPairs>
  <TitlesOfParts>
    <vt:vector size="28" baseType="lpstr">
      <vt:lpstr>Oriel</vt:lpstr>
      <vt:lpstr>  Je connais les aides et garanties financières relatives au logement</vt:lpstr>
      <vt:lpstr>Déroulement de l’atelier</vt:lpstr>
      <vt:lpstr>Introduction</vt:lpstr>
      <vt:lpstr>Définition des termes  spécifiques de cet atelier</vt:lpstr>
      <vt:lpstr>Les acteurs</vt:lpstr>
      <vt:lpstr>Les aides au logement de la CAF et de la MSA</vt:lpstr>
      <vt:lpstr>Dans quelles situations?</vt:lpstr>
      <vt:lpstr>Il y a trois types d’aides au logement</vt:lpstr>
      <vt:lpstr>Les aides financières favorisant l’accès au logement </vt:lpstr>
      <vt:lpstr>Dans quelles situations?</vt:lpstr>
      <vt:lpstr>Le Fonds Solidarité Logement « Accès » (FSL)</vt:lpstr>
      <vt:lpstr>L’avance loca-pass©</vt:lpstr>
      <vt:lpstr>Les garanties de mon maintien dans le logement</vt:lpstr>
      <vt:lpstr>Dans quelles situations?</vt:lpstr>
      <vt:lpstr>Le FSL « maintien »</vt:lpstr>
      <vt:lpstr>La Garantie loca-pass©</vt:lpstr>
      <vt:lpstr>La Garantie des Risques Locatifs (GRL)</vt:lpstr>
      <vt:lpstr>Les aides à l’installation</vt:lpstr>
      <vt:lpstr>Dans quelles situations?</vt:lpstr>
      <vt:lpstr>L’aide à l’équipement mobilier et ménager</vt:lpstr>
      <vt:lpstr>La prime de déménagement</vt:lpstr>
      <vt:lpstr>Mobili-pass©</vt:lpstr>
      <vt:lpstr>Les aides ponctuelles</vt:lpstr>
      <vt:lpstr>Dans quelles situations?</vt:lpstr>
      <vt:lpstr>Le secours et le prêt d’honneur</vt:lpstr>
      <vt:lpstr>Le FSL « facture »</vt:lpstr>
      <vt:lpstr>Merci pour votre participation!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Bienvenue</dc:title>
  <cp:lastModifiedBy>mnitenberg</cp:lastModifiedBy>
  <cp:revision>183</cp:revision>
  <dcterms:modified xsi:type="dcterms:W3CDTF">2013-03-15T16:34:46Z</dcterms:modified>
</cp:coreProperties>
</file>