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0" r:id="rId28"/>
    <p:sldId id="283" r:id="rId29"/>
    <p:sldId id="284" r:id="rId30"/>
    <p:sldId id="286" r:id="rId31"/>
    <p:sldId id="301" r:id="rId32"/>
    <p:sldId id="287" r:id="rId33"/>
    <p:sldId id="288" r:id="rId34"/>
    <p:sldId id="302" r:id="rId35"/>
    <p:sldId id="289" r:id="rId36"/>
    <p:sldId id="290" r:id="rId37"/>
    <p:sldId id="291" r:id="rId38"/>
    <p:sldId id="293" r:id="rId39"/>
    <p:sldId id="303" r:id="rId40"/>
    <p:sldId id="304" r:id="rId41"/>
    <p:sldId id="295" r:id="rId42"/>
    <p:sldId id="294" r:id="rId4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E370-5D6B-48CD-AB34-07882225AA5F}" type="datetimeFigureOut">
              <a:rPr lang="fr-FR" smtClean="0"/>
              <a:pPr/>
              <a:t>21/12/2015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5B278-A676-4A0D-89E0-558AD7687D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5B278-A676-4A0D-89E0-558AD7687D5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139F-F337-4991-8E19-584BF85ED5DB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3A56-BCC3-40DB-9149-7D451E0BFA0A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252-5334-475D-A0A3-9C24F628A212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C65-5583-4479-A0DC-8D4C2F7DE9DF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038-3C58-450A-AAC5-EF8B46CB34FF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BED0-29CA-40CE-92A4-CAF190FAB90F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9B9-3FD8-4FA4-B069-8FA0F931D882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AC1-47C9-4EED-BD8B-2FC00E24BFB5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7D9-0F72-4FD7-A198-BB1D7E683148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F8D9-4700-4A78-8180-9D1355CFEFCD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89BE-E60F-4B7C-BCFF-5F621ABD7E5A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6C24-1ECA-4CE8-B1CA-AAC577E7EE00}" type="datetime1">
              <a:rPr lang="fr-FR" smtClean="0"/>
              <a:pPr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France terre d'asile - Atelier sur l'accès aux droits des bénéficiaires d'une protection internationale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C2DDB-2887-46B4-B3A8-7F866DAC2C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png"/><Relationship Id="rId9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7.png"/><Relationship Id="rId7" Type="http://schemas.openxmlformats.org/officeDocument/2006/relationships/image" Target="../media/image1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L’accès aux droits des bénéficiaires d’une protection internationale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 fontScale="32500" lnSpcReduction="2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b="1" dirty="0"/>
              <a:t>* Ce support pédagogique a été élaboré dans le cadre du projet national </a:t>
            </a:r>
            <a:r>
              <a:rPr lang="fr-FR" b="1" dirty="0" err="1"/>
              <a:t>Reloref</a:t>
            </a:r>
            <a:r>
              <a:rPr lang="fr-FR" b="1" dirty="0"/>
              <a:t> qui bénéficie du soutien du : 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276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Ministère de l'Interieu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517232"/>
            <a:ext cx="723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ouveau LOGO FAMI a utliser 09 07 2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7" y="5572140"/>
            <a:ext cx="1559839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Visuel-Reloref.png"/>
          <p:cNvPicPr>
            <a:picLocks noChangeAspect="1"/>
          </p:cNvPicPr>
          <p:nvPr/>
        </p:nvPicPr>
        <p:blipFill>
          <a:blip r:embed="rId5" cstate="print"/>
          <a:srcRect l="14399" t="14532" r="15098" b="20115"/>
          <a:stretch>
            <a:fillRect/>
          </a:stretch>
        </p:blipFill>
        <p:spPr>
          <a:xfrm>
            <a:off x="6858016" y="142851"/>
            <a:ext cx="2012804" cy="1097893"/>
          </a:xfrm>
          <a:prstGeom prst="rect">
            <a:avLst/>
          </a:prstGeom>
        </p:spPr>
      </p:pic>
      <p:pic>
        <p:nvPicPr>
          <p:cNvPr id="8194" name="Picture 2" descr="K:\Guides &amp; outils\Kit accès aux droits\Powerpoint\refugee.png"/>
          <p:cNvPicPr>
            <a:picLocks noChangeAspect="1" noChangeArrowheads="1"/>
          </p:cNvPicPr>
          <p:nvPr/>
        </p:nvPicPr>
        <p:blipFill>
          <a:blip r:embed="rId6">
            <a:grayscl/>
            <a:lum bright="16000" contrast="32000"/>
          </a:blip>
          <a:srcRect/>
          <a:stretch>
            <a:fillRect/>
          </a:stretch>
        </p:blipFill>
        <p:spPr bwMode="auto">
          <a:xfrm>
            <a:off x="3857620" y="3214686"/>
            <a:ext cx="1305969" cy="1305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domiciliation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En cas de changement d’adresse, en informer la Préfecture et les différentes administrations :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3074" name="Picture 2" descr="K:\Guides &amp; outils\Kit accès aux droits\Powerpoint\logo-c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928934"/>
            <a:ext cx="1301741" cy="976306"/>
          </a:xfrm>
          <a:prstGeom prst="rect">
            <a:avLst/>
          </a:prstGeom>
          <a:noFill/>
        </p:spPr>
      </p:pic>
      <p:pic>
        <p:nvPicPr>
          <p:cNvPr id="3075" name="Picture 3" descr="K:\Guides &amp; outils\Kit accès aux droits\Powerpoint\ofp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1309670" cy="982253"/>
          </a:xfrm>
          <a:prstGeom prst="rect">
            <a:avLst/>
          </a:prstGeom>
          <a:noFill/>
        </p:spPr>
      </p:pic>
      <p:pic>
        <p:nvPicPr>
          <p:cNvPr id="3076" name="Picture 4" descr="K:\Guides &amp; outils\Kit accès aux droits\Powerpoint\Logo_Pôle_Emplo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500438"/>
            <a:ext cx="1371581" cy="1142984"/>
          </a:xfrm>
          <a:prstGeom prst="rect">
            <a:avLst/>
          </a:prstGeom>
          <a:noFill/>
        </p:spPr>
      </p:pic>
      <p:pic>
        <p:nvPicPr>
          <p:cNvPr id="3077" name="Picture 5" descr="K:\Guides &amp; outils\Kit accès aux droits\Powerpoint\L-Office-francais-de-l-immigration-et-de-l-integra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429000"/>
            <a:ext cx="1571636" cy="148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La reconstitution des documents d’état civil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918" y="1357298"/>
            <a:ext cx="5614998" cy="61435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r-FR" dirty="0" smtClean="0"/>
              <a:t>Reconnaissance d’une protection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4098" name="Picture 2" descr="K:\Guides &amp; outils\Kit accès aux droits\Powerpoint\ofp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857364"/>
            <a:ext cx="952480" cy="714360"/>
          </a:xfrm>
          <a:prstGeom prst="rect">
            <a:avLst/>
          </a:prstGeom>
          <a:noFill/>
        </p:spPr>
      </p:pic>
      <p:sp>
        <p:nvSpPr>
          <p:cNvPr id="6" name="Flèche vers le bas 5"/>
          <p:cNvSpPr/>
          <p:nvPr/>
        </p:nvSpPr>
        <p:spPr>
          <a:xfrm>
            <a:off x="4500562" y="2786058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857356" y="3429000"/>
            <a:ext cx="5614998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Fiche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familiale de référence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500562" y="4071942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643042" y="485776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Actes d’état civil : actes de naissance, livret de famille…</a:t>
            </a:r>
            <a:endParaRPr lang="fr-FR" dirty="0"/>
          </a:p>
        </p:txBody>
      </p:sp>
      <p:pic>
        <p:nvPicPr>
          <p:cNvPr id="37891" name="Picture 3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286388"/>
            <a:ext cx="983355" cy="941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demande de titre de séjour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85918" y="1357298"/>
            <a:ext cx="5614998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dirty="0" smtClean="0"/>
              <a:t>Documents d’état civil obtenus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429124" y="2000240"/>
            <a:ext cx="214314" cy="642942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14480" y="2714620"/>
            <a:ext cx="5614998" cy="614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Dépôt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demande de titre de séjour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429124" y="3214686"/>
            <a:ext cx="214314" cy="642942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57290" y="400050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Nouveau récépissé</a:t>
            </a:r>
            <a:endParaRPr lang="fr-FR" sz="2800" dirty="0"/>
          </a:p>
        </p:txBody>
      </p:sp>
      <p:pic>
        <p:nvPicPr>
          <p:cNvPr id="36865" name="Picture 1" descr="K:\Guides &amp; outils\Kit accès aux droits\Powerpoint\do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429132"/>
            <a:ext cx="1857364" cy="1857364"/>
          </a:xfrm>
          <a:prstGeom prst="rect">
            <a:avLst/>
          </a:prstGeom>
          <a:noFill/>
        </p:spPr>
      </p:pic>
      <p:pic>
        <p:nvPicPr>
          <p:cNvPr id="10" name="Picture 1" descr="K:\Guides &amp; outils\Kit accès aux droits\Powerpoint\Logo_republique-franca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143248"/>
            <a:ext cx="1213383" cy="714380"/>
          </a:xfrm>
          <a:prstGeom prst="rect">
            <a:avLst/>
          </a:prstGeom>
          <a:noFill/>
        </p:spPr>
      </p:pic>
      <p:pic>
        <p:nvPicPr>
          <p:cNvPr id="11" name="Picture 3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928802"/>
            <a:ext cx="834105" cy="79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signature du contrat d’accueil et d’intégration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85918" y="1500174"/>
            <a:ext cx="5614998" cy="20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Convocation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l’OFII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Réunion d’accueil collectif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 err="1" smtClean="0"/>
              <a:t>Rv</a:t>
            </a:r>
            <a:r>
              <a:rPr lang="fr-FR" sz="1600" dirty="0" smtClean="0"/>
              <a:t> individuel avec un auditeur (évaluation du niveau de français, des besoins de formation)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Visite médicale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Orientation vers prestations selon les besoins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14480" y="3357562"/>
            <a:ext cx="5614998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929190" y="3643314"/>
            <a:ext cx="214314" cy="428628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5" descr="K:\Guides &amp; outils\Kit accès aux droits\Powerpoint\L-Office-francais-de-l-immigration-et-de-l-integ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071546"/>
            <a:ext cx="1571636" cy="1481487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85720" y="400050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Formation civique </a:t>
            </a:r>
            <a:r>
              <a:rPr lang="fr-FR" sz="1600" dirty="0" smtClean="0"/>
              <a:t>(6h)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929058" y="414338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Formation linguistique </a:t>
            </a:r>
            <a:r>
              <a:rPr lang="fr-FR" sz="1600" dirty="0" smtClean="0"/>
              <a:t>(400h max)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072198" y="492919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Session d’information Vivre en France </a:t>
            </a:r>
            <a:endParaRPr lang="fr-FR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728" y="450057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Bilan de compétences professionnelles </a:t>
            </a:r>
            <a:r>
              <a:rPr lang="fr-FR" sz="1600" dirty="0" smtClean="0"/>
              <a:t>(3h max)</a:t>
            </a:r>
            <a:endParaRPr lang="fr-FR" sz="1600" dirty="0"/>
          </a:p>
        </p:txBody>
      </p:sp>
      <p:sp>
        <p:nvSpPr>
          <p:cNvPr id="15" name="Flèche vers le bas 14"/>
          <p:cNvSpPr/>
          <p:nvPr/>
        </p:nvSpPr>
        <p:spPr>
          <a:xfrm rot="1545006">
            <a:off x="3405772" y="3572319"/>
            <a:ext cx="214314" cy="92869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 rot="2943661">
            <a:off x="2125184" y="3507501"/>
            <a:ext cx="214314" cy="428628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 rot="20357386">
            <a:off x="6455028" y="3564661"/>
            <a:ext cx="214314" cy="1396211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 descr="da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357826"/>
            <a:ext cx="622588" cy="6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1071538" y="542926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FORMATIONS OBLIGATOIRES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délivrance de carte de séjour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85918" y="1357298"/>
            <a:ext cx="5614998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Rendez-vous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l’OFII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429124" y="2000240"/>
            <a:ext cx="214314" cy="64294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14480" y="2714620"/>
            <a:ext cx="5614998" cy="614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Délivrance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carte de séjour par la Préfecture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0" descr="http://www.tinquietejevote.fr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071810"/>
            <a:ext cx="1476450" cy="869101"/>
          </a:xfrm>
          <a:prstGeom prst="rect">
            <a:avLst/>
          </a:prstGeom>
          <a:noFill/>
        </p:spPr>
      </p:pic>
      <p:pic>
        <p:nvPicPr>
          <p:cNvPr id="10" name="Picture 2" descr="da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622588" cy="6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357290" y="442913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Penser à envoyer la copie de sa carte de séjour à l’OFPRA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2" name="Picture 5" descr="K:\Guides &amp; outils\Kit accès aux droits\Powerpoint\L-Office-francais-de-l-immigration-et-de-l-integ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71546"/>
            <a:ext cx="1571636" cy="148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récapitulatif des démarches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86050" y="142873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S</a:t>
            </a:r>
            <a:r>
              <a:rPr lang="fr-FR" sz="1200" b="1" cap="small" dirty="0" smtClean="0"/>
              <a:t>tatut de demandeur d’asile</a:t>
            </a:r>
          </a:p>
          <a:p>
            <a:pPr algn="ctr"/>
            <a:r>
              <a:rPr lang="fr-FR" sz="1200" cap="small" dirty="0" smtClean="0"/>
              <a:t>Récépissé constatant le dépôt dune demande d’asile</a:t>
            </a:r>
            <a:endParaRPr lang="fr-FR" sz="1200" cap="small" dirty="0"/>
          </a:p>
        </p:txBody>
      </p:sp>
      <p:sp>
        <p:nvSpPr>
          <p:cNvPr id="6" name="Triangle isocèle 5"/>
          <p:cNvSpPr/>
          <p:nvPr/>
        </p:nvSpPr>
        <p:spPr>
          <a:xfrm rot="10800000">
            <a:off x="4572000" y="1928802"/>
            <a:ext cx="142876" cy="142876"/>
          </a:xfrm>
          <a:prstGeom prst="triangl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000232" y="2071678"/>
            <a:ext cx="5357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Réception du courrier octroyant une protection avec la décision de l’OFPRA /CNDA</a:t>
            </a:r>
            <a:endParaRPr lang="fr-FR" sz="1100" dirty="0"/>
          </a:p>
        </p:txBody>
      </p:sp>
      <p:sp>
        <p:nvSpPr>
          <p:cNvPr id="8" name="Triangle isocèle 7"/>
          <p:cNvSpPr/>
          <p:nvPr/>
        </p:nvSpPr>
        <p:spPr>
          <a:xfrm rot="10800000">
            <a:off x="4572000" y="2428868"/>
            <a:ext cx="142876" cy="142876"/>
          </a:xfrm>
          <a:prstGeom prst="triangl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85984" y="2643182"/>
            <a:ext cx="4857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small" dirty="0" smtClean="0"/>
              <a:t>Récépissé constatant la reconnaissance d’une protection internationale</a:t>
            </a:r>
          </a:p>
          <a:p>
            <a:pPr algn="ctr"/>
            <a:r>
              <a:rPr lang="fr-FR" sz="1100" cap="small" dirty="0" smtClean="0"/>
              <a:t>(</a:t>
            </a:r>
            <a:r>
              <a:rPr lang="fr-FR" sz="1100" dirty="0" smtClean="0"/>
              <a:t>donne droit au travail)</a:t>
            </a:r>
            <a:endParaRPr lang="fr-FR" sz="1100" cap="small" dirty="0"/>
          </a:p>
        </p:txBody>
      </p:sp>
      <p:sp>
        <p:nvSpPr>
          <p:cNvPr id="10" name="ZoneTexte 9"/>
          <p:cNvSpPr txBox="1"/>
          <p:nvPr/>
        </p:nvSpPr>
        <p:spPr>
          <a:xfrm>
            <a:off x="2786050" y="328612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small" dirty="0" smtClean="0"/>
              <a:t>Envoi de la fiche familiale de référence par l’</a:t>
            </a:r>
            <a:r>
              <a:rPr lang="fr-FR" sz="1200" cap="small" dirty="0" err="1" smtClean="0"/>
              <a:t>ofpra</a:t>
            </a:r>
            <a:endParaRPr lang="fr-FR" sz="1200" cap="small" dirty="0" smtClean="0"/>
          </a:p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À renvoyer à l’OFPRA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1" name="Triangle isocèle 10"/>
          <p:cNvSpPr/>
          <p:nvPr/>
        </p:nvSpPr>
        <p:spPr>
          <a:xfrm rot="10800000">
            <a:off x="4572000" y="3071810"/>
            <a:ext cx="142876" cy="142876"/>
          </a:xfrm>
          <a:prstGeom prst="triangl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 rot="10800000">
            <a:off x="4572000" y="3714752"/>
            <a:ext cx="142876" cy="142876"/>
          </a:xfrm>
          <a:prstGeom prst="triangl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786050" y="3929066"/>
            <a:ext cx="3643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cap="small" dirty="0" smtClean="0"/>
              <a:t>R</a:t>
            </a:r>
            <a:r>
              <a:rPr lang="fr-FR" sz="1100" dirty="0" smtClean="0"/>
              <a:t>éception des documents d’état civil</a:t>
            </a: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857356" y="4429132"/>
            <a:ext cx="564360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R</a:t>
            </a:r>
            <a:r>
              <a:rPr lang="fr-FR" sz="1200" cap="small" dirty="0" smtClean="0"/>
              <a:t>écépissé constatant la reconnaissance d’une protection internationale </a:t>
            </a:r>
            <a:br>
              <a:rPr lang="fr-FR" sz="1200" cap="small" dirty="0" smtClean="0"/>
            </a:br>
            <a:r>
              <a:rPr lang="fr-FR" sz="1100" dirty="0" smtClean="0"/>
              <a:t>« a demandé la délivrance d’un premier titre de séjour »</a:t>
            </a:r>
            <a:endParaRPr lang="fr-FR" sz="1200" cap="small" dirty="0"/>
          </a:p>
        </p:txBody>
      </p:sp>
      <p:sp>
        <p:nvSpPr>
          <p:cNvPr id="15" name="Triangle isocèle 14"/>
          <p:cNvSpPr/>
          <p:nvPr/>
        </p:nvSpPr>
        <p:spPr>
          <a:xfrm rot="10800000">
            <a:off x="4572000" y="4214818"/>
            <a:ext cx="142876" cy="142876"/>
          </a:xfrm>
          <a:prstGeom prst="triangl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 rot="10800000">
            <a:off x="4572000" y="4929198"/>
            <a:ext cx="142876" cy="142876"/>
          </a:xfrm>
          <a:prstGeom prst="triangl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 rot="10800000">
            <a:off x="4572000" y="5500702"/>
            <a:ext cx="142876" cy="142876"/>
          </a:xfrm>
          <a:prstGeom prst="triangl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928794" y="5143512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small" dirty="0" smtClean="0"/>
              <a:t>Convocation à l’</a:t>
            </a:r>
            <a:r>
              <a:rPr lang="fr-FR" sz="1200" cap="small" dirty="0" err="1" smtClean="0"/>
              <a:t>ofii</a:t>
            </a:r>
            <a:r>
              <a:rPr lang="fr-FR" sz="1200" cap="small" dirty="0" smtClean="0"/>
              <a:t> pour la signature du </a:t>
            </a:r>
            <a:r>
              <a:rPr lang="fr-FR" sz="1200" cap="small" dirty="0" err="1" smtClean="0"/>
              <a:t>cai</a:t>
            </a:r>
            <a:endParaRPr lang="fr-FR" sz="1200" cap="small" dirty="0"/>
          </a:p>
        </p:txBody>
      </p:sp>
      <p:sp>
        <p:nvSpPr>
          <p:cNvPr id="19" name="ZoneTexte 18"/>
          <p:cNvSpPr txBox="1"/>
          <p:nvPr/>
        </p:nvSpPr>
        <p:spPr>
          <a:xfrm>
            <a:off x="2071670" y="5715016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small" dirty="0" smtClean="0"/>
              <a:t>Délivrance de la carte de résident ou de la carte de séjour temporaire</a:t>
            </a:r>
            <a:endParaRPr lang="fr-FR" sz="1200" cap="small" dirty="0"/>
          </a:p>
        </p:txBody>
      </p:sp>
      <p:pic>
        <p:nvPicPr>
          <p:cNvPr id="20" name="Picture 5" descr="K:\Guides &amp; outils\Kit accès aux droits\Powerpoint\L-Office-francais-de-l-immigration-et-de-l-integ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000636"/>
            <a:ext cx="586431" cy="552793"/>
          </a:xfrm>
          <a:prstGeom prst="rect">
            <a:avLst/>
          </a:prstGeom>
          <a:noFill/>
        </p:spPr>
      </p:pic>
      <p:pic>
        <p:nvPicPr>
          <p:cNvPr id="21" name="Picture 10" descr="http://www.tinquietejevote.fr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000768"/>
            <a:ext cx="505565" cy="297597"/>
          </a:xfrm>
          <a:prstGeom prst="rect">
            <a:avLst/>
          </a:prstGeom>
          <a:noFill/>
        </p:spPr>
      </p:pic>
      <p:pic>
        <p:nvPicPr>
          <p:cNvPr id="22" name="Picture 10" descr="http://www.tinquietejevote.fr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643182"/>
            <a:ext cx="505565" cy="297597"/>
          </a:xfrm>
          <a:prstGeom prst="rect">
            <a:avLst/>
          </a:prstGeom>
          <a:noFill/>
        </p:spPr>
      </p:pic>
      <p:pic>
        <p:nvPicPr>
          <p:cNvPr id="23" name="Picture 10" descr="http://www.tinquietejevote.fr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505565" cy="297597"/>
          </a:xfrm>
          <a:prstGeom prst="rect">
            <a:avLst/>
          </a:prstGeom>
          <a:noFill/>
        </p:spPr>
      </p:pic>
      <p:pic>
        <p:nvPicPr>
          <p:cNvPr id="24" name="Picture 3" descr="K:\Guides &amp; outils\Kit accès aux droits\Powerpoint\ofp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86190"/>
            <a:ext cx="547665" cy="410749"/>
          </a:xfrm>
          <a:prstGeom prst="rect">
            <a:avLst/>
          </a:prstGeom>
          <a:noFill/>
        </p:spPr>
      </p:pic>
      <p:pic>
        <p:nvPicPr>
          <p:cNvPr id="26" name="Picture 10" descr="http://www.tinquietejevote.fr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500570"/>
            <a:ext cx="505565" cy="297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renouvellement du titre de séjour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00100" y="1500174"/>
            <a:ext cx="2828916" cy="614354"/>
          </a:xfr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Réfugiés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000628" y="1500174"/>
            <a:ext cx="2828916" cy="6143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dirty="0" smtClean="0"/>
              <a:t>Bénéficiaires de la protection subsidiaire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riangle isocèle 6"/>
          <p:cNvSpPr/>
          <p:nvPr/>
        </p:nvSpPr>
        <p:spPr>
          <a:xfrm rot="10800000">
            <a:off x="2143108" y="2285992"/>
            <a:ext cx="357190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10800000">
            <a:off x="6215074" y="2285992"/>
            <a:ext cx="357190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000100" y="2714620"/>
            <a:ext cx="2828916" cy="6143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dirty="0" smtClean="0"/>
              <a:t>Carte renouvelée de plein droit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43438" y="2786058"/>
            <a:ext cx="3571900" cy="57150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Examen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besoin de protection : </a:t>
            </a:r>
            <a:b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est-il toujours avéré ou non ?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riangle isocèle 10"/>
          <p:cNvSpPr/>
          <p:nvPr/>
        </p:nvSpPr>
        <p:spPr>
          <a:xfrm rot="10800000">
            <a:off x="6215074" y="3500438"/>
            <a:ext cx="357190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643438" y="3929066"/>
            <a:ext cx="3571900" cy="4286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Renouvellement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carte de séjour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K:\Guides &amp; outils\Kit accès aux droits\Powerpoint\clock_clip_art_16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881054" cy="881054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714480" y="4643446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cap="small" dirty="0" smtClean="0"/>
              <a:t>Quand ?</a:t>
            </a:r>
          </a:p>
          <a:p>
            <a:r>
              <a:rPr lang="fr-FR" cap="small" dirty="0" smtClean="0"/>
              <a:t>Demande de renouvellement à déposer en Préfecture </a:t>
            </a:r>
            <a:r>
              <a:rPr lang="fr-FR" cap="small" dirty="0" smtClean="0">
                <a:solidFill>
                  <a:srgbClr val="FF0000"/>
                </a:solidFill>
              </a:rPr>
              <a:t>au moins 2 mois </a:t>
            </a:r>
            <a:r>
              <a:rPr lang="fr-FR" cap="small" dirty="0" smtClean="0"/>
              <a:t>avant la fin de validité de la carte</a:t>
            </a:r>
            <a:endParaRPr lang="fr-FR" cap="smal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liberté de circuler et de s’installer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cap="small" dirty="0" smtClean="0"/>
              <a:t>En France métropolitaine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Les personnes étrangères en situation régulière peuvent circuler librement.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1027" name="Picture 3" descr="K:\Guides &amp; outils\Kit accès aux droits\Powerpoint\L-Assemblee-donne-son-feu-vert-a-la-France-a-13-reg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357430"/>
            <a:ext cx="2745146" cy="1928826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 rot="19030770">
            <a:off x="4444841" y="2831732"/>
            <a:ext cx="428628" cy="214314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3390947">
            <a:off x="3801471" y="2903697"/>
            <a:ext cx="428628" cy="214314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2746816">
            <a:off x="4441071" y="3335854"/>
            <a:ext cx="428628" cy="214314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7912949">
            <a:off x="3937602" y="3481502"/>
            <a:ext cx="428628" cy="214314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3"/>
            <a:ext cx="8258204" cy="1071570"/>
          </a:xfrm>
        </p:spPr>
        <p:txBody>
          <a:bodyPr/>
          <a:lstStyle/>
          <a:p>
            <a:pPr algn="ctr">
              <a:buNone/>
            </a:pPr>
            <a:r>
              <a:rPr lang="fr-FR" cap="small" dirty="0" smtClean="0"/>
              <a:t>Dans l’espace Schengen </a:t>
            </a:r>
            <a:br>
              <a:rPr lang="fr-FR" cap="small" dirty="0" smtClean="0"/>
            </a:br>
            <a:r>
              <a:rPr lang="fr-FR" cap="small" dirty="0" smtClean="0"/>
              <a:t>et dans l’Union européenne</a:t>
            </a:r>
            <a:endParaRPr lang="fr-FR" cap="sm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liberté de circuler et de s’installer</a:t>
            </a:r>
            <a:endParaRPr lang="fr-FR" dirty="0"/>
          </a:p>
        </p:txBody>
      </p:sp>
      <p:pic>
        <p:nvPicPr>
          <p:cNvPr id="28675" name="Picture 3" descr="K:\Guides &amp; outils\Kit accès aux droits\Powerpoint\Etats européens et Espace Schen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2341082" cy="271462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71802" y="2357430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Pour un séjour de moins de 3 mois :</a:t>
            </a:r>
          </a:p>
          <a:p>
            <a:pPr>
              <a:buFontTx/>
              <a:buChar char="-"/>
            </a:pPr>
            <a:r>
              <a:rPr lang="fr-FR" dirty="0" smtClean="0"/>
              <a:t> Titre de séjour</a:t>
            </a:r>
          </a:p>
          <a:p>
            <a:pPr>
              <a:buFontTx/>
              <a:buChar char="-"/>
            </a:pPr>
            <a:r>
              <a:rPr lang="fr-FR" dirty="0" smtClean="0"/>
              <a:t> Titre de voyage ou passeport</a:t>
            </a:r>
          </a:p>
          <a:p>
            <a:pPr>
              <a:buFontTx/>
              <a:buChar char="-"/>
            </a:pPr>
            <a:r>
              <a:rPr lang="fr-FR" dirty="0" smtClean="0"/>
              <a:t> Pas besoin de visa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143240" y="3857628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Pour un séjour de plus de 3 mois :</a:t>
            </a:r>
          </a:p>
          <a:p>
            <a:pPr>
              <a:buFontTx/>
              <a:buChar char="-"/>
            </a:pPr>
            <a:r>
              <a:rPr lang="fr-FR" dirty="0" smtClean="0"/>
              <a:t> Titre de séjour</a:t>
            </a:r>
          </a:p>
          <a:p>
            <a:pPr>
              <a:buFontTx/>
              <a:buChar char="-"/>
            </a:pPr>
            <a:r>
              <a:rPr lang="fr-FR" dirty="0" smtClean="0"/>
              <a:t> Titre de voyage ou passeport</a:t>
            </a:r>
          </a:p>
          <a:p>
            <a:pPr>
              <a:buFontTx/>
              <a:buChar char="-"/>
            </a:pPr>
            <a:r>
              <a:rPr lang="fr-FR" dirty="0" smtClean="0"/>
              <a:t> Demande de visa obligatoire (sauf pour détenteurs carte de résident de longue durée)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liberté de circuler et de s’installer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10429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cap="small" dirty="0" smtClean="0"/>
              <a:t>Hors de l’espace Schengen </a:t>
            </a:r>
            <a:br>
              <a:rPr lang="fr-FR" cap="small" dirty="0" smtClean="0"/>
            </a:br>
            <a:r>
              <a:rPr lang="fr-FR" cap="small" dirty="0" smtClean="0"/>
              <a:t>et de l’Union européenne</a:t>
            </a:r>
            <a:endParaRPr lang="fr-FR" cap="small" dirty="0"/>
          </a:p>
        </p:txBody>
      </p:sp>
      <p:pic>
        <p:nvPicPr>
          <p:cNvPr id="27649" name="Picture 1" descr="K:\Guides &amp; outils\Kit accès aux droits\Powerpoint\carte_monde_vierge_frontiere_pays_contin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428868"/>
            <a:ext cx="3782656" cy="180498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71472" y="250030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Je vérifie si j’ai besoin d’un visa pour le pays concerné</a:t>
            </a:r>
          </a:p>
          <a:p>
            <a:pPr>
              <a:buFontTx/>
              <a:buChar char="-"/>
            </a:pPr>
            <a:r>
              <a:rPr lang="fr-FR" dirty="0" smtClean="0"/>
              <a:t> Je vérifie que je dispose du bon document de retour pour la France</a:t>
            </a:r>
            <a:endParaRPr lang="fr-FR" dirty="0"/>
          </a:p>
        </p:txBody>
      </p:sp>
      <p:pic>
        <p:nvPicPr>
          <p:cNvPr id="9" name="Picture 2" descr="da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643446"/>
            <a:ext cx="622588" cy="6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428728" y="464344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Attention aux titres de séjour qui arrivent à échéance pendant le voyage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400" dirty="0" smtClean="0"/>
              <a:t>Bienvenue à l’atelier sur l’accès aux droits des bénéficiaires d’une protection internationale !</a:t>
            </a:r>
            <a:endParaRPr lang="fr-FR" sz="4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14414" y="6356350"/>
            <a:ext cx="6500858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48129" name="Picture 1" descr="K:\Guides &amp; outils\Kit accès aux droits\Powerpoint\picto_15_partenai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929066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documents de voyage selon les statuts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00034" y="1571612"/>
            <a:ext cx="2828916" cy="6143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Réfugiés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428992" y="1571612"/>
            <a:ext cx="2786082" cy="6143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dirty="0" smtClean="0"/>
              <a:t>Bénéficiaires de la protection subsidiaire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riangle isocèle 6"/>
          <p:cNvSpPr/>
          <p:nvPr/>
        </p:nvSpPr>
        <p:spPr>
          <a:xfrm rot="10800000">
            <a:off x="1714480" y="2285992"/>
            <a:ext cx="357190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10800000">
            <a:off x="4786314" y="2285992"/>
            <a:ext cx="357190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00034" y="2714620"/>
            <a:ext cx="2828916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de voyage pour réfugiés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428992" y="2714620"/>
            <a:ext cx="2786082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</a:t>
            </a:r>
            <a:r>
              <a:rPr lang="fr-FR" dirty="0" smtClean="0"/>
              <a:t>e d’identité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/>
              <a:t>et de voyage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286512" y="1571612"/>
            <a:ext cx="2571800" cy="6143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dirty="0" smtClean="0"/>
              <a:t>Bénéficiaires de la protection subsidiaire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riangle isocèle 11"/>
          <p:cNvSpPr/>
          <p:nvPr/>
        </p:nvSpPr>
        <p:spPr>
          <a:xfrm rot="10800000">
            <a:off x="7358082" y="2285992"/>
            <a:ext cx="357190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315084" y="2714620"/>
            <a:ext cx="2543196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Passeport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4214810" y="4929198"/>
            <a:ext cx="785818" cy="7143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42910" y="571501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Titre de séjour et visa</a:t>
            </a:r>
            <a:endParaRPr lang="fr-FR" dirty="0"/>
          </a:p>
        </p:txBody>
      </p:sp>
      <p:pic>
        <p:nvPicPr>
          <p:cNvPr id="26625" name="Picture 1" descr="K:\Guides &amp; outils\Kit accès aux droits\Powerpoint\Titres de voy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00438"/>
            <a:ext cx="2796016" cy="142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démarches pour obtenir les documents de voyage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85852" y="1714488"/>
            <a:ext cx="6215106" cy="6143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dirty="0" smtClean="0"/>
              <a:t>Je contacte ma préfecture pour obtenir le formulaire de demande de titre de voyage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riangle isocèle 5"/>
          <p:cNvSpPr/>
          <p:nvPr/>
        </p:nvSpPr>
        <p:spPr>
          <a:xfrm rot="10800000">
            <a:off x="4143372" y="2428868"/>
            <a:ext cx="357190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928794" y="2786058"/>
            <a:ext cx="4643470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remplis le formulaire de demande de titre de voyage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472" y="3429000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Pièces à joindre 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Le document de séjour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2 photos d’identité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Un justificatif de domicile ou une attestation d’hébergement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L’ancien titre de voyage en cas de renouvellement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Un timbre fiscal de 20€</a:t>
            </a:r>
          </a:p>
        </p:txBody>
      </p:sp>
      <p:pic>
        <p:nvPicPr>
          <p:cNvPr id="25602" name="Picture 2" descr="K:\Guides &amp; outils\Kit accès aux droits\Powerpoint\murmur-clipart-signing_document_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286124"/>
            <a:ext cx="2342663" cy="1649426"/>
          </a:xfrm>
          <a:prstGeom prst="rect">
            <a:avLst/>
          </a:prstGeom>
          <a:noFill/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2000232" y="5214950"/>
            <a:ext cx="4643470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dépose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dossier à la Préfecture de mon domicile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riangle isocèle 11"/>
          <p:cNvSpPr/>
          <p:nvPr/>
        </p:nvSpPr>
        <p:spPr>
          <a:xfrm rot="10800000">
            <a:off x="4143372" y="4786322"/>
            <a:ext cx="357190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603" name="Picture 3" descr="K:\Guides &amp; outils\Kit accès aux droits\Powerpoint\lg-hourglass-nAtUOM7n6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643578"/>
            <a:ext cx="357190" cy="635713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285852" y="5786454"/>
            <a:ext cx="650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Délai de délivrance : </a:t>
            </a:r>
            <a:r>
              <a:rPr lang="fr-FR" sz="1400" i="1" dirty="0" smtClean="0"/>
              <a:t>1 à 2 mois – dossier à déposer de préférence de septembre à avril</a:t>
            </a:r>
            <a:endParaRPr lang="fr-FR" sz="14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réunification familiale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614354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Qu’est ce que la réunification familiale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24577" name="Picture 1" descr="K:\Guides &amp; outils\Kit accès aux droits\Powerpoint\fami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3116"/>
            <a:ext cx="2857500" cy="122872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071538" y="378619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small" dirty="0" smtClean="0">
                <a:solidFill>
                  <a:srgbClr val="0070C0"/>
                </a:solidFill>
              </a:rPr>
              <a:t>Réunification familiale</a:t>
            </a:r>
            <a:endParaRPr lang="fr-FR" b="1" cap="small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29256" y="37861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small" dirty="0" smtClean="0">
                <a:solidFill>
                  <a:srgbClr val="0070C0"/>
                </a:solidFill>
              </a:rPr>
              <a:t>Regroupement familial</a:t>
            </a:r>
            <a:endParaRPr lang="fr-FR" b="1" cap="small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4348" y="428625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Pour famille de :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F0000"/>
                </a:solidFill>
              </a:rPr>
              <a:t> Réfugié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F0000"/>
                </a:solidFill>
              </a:rPr>
              <a:t>Apatride</a:t>
            </a: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rgbClr val="FF0000"/>
                </a:solidFill>
              </a:rPr>
              <a:t>Protection subsidiaire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57818" y="4286256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Pour famille d’autres migrants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785786" y="535782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Pas de conditions </a:t>
            </a:r>
            <a:r>
              <a:rPr lang="fr-FR" dirty="0" smtClean="0"/>
              <a:t>de logement, de durée de séjour, de ressources…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143504" y="535782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Conditions de logement, de durée de séjour, de ressources…</a:t>
            </a:r>
            <a:endParaRPr lang="fr-FR" dirty="0"/>
          </a:p>
        </p:txBody>
      </p:sp>
      <p:pic>
        <p:nvPicPr>
          <p:cNvPr id="24578" name="Picture 2" descr="K:\Guides &amp; outils\Kit accès aux droits\Powerpoint\maison-logo-clipart-1560x1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29124" y="4929198"/>
            <a:ext cx="714350" cy="571480"/>
          </a:xfrm>
          <a:prstGeom prst="rect">
            <a:avLst/>
          </a:prstGeom>
          <a:noFill/>
        </p:spPr>
      </p:pic>
      <p:pic>
        <p:nvPicPr>
          <p:cNvPr id="24579" name="Picture 3" descr="K:\Guides &amp; outils\Kit accès aux droits\Powerpoint\arg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500702"/>
            <a:ext cx="796747" cy="671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Quels membres de ma famille peuvent venir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23553" name="Picture 1" descr="K:\Guides &amp; outils\Kit accès aux droits\Powerpoint\cou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1068581" cy="119617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28596" y="3000372"/>
            <a:ext cx="407196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cap="small" dirty="0" smtClean="0"/>
              <a:t>Mon conjoint / mon concubin :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Pour les personnes mariées avant d’avoir obtenu le statut de BPI ou après un an de mariage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Pour les personnes en concubinage qui peuvent justifier de liens stables avant d’avoir obtenu le statut de BPI</a:t>
            </a:r>
            <a:endParaRPr lang="fr-FR" sz="1400" dirty="0"/>
          </a:p>
        </p:txBody>
      </p:sp>
      <p:pic>
        <p:nvPicPr>
          <p:cNvPr id="23554" name="Picture 2" descr="K:\Guides &amp; outils\Kit accès aux droits\Powerpoint\lg-Children-silhouette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71678"/>
            <a:ext cx="857256" cy="834319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714876" y="3000372"/>
            <a:ext cx="40719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cap="small" dirty="0" smtClean="0"/>
              <a:t>Mes enfants mineurs: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enfants de moins de 19 ans au moment de la demande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filiation légalement établie</a:t>
            </a:r>
          </a:p>
          <a:p>
            <a:endParaRPr lang="fr-FR" sz="1400" dirty="0"/>
          </a:p>
        </p:txBody>
      </p:sp>
      <p:sp>
        <p:nvSpPr>
          <p:cNvPr id="23556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8" name="AutoShape 6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929198"/>
            <a:ext cx="1428739" cy="10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3143240" y="4643446"/>
            <a:ext cx="40719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cap="small" dirty="0" smtClean="0"/>
              <a:t>Mes parents si je suis mineur :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Pour les parents de mineurs isolés étrangers reconnus réfugiés ou bénéficiaires de la protection subsidiaire</a:t>
            </a:r>
            <a:endParaRPr lang="fr-FR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procédure de réunification familiale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86050" y="1428736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 smtClean="0"/>
              <a:t>Réception de la décision de l’</a:t>
            </a:r>
            <a:r>
              <a:rPr lang="fr-FR" sz="1200" b="1" cap="small" dirty="0" err="1" smtClean="0"/>
              <a:t>ofpra</a:t>
            </a:r>
            <a:r>
              <a:rPr lang="fr-FR" sz="1200" b="1" cap="small" dirty="0" smtClean="0"/>
              <a:t> ou de la </a:t>
            </a:r>
            <a:r>
              <a:rPr lang="fr-FR" sz="1200" b="1" cap="small" dirty="0" err="1" smtClean="0"/>
              <a:t>cnda</a:t>
            </a:r>
            <a:endParaRPr lang="fr-FR" sz="1200" cap="small" dirty="0"/>
          </a:p>
        </p:txBody>
      </p:sp>
      <p:sp>
        <p:nvSpPr>
          <p:cNvPr id="6" name="Triangle isocèle 5"/>
          <p:cNvSpPr/>
          <p:nvPr/>
        </p:nvSpPr>
        <p:spPr>
          <a:xfrm rot="10800000">
            <a:off x="4572000" y="1928802"/>
            <a:ext cx="142876" cy="142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000232" y="2071678"/>
            <a:ext cx="5357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Envoi de la demande de réunification familiale</a:t>
            </a:r>
            <a:endParaRPr lang="fr-FR" sz="1100" dirty="0"/>
          </a:p>
        </p:txBody>
      </p:sp>
      <p:sp>
        <p:nvSpPr>
          <p:cNvPr id="8" name="Triangle isocèle 7"/>
          <p:cNvSpPr/>
          <p:nvPr/>
        </p:nvSpPr>
        <p:spPr>
          <a:xfrm rot="10800000">
            <a:off x="4572000" y="2428868"/>
            <a:ext cx="142876" cy="142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85984" y="3214686"/>
            <a:ext cx="485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small" dirty="0" smtClean="0"/>
              <a:t>Envoi de la réponse du bureau des familles de réfugiés à votre famille</a:t>
            </a:r>
            <a:endParaRPr lang="fr-FR" sz="1100" cap="small" dirty="0"/>
          </a:p>
        </p:txBody>
      </p:sp>
      <p:sp>
        <p:nvSpPr>
          <p:cNvPr id="10" name="ZoneTexte 9"/>
          <p:cNvSpPr txBox="1"/>
          <p:nvPr/>
        </p:nvSpPr>
        <p:spPr>
          <a:xfrm>
            <a:off x="2928926" y="2643182"/>
            <a:ext cx="364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Réponse-type du bureau des familles de réfugiés expliquant la procédure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1" name="Triangle isocèle 10"/>
          <p:cNvSpPr/>
          <p:nvPr/>
        </p:nvSpPr>
        <p:spPr>
          <a:xfrm rot="10800000">
            <a:off x="4572000" y="3500438"/>
            <a:ext cx="142876" cy="142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786050" y="3714752"/>
            <a:ext cx="364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Dépôt de la demande par votre famille auprès du consulat français (formulaire </a:t>
            </a:r>
            <a:r>
              <a:rPr lang="fr-FR" sz="1100" dirty="0" err="1" smtClean="0"/>
              <a:t>Cerfa</a:t>
            </a:r>
            <a:r>
              <a:rPr lang="fr-FR" sz="1100" dirty="0" smtClean="0"/>
              <a:t> n°14052*01)</a:t>
            </a:r>
            <a:endParaRPr lang="fr-FR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857356" y="4429132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small" dirty="0" smtClean="0"/>
              <a:t>Examen du dossier par les services consulaires</a:t>
            </a:r>
            <a:endParaRPr lang="fr-FR" sz="1200" cap="small" dirty="0"/>
          </a:p>
        </p:txBody>
      </p:sp>
      <p:sp>
        <p:nvSpPr>
          <p:cNvPr id="14" name="Triangle isocèle 13"/>
          <p:cNvSpPr/>
          <p:nvPr/>
        </p:nvSpPr>
        <p:spPr>
          <a:xfrm rot="10800000">
            <a:off x="4572000" y="4286256"/>
            <a:ext cx="142876" cy="142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 rot="10800000">
            <a:off x="4572000" y="4714884"/>
            <a:ext cx="142876" cy="142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14348" y="5357826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 smtClean="0"/>
              <a:t>Décision positive</a:t>
            </a:r>
            <a:endParaRPr lang="fr-FR" sz="1200" b="1" cap="small" dirty="0"/>
          </a:p>
        </p:txBody>
      </p:sp>
      <p:sp>
        <p:nvSpPr>
          <p:cNvPr id="18" name="ZoneTexte 17"/>
          <p:cNvSpPr txBox="1"/>
          <p:nvPr/>
        </p:nvSpPr>
        <p:spPr>
          <a:xfrm>
            <a:off x="642910" y="5786454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small" dirty="0" smtClean="0"/>
              <a:t>accord pour délivrance des visas</a:t>
            </a:r>
            <a:endParaRPr lang="fr-FR" sz="1200" cap="small" dirty="0"/>
          </a:p>
        </p:txBody>
      </p:sp>
      <p:sp>
        <p:nvSpPr>
          <p:cNvPr id="19" name="Triangle isocèle 18"/>
          <p:cNvSpPr/>
          <p:nvPr/>
        </p:nvSpPr>
        <p:spPr>
          <a:xfrm rot="10800000">
            <a:off x="4572000" y="3071810"/>
            <a:ext cx="142876" cy="142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643306" y="5357826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 smtClean="0"/>
              <a:t>Pas de réponse</a:t>
            </a:r>
            <a:endParaRPr lang="fr-FR" sz="1200" b="1" cap="small" dirty="0"/>
          </a:p>
        </p:txBody>
      </p:sp>
      <p:sp>
        <p:nvSpPr>
          <p:cNvPr id="21" name="ZoneTexte 20"/>
          <p:cNvSpPr txBox="1"/>
          <p:nvPr/>
        </p:nvSpPr>
        <p:spPr>
          <a:xfrm>
            <a:off x="3428992" y="578645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small" dirty="0" smtClean="0"/>
              <a:t>Courrier / mail au bureau des familles de réfugiés</a:t>
            </a:r>
            <a:endParaRPr lang="fr-FR" sz="1200" cap="small" dirty="0"/>
          </a:p>
        </p:txBody>
      </p:sp>
      <p:sp>
        <p:nvSpPr>
          <p:cNvPr id="22" name="ZoneTexte 21"/>
          <p:cNvSpPr txBox="1"/>
          <p:nvPr/>
        </p:nvSpPr>
        <p:spPr>
          <a:xfrm>
            <a:off x="6143636" y="5357826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 smtClean="0"/>
              <a:t>Décision négative</a:t>
            </a:r>
            <a:endParaRPr lang="fr-FR" sz="1200" b="1" cap="small" dirty="0"/>
          </a:p>
        </p:txBody>
      </p:sp>
      <p:sp>
        <p:nvSpPr>
          <p:cNvPr id="23" name="ZoneTexte 22"/>
          <p:cNvSpPr txBox="1"/>
          <p:nvPr/>
        </p:nvSpPr>
        <p:spPr>
          <a:xfrm>
            <a:off x="6143636" y="5786454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small" dirty="0" smtClean="0"/>
              <a:t>Recours contre le refus de visa</a:t>
            </a:r>
            <a:endParaRPr lang="fr-FR" sz="1200" cap="smal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naturalisation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429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dirty="0" smtClean="0"/>
              <a:t>Qu’est ce que la naturalisation ?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00298" y="214311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le fait de devenir français.</a:t>
            </a:r>
            <a:endParaRPr lang="fr-FR" dirty="0"/>
          </a:p>
        </p:txBody>
      </p:sp>
      <p:pic>
        <p:nvPicPr>
          <p:cNvPr id="21505" name="Picture 1" descr="K:\Guides &amp; outils\Kit accès aux droits\Powerpoint\drapeau frança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1071560" cy="64293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000232" y="2857496"/>
            <a:ext cx="50006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Avoir la nationalité française, pour quoi faire ?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1472" y="3571876"/>
            <a:ext cx="221457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Avoir le droit de vote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643570" y="3929066"/>
            <a:ext cx="150019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Etre éligible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28662" y="4572008"/>
            <a:ext cx="550072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Travailler dans la fonction publique en tant que titulaire ou avoir un emploi soumis à condition de nationalité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071802" y="5572140"/>
            <a:ext cx="550072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Bénéficier de toutes les aides prévues pour les citoyens français</a:t>
            </a:r>
            <a:endParaRPr lang="fr-FR" dirty="0"/>
          </a:p>
        </p:txBody>
      </p:sp>
      <p:pic>
        <p:nvPicPr>
          <p:cNvPr id="21506" name="Picture 2" descr="K:\Guides &amp; outils\Kit accès aux droits\Powerpoint\carte d'élect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429000"/>
            <a:ext cx="1111240" cy="833430"/>
          </a:xfrm>
          <a:prstGeom prst="rect">
            <a:avLst/>
          </a:prstGeom>
          <a:noFill/>
        </p:spPr>
      </p:pic>
      <p:pic>
        <p:nvPicPr>
          <p:cNvPr id="21507" name="Picture 3" descr="K:\Guides &amp; outils\Kit accès aux droits\Powerpoint\politico-clipart-20578740-silhouette-del-politico-davanti-a-un-microfo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429000"/>
            <a:ext cx="857256" cy="1210243"/>
          </a:xfrm>
          <a:prstGeom prst="rect">
            <a:avLst/>
          </a:prstGeom>
          <a:noFill/>
        </p:spPr>
      </p:pic>
      <p:pic>
        <p:nvPicPr>
          <p:cNvPr id="21509" name="Picture 5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5357826"/>
            <a:ext cx="521750" cy="571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conditions pour devenir français par naturalisation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785926"/>
            <a:ext cx="22860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Avoir plus de 18 ans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929322" y="1643050"/>
            <a:ext cx="30003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Avoir un titre de séjour valide au moment de la demande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0034" y="3000372"/>
            <a:ext cx="22860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Résider en France en situation régulière depuis 5 ans</a:t>
            </a:r>
            <a:endParaRPr lang="fr-FR" dirty="0"/>
          </a:p>
        </p:txBody>
      </p:sp>
      <p:pic>
        <p:nvPicPr>
          <p:cNvPr id="9" name="Picture 2" descr="da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00504"/>
            <a:ext cx="428628" cy="42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857224" y="4071942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Condition non applicable aux réfugiés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29190" y="2857496"/>
            <a:ext cx="22860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Avoir sa famille proche en France (son conjoint et ses enfants)</a:t>
            </a:r>
            <a:endParaRPr lang="fr-FR" dirty="0"/>
          </a:p>
        </p:txBody>
      </p:sp>
      <p:pic>
        <p:nvPicPr>
          <p:cNvPr id="12" name="Picture 2" descr="da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428868"/>
            <a:ext cx="428628" cy="42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7286644" y="2857496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Si procédure de réunification familiale en cours, risque de rejet de la demande de naturalisation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071802" y="1785926"/>
            <a:ext cx="785818" cy="7143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+ 18</a:t>
            </a:r>
            <a:endParaRPr lang="fr-FR" sz="1600" dirty="0"/>
          </a:p>
        </p:txBody>
      </p:sp>
      <p:pic>
        <p:nvPicPr>
          <p:cNvPr id="20481" name="Picture 1" descr="K:\Guides &amp; outils\Kit accès aux droits\Powerpoint\Nouvelles-modalites-d-accueil-des-ressortissants-etrangers-residant-en-Charente_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1324159" cy="790685"/>
          </a:xfrm>
          <a:prstGeom prst="rect">
            <a:avLst/>
          </a:prstGeom>
          <a:noFill/>
        </p:spPr>
      </p:pic>
      <p:pic>
        <p:nvPicPr>
          <p:cNvPr id="16" name="Picture 1" descr="K:\Guides &amp; outils\Kit accès aux droits\Powerpoint\famil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928934"/>
            <a:ext cx="1030016" cy="442907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500034" y="4786322"/>
            <a:ext cx="22860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Etre assimilé à la société française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857620" y="5429264"/>
            <a:ext cx="22860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Etre inséré professionnellement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572264" y="4286256"/>
            <a:ext cx="22860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Etre « de bonnes vie et mœurs »</a:t>
            </a:r>
            <a:endParaRPr lang="fr-FR" dirty="0"/>
          </a:p>
        </p:txBody>
      </p:sp>
      <p:pic>
        <p:nvPicPr>
          <p:cNvPr id="20482" name="Picture 2" descr="K:\Guides &amp; outils\Kit accès aux droits\Powerpoint\learn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500702"/>
            <a:ext cx="783050" cy="725104"/>
          </a:xfrm>
          <a:prstGeom prst="rect">
            <a:avLst/>
          </a:prstGeom>
          <a:noFill/>
        </p:spPr>
      </p:pic>
      <p:pic>
        <p:nvPicPr>
          <p:cNvPr id="21" name="Image 20" descr="ouvrier marteau piqueur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4357694"/>
            <a:ext cx="499283" cy="951427"/>
          </a:xfrm>
          <a:prstGeom prst="rect">
            <a:avLst/>
          </a:prstGeom>
        </p:spPr>
      </p:pic>
      <p:pic>
        <p:nvPicPr>
          <p:cNvPr id="20483" name="Picture 3" descr="K:\Guides &amp; outils\Kit accès aux droits\Powerpoint\la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358081" y="5072074"/>
            <a:ext cx="832374" cy="673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procédure de naturalisation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86050" y="142873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cap="small" dirty="0" smtClean="0"/>
              <a:t>Remplir le formulaire </a:t>
            </a:r>
            <a:r>
              <a:rPr lang="fr-FR" sz="1400" cap="small" dirty="0" err="1" smtClean="0"/>
              <a:t>cerfa</a:t>
            </a:r>
            <a:r>
              <a:rPr lang="fr-FR" sz="1400" cap="small" dirty="0" smtClean="0"/>
              <a:t> n°12753*01 en double exemplaire</a:t>
            </a:r>
            <a:endParaRPr lang="fr-FR" sz="1400" cap="small" dirty="0"/>
          </a:p>
        </p:txBody>
      </p:sp>
      <p:sp>
        <p:nvSpPr>
          <p:cNvPr id="6" name="Triangle isocèle 5"/>
          <p:cNvSpPr/>
          <p:nvPr/>
        </p:nvSpPr>
        <p:spPr>
          <a:xfrm rot="10800000">
            <a:off x="4572000" y="1928802"/>
            <a:ext cx="142876" cy="14287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000232" y="2071678"/>
            <a:ext cx="53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Étude du dossier et enquête préfectorale</a:t>
            </a:r>
            <a:endParaRPr lang="fr-FR" sz="1400" dirty="0"/>
          </a:p>
        </p:txBody>
      </p:sp>
      <p:sp>
        <p:nvSpPr>
          <p:cNvPr id="8" name="Triangle isocèle 7"/>
          <p:cNvSpPr/>
          <p:nvPr/>
        </p:nvSpPr>
        <p:spPr>
          <a:xfrm rot="10800000">
            <a:off x="4572000" y="2428868"/>
            <a:ext cx="142876" cy="14287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57290" y="3214686"/>
            <a:ext cx="485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cap="small" dirty="0" smtClean="0"/>
              <a:t>Examen de la recevabilité de la demande de naturalisation</a:t>
            </a:r>
            <a:endParaRPr lang="fr-FR" sz="1400" cap="small" dirty="0"/>
          </a:p>
        </p:txBody>
      </p:sp>
      <p:sp>
        <p:nvSpPr>
          <p:cNvPr id="10" name="ZoneTexte 9"/>
          <p:cNvSpPr txBox="1"/>
          <p:nvPr/>
        </p:nvSpPr>
        <p:spPr>
          <a:xfrm>
            <a:off x="2928926" y="2643182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Entretien individuel avec un agent préfectoral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" name="Triangle isocèle 10"/>
          <p:cNvSpPr/>
          <p:nvPr/>
        </p:nvSpPr>
        <p:spPr>
          <a:xfrm rot="10800000">
            <a:off x="4572000" y="3500438"/>
            <a:ext cx="142876" cy="14287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357290" y="3786190"/>
            <a:ext cx="2286016" cy="261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LES CONDITIONS SONT REMPLIES</a:t>
            </a:r>
            <a:endParaRPr lang="fr-FR" sz="11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14348" y="4714884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 smtClean="0"/>
              <a:t>Demande ajournée</a:t>
            </a:r>
            <a:endParaRPr lang="fr-FR" sz="1200" b="1" cap="small" dirty="0"/>
          </a:p>
        </p:txBody>
      </p:sp>
      <p:sp>
        <p:nvSpPr>
          <p:cNvPr id="19" name="Triangle isocèle 18"/>
          <p:cNvSpPr/>
          <p:nvPr/>
        </p:nvSpPr>
        <p:spPr>
          <a:xfrm rot="10800000">
            <a:off x="4572000" y="3071810"/>
            <a:ext cx="142876" cy="14287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572132" y="3786190"/>
            <a:ext cx="2571768" cy="261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LES CONDITIONS NE SONT PAS REMPLIES</a:t>
            </a:r>
            <a:endParaRPr lang="fr-FR" sz="1100" dirty="0"/>
          </a:p>
        </p:txBody>
      </p:sp>
      <p:sp>
        <p:nvSpPr>
          <p:cNvPr id="25" name="Flèche vers le bas 24"/>
          <p:cNvSpPr/>
          <p:nvPr/>
        </p:nvSpPr>
        <p:spPr>
          <a:xfrm>
            <a:off x="1571604" y="421481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>
            <a:off x="3143240" y="421481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bas 27"/>
          <p:cNvSpPr/>
          <p:nvPr/>
        </p:nvSpPr>
        <p:spPr>
          <a:xfrm>
            <a:off x="7715272" y="421481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>
            <a:off x="5715008" y="421481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2428860" y="4714884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 smtClean="0"/>
              <a:t>Demande irrecevable</a:t>
            </a:r>
            <a:endParaRPr lang="fr-FR" sz="1200" b="1" cap="small" dirty="0"/>
          </a:p>
        </p:txBody>
      </p:sp>
      <p:sp>
        <p:nvSpPr>
          <p:cNvPr id="31" name="ZoneTexte 30"/>
          <p:cNvSpPr txBox="1"/>
          <p:nvPr/>
        </p:nvSpPr>
        <p:spPr>
          <a:xfrm>
            <a:off x="4857752" y="4714884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 smtClean="0"/>
              <a:t>Demande </a:t>
            </a:r>
            <a:r>
              <a:rPr lang="fr-FR" sz="1200" b="1" cap="small" dirty="0" err="1" smtClean="0"/>
              <a:t>rejetee</a:t>
            </a:r>
            <a:endParaRPr lang="fr-FR" sz="1200" b="1" cap="small" dirty="0"/>
          </a:p>
        </p:txBody>
      </p:sp>
      <p:sp>
        <p:nvSpPr>
          <p:cNvPr id="32" name="ZoneTexte 31"/>
          <p:cNvSpPr txBox="1"/>
          <p:nvPr/>
        </p:nvSpPr>
        <p:spPr>
          <a:xfrm>
            <a:off x="6929454" y="4714884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 smtClean="0"/>
              <a:t>Demande recevable</a:t>
            </a:r>
            <a:endParaRPr lang="fr-FR" sz="1200" b="1" cap="small" dirty="0"/>
          </a:p>
        </p:txBody>
      </p:sp>
      <p:pic>
        <p:nvPicPr>
          <p:cNvPr id="33" name="Picture 2" descr="K:\Guides &amp; outils\Kit accès aux droits\Powerpoint\clock_clip_art_16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071810"/>
            <a:ext cx="523864" cy="523864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6929454" y="300037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small" dirty="0" smtClean="0"/>
              <a:t>Réponse dans un délai de 18 mois max après le dépôt du dossier complet</a:t>
            </a:r>
            <a:endParaRPr lang="fr-FR" sz="1200" cap="small" dirty="0"/>
          </a:p>
        </p:txBody>
      </p:sp>
      <p:pic>
        <p:nvPicPr>
          <p:cNvPr id="60418" name="Picture 2" descr="K:\Guides &amp; outils\Kit accès aux droits\carte d'identité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143512"/>
            <a:ext cx="977808" cy="709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L’échange du permis de conduire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14480" y="1357298"/>
            <a:ext cx="5829312" cy="47147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fr-FR" cap="small" dirty="0" smtClean="0"/>
              <a:t>Qu’est ce que l’échange du permis de conduire?</a:t>
            </a:r>
          </a:p>
          <a:p>
            <a:pPr algn="ctr">
              <a:buNone/>
            </a:pP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642910" y="1928802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C’est la procédure qui permet d’échanger son permis de conduire étranger  contre un permis de conduire français.</a:t>
            </a:r>
            <a:endParaRPr lang="fr-FR" sz="1400" dirty="0"/>
          </a:p>
        </p:txBody>
      </p:sp>
      <p:pic>
        <p:nvPicPr>
          <p:cNvPr id="18433" name="Picture 1" descr="K:\Guides &amp; outils\Kit accès aux droits\nouveau-permis-de-conduire-securise-le-16-septembre-2013_catc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85992"/>
            <a:ext cx="2282994" cy="1445896"/>
          </a:xfrm>
          <a:prstGeom prst="rect">
            <a:avLst/>
          </a:prstGeom>
          <a:noFill/>
        </p:spPr>
      </p:pic>
      <p:pic>
        <p:nvPicPr>
          <p:cNvPr id="18434" name="Picture 2" descr="K:\Guides &amp; outils\Kit accès aux droits\Powerpoint\picto-rea-echan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296" y="2571744"/>
            <a:ext cx="663353" cy="71438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071538" y="3071810"/>
            <a:ext cx="29289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small" dirty="0" smtClean="0"/>
              <a:t>Quand le demander ?</a:t>
            </a:r>
          </a:p>
          <a:p>
            <a:r>
              <a:rPr lang="fr-FR" sz="1400" dirty="0" smtClean="0"/>
              <a:t>Pendant un an à compter du 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récépissé constatant la reconnaissance d’une protection internationale</a:t>
            </a:r>
            <a:endParaRPr lang="fr-FR" sz="1400" dirty="0"/>
          </a:p>
        </p:txBody>
      </p:sp>
      <p:pic>
        <p:nvPicPr>
          <p:cNvPr id="18438" name="Picture 6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86124"/>
            <a:ext cx="900110" cy="900111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4857752" y="4000505"/>
            <a:ext cx="3571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small" dirty="0" smtClean="0"/>
              <a:t>Les conditions d’échange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Avoir plus de 18 ans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Donner l’original du permis avec sa traduction assermentée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Avoir un permis en cours de validité</a:t>
            </a:r>
          </a:p>
        </p:txBody>
      </p:sp>
      <p:pic>
        <p:nvPicPr>
          <p:cNvPr id="16" name="Picture 2" descr="dan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929198"/>
            <a:ext cx="428628" cy="42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1071538" y="500063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Si mon permis est un faux permis, je peux être poursuivi.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démarches à suivre pour échanger mon permis de conduire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5757874" cy="61435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 dirty="0" smtClean="0"/>
              <a:t>Demander en préfecture ou télécharger les formulaires </a:t>
            </a:r>
            <a:br>
              <a:rPr lang="fr-FR" sz="1800" dirty="0" smtClean="0"/>
            </a:br>
            <a:r>
              <a:rPr lang="fr-FR" sz="1800" dirty="0" smtClean="0"/>
              <a:t>de demande d’échange </a:t>
            </a:r>
            <a:r>
              <a:rPr lang="fr-FR" sz="1800" dirty="0" err="1" smtClean="0"/>
              <a:t>Cerfa</a:t>
            </a:r>
            <a:r>
              <a:rPr lang="fr-FR" sz="1800" dirty="0" smtClean="0"/>
              <a:t> n°14879*01 ou n°14948*01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928926" y="2714620"/>
            <a:ext cx="328614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Déposer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dossier en Préfecture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85984" y="3643314"/>
            <a:ext cx="4286280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Examen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recevabilité par la Préfecture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K:\Guides &amp; outils\Kit accès aux droits\Powerpoint\clock_clip_art_16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286256"/>
            <a:ext cx="428628" cy="42862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357686" y="421481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Délai maximum de 6 mois pour l’authentification du permis par les autorités consulaires du pays de délivrance.</a:t>
            </a:r>
            <a:endParaRPr lang="fr-FR" sz="1200" dirty="0"/>
          </a:p>
        </p:txBody>
      </p:sp>
      <p:cxnSp>
        <p:nvCxnSpPr>
          <p:cNvPr id="10" name="Connecteur en arc 9"/>
          <p:cNvCxnSpPr/>
          <p:nvPr/>
        </p:nvCxnSpPr>
        <p:spPr>
          <a:xfrm rot="5400000">
            <a:off x="4929984" y="2499512"/>
            <a:ext cx="285752" cy="1588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4679157" y="3178967"/>
            <a:ext cx="357190" cy="2857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5393537" y="5036355"/>
            <a:ext cx="35719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714876" y="5286388"/>
            <a:ext cx="1714512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cap="small" dirty="0" smtClean="0"/>
              <a:t>Echange accepté</a:t>
            </a:r>
            <a:endParaRPr lang="fr-FR" cap="small" dirty="0"/>
          </a:p>
        </p:txBody>
      </p:sp>
      <p:sp>
        <p:nvSpPr>
          <p:cNvPr id="25" name="ZoneTexte 24"/>
          <p:cNvSpPr txBox="1"/>
          <p:nvPr/>
        </p:nvSpPr>
        <p:spPr>
          <a:xfrm>
            <a:off x="2000232" y="5286388"/>
            <a:ext cx="171451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cap="small" dirty="0" smtClean="0"/>
              <a:t>Echange refusé</a:t>
            </a:r>
            <a:endParaRPr lang="fr-FR" cap="small" dirty="0"/>
          </a:p>
        </p:txBody>
      </p:sp>
      <p:cxnSp>
        <p:nvCxnSpPr>
          <p:cNvPr id="26" name="Connecteur droit avec flèche 25"/>
          <p:cNvCxnSpPr/>
          <p:nvPr/>
        </p:nvCxnSpPr>
        <p:spPr>
          <a:xfrm rot="10800000" flipV="1">
            <a:off x="2786050" y="4857760"/>
            <a:ext cx="428628" cy="3571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214950"/>
            <a:ext cx="1924722" cy="738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Je m’appelle : ……………………………………………………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	L’atelier va durer …………. heures.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Aujourd’hui nous allons parler de :</a:t>
            </a:r>
          </a:p>
          <a:p>
            <a:pPr>
              <a:buNone/>
            </a:pPr>
            <a:r>
              <a:rPr lang="fr-FR" dirty="0" smtClean="0"/>
              <a:t>……………………………………..</a:t>
            </a:r>
          </a:p>
          <a:p>
            <a:pPr>
              <a:buNone/>
            </a:pPr>
            <a:r>
              <a:rPr lang="fr-FR" dirty="0" smtClean="0"/>
              <a:t>……………………………………..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……………………………………..</a:t>
            </a:r>
          </a:p>
          <a:p>
            <a:pPr>
              <a:buNone/>
            </a:pPr>
            <a:r>
              <a:rPr lang="fr-FR" dirty="0" smtClean="0"/>
              <a:t>……………………………………..</a:t>
            </a:r>
          </a:p>
          <a:p>
            <a:pPr>
              <a:buNone/>
            </a:pPr>
            <a:r>
              <a:rPr lang="fr-FR" dirty="0" smtClean="0"/>
              <a:t>……………………………………..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2976" y="6357958"/>
            <a:ext cx="6929486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2050" name="Picture 2" descr="K:\Guides &amp; outils\Kit accès aux droits\Powerpoint\clock_clip_art_16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881054" cy="881054"/>
          </a:xfrm>
          <a:prstGeom prst="rect">
            <a:avLst/>
          </a:prstGeom>
          <a:noFill/>
        </p:spPr>
      </p:pic>
      <p:pic>
        <p:nvPicPr>
          <p:cNvPr id="47105" name="Picture 1" descr="K:\Guides &amp; outils\Kit accès aux droits\Powerpoint\refugies-droits-sociaux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643314"/>
            <a:ext cx="299763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revenu de solidarité active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3482981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14480" y="1357298"/>
            <a:ext cx="5829312" cy="471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Qu’est ce </a:t>
            </a: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fr-FR" sz="3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revenu de solidarité active</a:t>
            </a: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fr-FR" sz="32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K:\Guides &amp; outils\Kit accès aux droits\Powerpoint\coope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86190"/>
            <a:ext cx="2762248" cy="20716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071538" y="421481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dirty="0" smtClean="0"/>
              <a:t>C’est également </a:t>
            </a:r>
            <a:r>
              <a:rPr lang="fr-FR" b="1" dirty="0" smtClean="0"/>
              <a:t>un accompagnement </a:t>
            </a:r>
            <a:r>
              <a:rPr lang="fr-FR" dirty="0" smtClean="0"/>
              <a:t>pour retrouver un emploi / une formation.</a:t>
            </a:r>
            <a:endParaRPr lang="fr-FR" dirty="0" smtClean="0"/>
          </a:p>
        </p:txBody>
      </p:sp>
      <p:pic>
        <p:nvPicPr>
          <p:cNvPr id="9" name="Picture 3" descr="K:\Guides &amp; outils\Kit accès aux droits\Powerpoint\arg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00306"/>
            <a:ext cx="1143008" cy="963338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357422" y="257174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</a:t>
            </a:r>
            <a:r>
              <a:rPr lang="fr-FR" b="1" dirty="0" smtClean="0"/>
              <a:t>un revenu minimum </a:t>
            </a:r>
            <a:r>
              <a:rPr lang="fr-FR" dirty="0" smtClean="0"/>
              <a:t>pour les personnes sans emploi ou ayant un emploi faiblement rémunéré.</a:t>
            </a:r>
            <a:endParaRPr lang="fr-FR" dirty="0" smtClean="0"/>
          </a:p>
        </p:txBody>
      </p:sp>
      <p:pic>
        <p:nvPicPr>
          <p:cNvPr id="11" name="Picture 5" descr="K:\Guides &amp; outils\Kit accès aux droits\Powerpoint\Qui-sont-les-bénéficiaires-du-R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142984"/>
            <a:ext cx="1238227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revenu de solidarité active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14480" y="1357298"/>
            <a:ext cx="5829312" cy="471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</a:t>
            </a:r>
            <a:r>
              <a:rPr kumimoji="0" lang="fr-FR" sz="3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peut en bénéficier </a:t>
            </a: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fr-FR" sz="32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1472" y="3786190"/>
            <a:ext cx="2714644" cy="147732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J’ai moins de 25 ans et…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71472" y="1928803"/>
            <a:ext cx="2714644" cy="175432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J’ai plus de 25 ans et…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4" name="Triangle isocèle 13"/>
          <p:cNvSpPr/>
          <p:nvPr/>
        </p:nvSpPr>
        <p:spPr>
          <a:xfrm rot="10800000">
            <a:off x="3500430" y="2285992"/>
            <a:ext cx="142876" cy="142876"/>
          </a:xfrm>
          <a:prstGeom prst="triangl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 rot="10800000">
            <a:off x="3500430" y="3286124"/>
            <a:ext cx="142876" cy="142876"/>
          </a:xfrm>
          <a:prstGeom prst="triangl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10800000">
            <a:off x="3500430" y="4357694"/>
            <a:ext cx="142876" cy="142876"/>
          </a:xfrm>
          <a:prstGeom prst="triangl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786182" y="2071678"/>
            <a:ext cx="285752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Je suis réfugié ou bénéficiaire de la protection subsidiaire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786182" y="2928934"/>
            <a:ext cx="285752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Je suis étranger en situation régulière depuis 5 ans et plus en France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786182" y="4071942"/>
            <a:ext cx="285752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J’ai travaillé au moins 2 ans à temps plein au cours des 3 dernières années</a:t>
            </a:r>
          </a:p>
        </p:txBody>
      </p:sp>
      <p:sp>
        <p:nvSpPr>
          <p:cNvPr id="23" name="Triangle isocèle 22"/>
          <p:cNvSpPr/>
          <p:nvPr/>
        </p:nvSpPr>
        <p:spPr>
          <a:xfrm rot="10800000">
            <a:off x="6786578" y="4000504"/>
            <a:ext cx="142876" cy="142876"/>
          </a:xfrm>
          <a:prstGeom prst="triangl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7072330" y="2173326"/>
            <a:ext cx="1419236" cy="397031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492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bg1"/>
                </a:solidFill>
              </a:rPr>
              <a:t>Je peux bénéficier du RSA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2051" name="Picture 3" descr="K:\Guides &amp; outils\Kit accès aux droits\Powerpoint\picto-homme-femme-small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43182"/>
            <a:ext cx="836022" cy="674043"/>
          </a:xfrm>
          <a:prstGeom prst="rect">
            <a:avLst/>
          </a:prstGeom>
          <a:noFill/>
        </p:spPr>
      </p:pic>
      <p:pic>
        <p:nvPicPr>
          <p:cNvPr id="26" name="Picture 3" descr="K:\Guides &amp; outils\Kit accès aux droits\Powerpoint\picto-homme-femme-small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256"/>
            <a:ext cx="836022" cy="674043"/>
          </a:xfrm>
          <a:prstGeom prst="rect">
            <a:avLst/>
          </a:prstGeom>
          <a:noFill/>
        </p:spPr>
      </p:pic>
      <p:sp>
        <p:nvSpPr>
          <p:cNvPr id="27" name="Ellipse 26"/>
          <p:cNvSpPr/>
          <p:nvPr/>
        </p:nvSpPr>
        <p:spPr>
          <a:xfrm>
            <a:off x="2071670" y="2643182"/>
            <a:ext cx="857256" cy="8572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- 25</a:t>
            </a:r>
            <a:endParaRPr lang="fr-FR" sz="2000" dirty="0"/>
          </a:p>
        </p:txBody>
      </p:sp>
      <p:sp>
        <p:nvSpPr>
          <p:cNvPr id="28" name="Ellipse 27"/>
          <p:cNvSpPr/>
          <p:nvPr/>
        </p:nvSpPr>
        <p:spPr>
          <a:xfrm>
            <a:off x="2071670" y="4286256"/>
            <a:ext cx="857256" cy="8572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00" dirty="0" smtClean="0"/>
              <a:t>+</a:t>
            </a:r>
            <a:r>
              <a:rPr lang="fr-FR" sz="1900" dirty="0" smtClean="0"/>
              <a:t> 25</a:t>
            </a:r>
            <a:endParaRPr lang="fr-FR" sz="19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71472" y="5357826"/>
            <a:ext cx="6143668" cy="92333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J’élève seul mon/mes enfants</a:t>
            </a:r>
          </a:p>
          <a:p>
            <a:endParaRPr lang="fr-FR" dirty="0" smtClean="0"/>
          </a:p>
        </p:txBody>
      </p:sp>
      <p:pic>
        <p:nvPicPr>
          <p:cNvPr id="2052" name="Picture 4" descr="K:\Guides &amp; outils\Kit accès aux droits\Powerpoint\picto-creche-famille_4882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5" y="5429264"/>
            <a:ext cx="1358345" cy="785818"/>
          </a:xfrm>
          <a:prstGeom prst="rect">
            <a:avLst/>
          </a:prstGeom>
          <a:noFill/>
        </p:spPr>
      </p:pic>
      <p:pic>
        <p:nvPicPr>
          <p:cNvPr id="2053" name="Picture 5" descr="K:\Guides &amp; outils\Kit accès aux droits\Powerpoint\Qui-sont-les-bénéficiaires-du-R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142984"/>
            <a:ext cx="1238227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percevoir le RSA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285860"/>
            <a:ext cx="3829048" cy="175736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cap="small" dirty="0" smtClean="0"/>
              <a:t>Je remplis le formulaire correspondant à ma situation</a:t>
            </a:r>
          </a:p>
          <a:p>
            <a:pPr marL="0" indent="0" algn="ctr">
              <a:buNone/>
            </a:pPr>
            <a:r>
              <a:rPr lang="fr-FR" sz="1200" cap="small" dirty="0" err="1" smtClean="0"/>
              <a:t>Cerfa</a:t>
            </a:r>
            <a:r>
              <a:rPr lang="fr-FR" sz="1200" cap="small" dirty="0" smtClean="0"/>
              <a:t> n°13880*04 / </a:t>
            </a:r>
            <a:r>
              <a:rPr lang="fr-FR" sz="1200" cap="small" dirty="0" err="1" smtClean="0"/>
              <a:t>C</a:t>
            </a:r>
            <a:r>
              <a:rPr lang="fr-FR" sz="1200" cap="small" dirty="0" err="1" smtClean="0"/>
              <a:t>erfa</a:t>
            </a:r>
            <a:r>
              <a:rPr lang="fr-FR" sz="1200" cap="small" dirty="0" smtClean="0"/>
              <a:t> n°14130*02</a:t>
            </a:r>
            <a:endParaRPr lang="fr-FR" sz="1200" cap="small" dirty="0" smtClean="0"/>
          </a:p>
          <a:p>
            <a:pPr marL="0" indent="0" algn="ctr">
              <a:buNone/>
            </a:pPr>
            <a:r>
              <a:rPr lang="fr-FR" sz="2000" b="1" cap="small" dirty="0" smtClean="0"/>
              <a:t>OU</a:t>
            </a:r>
          </a:p>
          <a:p>
            <a:pPr marL="0" indent="0" algn="ctr">
              <a:buNone/>
            </a:pPr>
            <a:r>
              <a:rPr lang="fr-FR" sz="1600" b="1" cap="small" dirty="0" smtClean="0"/>
              <a:t>Je me rends dans un service instructeur qui envoie directement ma demande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5" name="Picture 5" descr="K:\Guides &amp; outils\Kit accès aux droits\Powerpoint\Qui-sont-les-bénéficiaires-du-R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071546"/>
            <a:ext cx="1238227" cy="928670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429124" y="2285992"/>
            <a:ext cx="4143404" cy="15716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cap="small" dirty="0" smtClean="0"/>
              <a:t>Je dépose mon dossier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à la caisse d’allocations familiales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600" cap="small" baseline="0" dirty="0" smtClean="0"/>
              <a:t> </a:t>
            </a:r>
            <a:r>
              <a:rPr lang="fr-FR" sz="1600" cap="small" baseline="0" dirty="0" smtClean="0"/>
              <a:t>au conseil</a:t>
            </a:r>
            <a:r>
              <a:rPr lang="fr-FR" sz="1600" cap="small" dirty="0" smtClean="0"/>
              <a:t> départemental</a:t>
            </a:r>
            <a:endParaRPr lang="fr-FR" sz="1600" cap="small" baseline="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un </a:t>
            </a:r>
            <a:r>
              <a:rPr kumimoji="0" lang="fr-FR" sz="1600" i="0" u="none" strike="noStrike" kern="1200" cap="sm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ccas</a:t>
            </a:r>
            <a:endParaRPr kumimoji="0" lang="fr-FR" sz="1600" i="0" u="none" strike="noStrike" kern="1200" cap="small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600" cap="small" dirty="0" smtClean="0"/>
              <a:t> </a:t>
            </a:r>
            <a:r>
              <a:rPr lang="fr-FR" sz="1600" cap="small" dirty="0" smtClean="0"/>
              <a:t>dans un service instructeur</a:t>
            </a:r>
            <a:endParaRPr kumimoji="0" lang="fr-FR" sz="1000" b="1" i="0" u="none" strike="noStrike" kern="120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429124" y="4286256"/>
            <a:ext cx="4143404" cy="92869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cap="small" dirty="0" smtClean="0">
                <a:solidFill>
                  <a:schemeClr val="bg1"/>
                </a:solidFill>
              </a:rPr>
              <a:t>INSTRUCTION DE LA DEMANDE PAR LA CAF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cap="small" dirty="0" smtClean="0">
                <a:solidFill>
                  <a:schemeClr val="bg1"/>
                </a:solidFill>
              </a:rPr>
              <a:t>Délai : 2 mois environ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000" b="1" i="0" u="none" strike="noStrike" kern="120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214414" y="5143512"/>
            <a:ext cx="2428892" cy="64294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VERSEMENT RSA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1" i="0" u="none" strike="noStrike" kern="1200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Rétroactif à la date de la demande</a:t>
            </a:r>
            <a:endParaRPr kumimoji="0" lang="fr-FR" sz="1600" i="0" u="none" strike="noStrike" kern="1200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K:\Guides &amp; outils\Kit accès aux droits\Powerpoint\arg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72074"/>
            <a:ext cx="888723" cy="749024"/>
          </a:xfrm>
          <a:prstGeom prst="rect">
            <a:avLst/>
          </a:prstGeom>
          <a:noFill/>
        </p:spPr>
      </p:pic>
      <p:pic>
        <p:nvPicPr>
          <p:cNvPr id="10" name="Picture 2" descr="K:\Guides &amp; outils\Kit accès aux droits\Powerpoint\clock_clip_art_16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357694"/>
            <a:ext cx="523864" cy="523864"/>
          </a:xfrm>
          <a:prstGeom prst="rect">
            <a:avLst/>
          </a:prstGeom>
          <a:noFill/>
        </p:spPr>
      </p:pic>
      <p:pic>
        <p:nvPicPr>
          <p:cNvPr id="3074" name="Picture 2" descr="K:\Guides &amp; outils\Kit accès aux droits\Powerpoint\Caisse_d_allocations_familiales_france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643446"/>
            <a:ext cx="500042" cy="500042"/>
          </a:xfrm>
          <a:prstGeom prst="rect">
            <a:avLst/>
          </a:prstGeom>
          <a:noFill/>
        </p:spPr>
      </p:pic>
      <p:sp>
        <p:nvSpPr>
          <p:cNvPr id="13" name="Flèche droite 12"/>
          <p:cNvSpPr/>
          <p:nvPr/>
        </p:nvSpPr>
        <p:spPr>
          <a:xfrm rot="2307696">
            <a:off x="4500562" y="1714488"/>
            <a:ext cx="500066" cy="28575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5400000">
            <a:off x="4849072" y="3937746"/>
            <a:ext cx="303112" cy="28575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9729645">
            <a:off x="3745636" y="5147252"/>
            <a:ext cx="535654" cy="28575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00034" y="3429000"/>
            <a:ext cx="2786082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cap="small" dirty="0" smtClean="0"/>
              <a:t>Je déclare mes ressources chaque trimestre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30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</a:t>
            </a:r>
            <a:r>
              <a:rPr kumimoji="0" lang="fr-FR" sz="130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site internet de la caf ou avec le formulaire </a:t>
            </a:r>
            <a:r>
              <a:rPr kumimoji="0" lang="fr-FR" sz="1300" i="0" u="none" strike="noStrike" kern="1200" cap="sm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cerfa</a:t>
            </a:r>
            <a:r>
              <a:rPr kumimoji="0" lang="fr-FR" sz="130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n°14129*03</a:t>
            </a:r>
            <a:endParaRPr kumimoji="0" lang="fr-FR" sz="130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èche droite 16"/>
          <p:cNvSpPr/>
          <p:nvPr/>
        </p:nvSpPr>
        <p:spPr>
          <a:xfrm rot="16200000">
            <a:off x="1932722" y="4710956"/>
            <a:ext cx="420772" cy="28575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couverture maladie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357189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LA PROTECTION SOCIALE EN FRANCE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7224" y="1357298"/>
            <a:ext cx="5829312" cy="471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cap="small" dirty="0" smtClean="0"/>
              <a:t>L’assurance maladie, qu’est-ce-que c’est </a:t>
            </a: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fr-FR" sz="32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K:\Guides &amp; outils\Kit accès aux droits\Powerpoint\cp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142984"/>
            <a:ext cx="1646151" cy="766760"/>
          </a:xfrm>
          <a:prstGeom prst="rect">
            <a:avLst/>
          </a:prstGeom>
          <a:noFill/>
        </p:spPr>
      </p:pic>
      <p:sp>
        <p:nvSpPr>
          <p:cNvPr id="7" name="Triangle isocèle 6"/>
          <p:cNvSpPr/>
          <p:nvPr/>
        </p:nvSpPr>
        <p:spPr>
          <a:xfrm rot="10800000">
            <a:off x="1357290" y="2428868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10800000">
            <a:off x="3428992" y="2428868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10800000">
            <a:off x="5357818" y="2428868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 rot="10800000">
            <a:off x="7429520" y="2428868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1472" y="2928934"/>
            <a:ext cx="1785950" cy="114300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cap="small" dirty="0" smtClean="0">
                <a:solidFill>
                  <a:schemeClr val="tx1"/>
                </a:solidFill>
              </a:rPr>
              <a:t>Maladies, accidents…</a:t>
            </a:r>
            <a:endParaRPr lang="fr-FR" cap="small" dirty="0">
              <a:solidFill>
                <a:schemeClr val="tx1"/>
              </a:solidFill>
            </a:endParaRPr>
          </a:p>
        </p:txBody>
      </p:sp>
      <p:pic>
        <p:nvPicPr>
          <p:cNvPr id="4099" name="Picture 3" descr="K:\Guides &amp; outils\Kit accès aux droits\Powerpoint\docteur_318-1056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214686"/>
            <a:ext cx="572449" cy="576258"/>
          </a:xfrm>
          <a:prstGeom prst="rect">
            <a:avLst/>
          </a:prstGeom>
          <a:noFill/>
        </p:spPr>
      </p:pic>
      <p:sp>
        <p:nvSpPr>
          <p:cNvPr id="17" name="Rectangle à coins arrondis 16"/>
          <p:cNvSpPr/>
          <p:nvPr/>
        </p:nvSpPr>
        <p:spPr>
          <a:xfrm>
            <a:off x="2643174" y="2928934"/>
            <a:ext cx="1785950" cy="114300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fr-FR" cap="small" dirty="0" smtClean="0">
                <a:solidFill>
                  <a:schemeClr val="tx1"/>
                </a:solidFill>
              </a:rPr>
              <a:t>      Vieillesse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3438" y="2928934"/>
            <a:ext cx="1785950" cy="114300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cap="small" dirty="0" smtClean="0">
                <a:solidFill>
                  <a:schemeClr val="tx1"/>
                </a:solidFill>
              </a:rPr>
              <a:t>Assurance et allocations chômage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715140" y="2928934"/>
            <a:ext cx="1785950" cy="114300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cap="small" dirty="0" smtClean="0">
                <a:solidFill>
                  <a:schemeClr val="tx1"/>
                </a:solidFill>
              </a:rPr>
              <a:t>F</a:t>
            </a:r>
            <a:r>
              <a:rPr lang="fr-FR" cap="small" dirty="0" smtClean="0">
                <a:solidFill>
                  <a:schemeClr val="tx1"/>
                </a:solidFill>
              </a:rPr>
              <a:t>amille</a:t>
            </a:r>
            <a:endParaRPr lang="fr-FR" cap="small" dirty="0">
              <a:solidFill>
                <a:schemeClr val="tx1"/>
              </a:solidFill>
            </a:endParaRPr>
          </a:p>
        </p:txBody>
      </p:sp>
      <p:pic>
        <p:nvPicPr>
          <p:cNvPr id="4100" name="Picture 4" descr="K:\Guides &amp; outils\Kit accès aux droits\Powerpoint\EWuAU3TaKCvp2iGp1Cam_ZZuhk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071810"/>
            <a:ext cx="658607" cy="658607"/>
          </a:xfrm>
          <a:prstGeom prst="rect">
            <a:avLst/>
          </a:prstGeom>
          <a:noFill/>
        </p:spPr>
      </p:pic>
      <p:pic>
        <p:nvPicPr>
          <p:cNvPr id="4102" name="Picture 6" descr="K:\Guides &amp; outils\Kit accès aux droits\Powerpoint\pochoir-picto-place-famil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286124"/>
            <a:ext cx="975345" cy="571491"/>
          </a:xfrm>
          <a:prstGeom prst="rect">
            <a:avLst/>
          </a:prstGeom>
          <a:noFill/>
        </p:spPr>
      </p:pic>
      <p:pic>
        <p:nvPicPr>
          <p:cNvPr id="4103" name="Picture 7" descr="K:\Guides &amp; outils\Kit accès aux droits\Powerpoint\picto-licenciement-rupture_45398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643314"/>
            <a:ext cx="571472" cy="321453"/>
          </a:xfrm>
          <a:prstGeom prst="rect">
            <a:avLst/>
          </a:prstGeom>
          <a:noFill/>
        </p:spPr>
      </p:pic>
      <p:sp>
        <p:nvSpPr>
          <p:cNvPr id="24" name="Triangle isocèle 23"/>
          <p:cNvSpPr/>
          <p:nvPr/>
        </p:nvSpPr>
        <p:spPr>
          <a:xfrm rot="10800000">
            <a:off x="1357290" y="4214818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 rot="10800000">
            <a:off x="7500958" y="4214818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/>
          <p:cNvSpPr/>
          <p:nvPr/>
        </p:nvSpPr>
        <p:spPr>
          <a:xfrm rot="10800000">
            <a:off x="5357818" y="4214818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/>
          <p:cNvSpPr/>
          <p:nvPr/>
        </p:nvSpPr>
        <p:spPr>
          <a:xfrm rot="10800000">
            <a:off x="3428992" y="4214818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642910" y="4643446"/>
            <a:ext cx="1785950" cy="11430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 smtClean="0">
                <a:solidFill>
                  <a:schemeClr val="bg1"/>
                </a:solidFill>
              </a:rPr>
              <a:t>Assurance maladie</a:t>
            </a:r>
          </a:p>
          <a:p>
            <a:r>
              <a:rPr lang="fr-FR" sz="1200" cap="all" dirty="0" err="1" smtClean="0">
                <a:solidFill>
                  <a:schemeClr val="bg1"/>
                </a:solidFill>
              </a:rPr>
              <a:t>Cmu</a:t>
            </a:r>
            <a:r>
              <a:rPr lang="fr-FR" sz="1200" cap="all" dirty="0" smtClean="0">
                <a:solidFill>
                  <a:schemeClr val="bg1"/>
                </a:solidFill>
              </a:rPr>
              <a:t>, </a:t>
            </a:r>
            <a:r>
              <a:rPr lang="fr-FR" sz="1200" cap="all" dirty="0" err="1" smtClean="0">
                <a:solidFill>
                  <a:schemeClr val="bg1"/>
                </a:solidFill>
              </a:rPr>
              <a:t>cmu</a:t>
            </a:r>
            <a:r>
              <a:rPr lang="fr-FR" sz="1200" cap="all" dirty="0" smtClean="0">
                <a:solidFill>
                  <a:schemeClr val="bg1"/>
                </a:solidFill>
              </a:rPr>
              <a:t>-c, sécurité sociale…</a:t>
            </a:r>
            <a:endParaRPr lang="fr-FR" sz="1200" cap="all" dirty="0">
              <a:solidFill>
                <a:schemeClr val="bg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643174" y="4643446"/>
            <a:ext cx="1785950" cy="11430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 smtClean="0">
                <a:solidFill>
                  <a:schemeClr val="bg1"/>
                </a:solidFill>
              </a:rPr>
              <a:t>Assurance vieillesse</a:t>
            </a:r>
          </a:p>
          <a:p>
            <a:pPr algn="ctr"/>
            <a:r>
              <a:rPr lang="fr-FR" b="1" cap="small" dirty="0" smtClean="0">
                <a:solidFill>
                  <a:schemeClr val="bg1"/>
                </a:solidFill>
              </a:rPr>
              <a:t>Pensions de retraite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4643438" y="4643446"/>
            <a:ext cx="1785950" cy="11430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 smtClean="0">
                <a:solidFill>
                  <a:schemeClr val="bg1"/>
                </a:solidFill>
              </a:rPr>
              <a:t>Assurance et allocations chômage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6715140" y="4643446"/>
            <a:ext cx="1785950" cy="11430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 smtClean="0">
                <a:solidFill>
                  <a:schemeClr val="bg1"/>
                </a:solidFill>
              </a:rPr>
              <a:t>Aides familiales</a:t>
            </a:r>
          </a:p>
          <a:p>
            <a:pPr algn="ctr"/>
            <a:endParaRPr lang="fr-FR" sz="1200" cap="small" dirty="0" smtClean="0">
              <a:solidFill>
                <a:schemeClr val="bg1"/>
              </a:solidFill>
            </a:endParaRPr>
          </a:p>
          <a:p>
            <a:pPr algn="ctr"/>
            <a:r>
              <a:rPr lang="fr-FR" sz="1200" cap="small" dirty="0" smtClean="0">
                <a:solidFill>
                  <a:schemeClr val="bg1"/>
                </a:solidFill>
              </a:rPr>
              <a:t>Allocations familiales, autres prestations familiales…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couverture maladie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643042" y="1357298"/>
            <a:ext cx="5829312" cy="471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fr-FR" sz="3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dépenses de santé</a:t>
            </a:r>
            <a:endParaRPr kumimoji="0" lang="fr-FR" sz="32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571472" y="2214554"/>
            <a:ext cx="1785950" cy="2071702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Médecin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2643174" y="2214554"/>
            <a:ext cx="1785950" cy="2071702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médicaments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643438" y="2214554"/>
            <a:ext cx="1785950" cy="2000264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700" cap="small" dirty="0" smtClean="0">
                <a:solidFill>
                  <a:schemeClr val="tx1"/>
                </a:solidFill>
              </a:rPr>
              <a:t>Frais d’hospitalisation</a:t>
            </a:r>
            <a:endParaRPr lang="fr-FR" sz="1700" cap="small" dirty="0">
              <a:solidFill>
                <a:schemeClr val="tx1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6715140" y="2214554"/>
            <a:ext cx="1785950" cy="1928826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Examens médicaux</a:t>
            </a:r>
            <a:endParaRPr lang="fr-FR" cap="small" dirty="0">
              <a:solidFill>
                <a:schemeClr val="tx1"/>
              </a:solidFill>
            </a:endParaRPr>
          </a:p>
        </p:txBody>
      </p:sp>
      <p:pic>
        <p:nvPicPr>
          <p:cNvPr id="5122" name="Picture 2" descr="K:\Guides &amp; outils\Kit accès aux droits\Powerpoint\picto-depense-medec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1357322" cy="1357322"/>
          </a:xfrm>
          <a:prstGeom prst="rect">
            <a:avLst/>
          </a:prstGeom>
          <a:noFill/>
        </p:spPr>
      </p:pic>
      <p:pic>
        <p:nvPicPr>
          <p:cNvPr id="5123" name="Picture 3" descr="K:\Guides &amp; outils\Kit accès aux droits\Powerpoint\syringe-with-medication-beside-drug-container_318-444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500306"/>
            <a:ext cx="1123937" cy="1123937"/>
          </a:xfrm>
          <a:prstGeom prst="rect">
            <a:avLst/>
          </a:prstGeom>
          <a:noFill/>
        </p:spPr>
      </p:pic>
      <p:pic>
        <p:nvPicPr>
          <p:cNvPr id="5124" name="Picture 4" descr="K:\Guides &amp; outils\Kit accès aux droits\Powerpoint\Graph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357562"/>
            <a:ext cx="642942" cy="642942"/>
          </a:xfrm>
          <a:prstGeom prst="rect">
            <a:avLst/>
          </a:prstGeom>
          <a:noFill/>
        </p:spPr>
      </p:pic>
      <p:pic>
        <p:nvPicPr>
          <p:cNvPr id="5125" name="Picture 5" descr="K:\Guides &amp; outils\Kit accès aux droits\Powerpoint\PICTO_GUIDE-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285992"/>
            <a:ext cx="1143008" cy="1143008"/>
          </a:xfrm>
          <a:prstGeom prst="rect">
            <a:avLst/>
          </a:prstGeom>
          <a:noFill/>
        </p:spPr>
      </p:pic>
      <p:sp>
        <p:nvSpPr>
          <p:cNvPr id="39" name="Accolade fermante 38"/>
          <p:cNvSpPr/>
          <p:nvPr/>
        </p:nvSpPr>
        <p:spPr>
          <a:xfrm rot="5400000">
            <a:off x="4286248" y="2500306"/>
            <a:ext cx="357190" cy="4214842"/>
          </a:xfrm>
          <a:prstGeom prst="rightBrace">
            <a:avLst>
              <a:gd name="adj1" fmla="val 76097"/>
              <a:gd name="adj2" fmla="val 50448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214546" y="5072074"/>
            <a:ext cx="3571900" cy="50006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Remboursement Assurance Maladie</a:t>
            </a:r>
            <a:endParaRPr lang="fr-FR" sz="1400" dirty="0"/>
          </a:p>
        </p:txBody>
      </p:sp>
      <p:sp>
        <p:nvSpPr>
          <p:cNvPr id="42" name="Rectangle 41"/>
          <p:cNvSpPr/>
          <p:nvPr/>
        </p:nvSpPr>
        <p:spPr>
          <a:xfrm>
            <a:off x="5786446" y="5072074"/>
            <a:ext cx="1714512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Ticket modérateur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5126" name="Picture 6" descr="K:\POLE INNOVATION, VEILLE JURIDIQUE ET SOCIALE, EXPERTISE\Outils pédagogiques\picto-remboursement-300x30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929198"/>
            <a:ext cx="777646" cy="777646"/>
          </a:xfrm>
          <a:prstGeom prst="rect">
            <a:avLst/>
          </a:prstGeom>
          <a:noFill/>
        </p:spPr>
      </p:pic>
      <p:pic>
        <p:nvPicPr>
          <p:cNvPr id="5127" name="Picture 7" descr="K:\Guides &amp; outils\Kit accès aux droits\Powerpoint\picto-taxe-apprentissage_5067496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5072074"/>
            <a:ext cx="761973" cy="428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CMU, qu’est-ce-que c’est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000100" y="1428736"/>
            <a:ext cx="1500198" cy="42862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cap="small" dirty="0" smtClean="0">
                <a:solidFill>
                  <a:schemeClr val="tx1"/>
                </a:solidFill>
              </a:rPr>
              <a:t>Je travaille</a:t>
            </a:r>
            <a:endParaRPr lang="fr-FR" sz="1400" cap="small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000100" y="2000240"/>
            <a:ext cx="1500198" cy="42862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cap="small" dirty="0" smtClean="0">
                <a:solidFill>
                  <a:schemeClr val="tx1"/>
                </a:solidFill>
              </a:rPr>
              <a:t>Je suis sans emploi</a:t>
            </a:r>
            <a:endParaRPr lang="fr-FR" sz="1400" cap="small" dirty="0">
              <a:solidFill>
                <a:schemeClr val="tx1"/>
              </a:solidFill>
            </a:endParaRPr>
          </a:p>
        </p:txBody>
      </p:sp>
      <p:sp>
        <p:nvSpPr>
          <p:cNvPr id="9" name="Triangle isocèle 8"/>
          <p:cNvSpPr/>
          <p:nvPr/>
        </p:nvSpPr>
        <p:spPr>
          <a:xfrm rot="5400000">
            <a:off x="2571736" y="1500174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 rot="5400000">
            <a:off x="2571736" y="2071678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928926" y="1428736"/>
            <a:ext cx="3500462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Rattachement à un régime de sécurité sociale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928926" y="2000240"/>
            <a:ext cx="3500462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Couverture maladie universelle (CMU) et CMU complémentaire (sous conditions)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3" name="Triangle isocèle 12"/>
          <p:cNvSpPr/>
          <p:nvPr/>
        </p:nvSpPr>
        <p:spPr>
          <a:xfrm rot="5400000">
            <a:off x="6500826" y="1500174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5400000">
            <a:off x="6500826" y="2071678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 descr="K:\Guides &amp; outils\Kit accès aux droits\Powerpoint\arg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500174"/>
            <a:ext cx="642942" cy="541877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7500958" y="150017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Remboursement d’une partie des dépenses de santé</a:t>
            </a:r>
            <a:endParaRPr lang="fr-FR" sz="1200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643042" y="2786058"/>
            <a:ext cx="5829312" cy="471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fr-FR" sz="3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démarches à suivre</a:t>
            </a:r>
            <a:endParaRPr kumimoji="0" lang="fr-FR" sz="32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28662" y="3357562"/>
            <a:ext cx="1500198" cy="78581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cap="small" dirty="0" smtClean="0">
                <a:solidFill>
                  <a:schemeClr val="tx1"/>
                </a:solidFill>
              </a:rPr>
              <a:t>Je remplis le formulaire </a:t>
            </a:r>
            <a:r>
              <a:rPr lang="fr-FR" sz="1400" cap="small" dirty="0" err="1" smtClean="0">
                <a:solidFill>
                  <a:schemeClr val="tx1"/>
                </a:solidFill>
              </a:rPr>
              <a:t>cerfa</a:t>
            </a:r>
            <a:r>
              <a:rPr lang="fr-FR" sz="1400" cap="small" dirty="0" smtClean="0">
                <a:solidFill>
                  <a:schemeClr val="tx1"/>
                </a:solidFill>
              </a:rPr>
              <a:t> n°11419*04</a:t>
            </a:r>
            <a:endParaRPr lang="fr-FR" sz="1400" cap="small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500430" y="3357562"/>
            <a:ext cx="1785950" cy="1428760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cap="small" dirty="0" smtClean="0">
                <a:solidFill>
                  <a:schemeClr val="tx1"/>
                </a:solidFill>
              </a:rPr>
              <a:t>Envoi à la CPAM</a:t>
            </a:r>
          </a:p>
          <a:p>
            <a:pPr algn="ctr"/>
            <a:endParaRPr lang="fr-FR" sz="1400" cap="small" dirty="0" smtClean="0">
              <a:solidFill>
                <a:schemeClr val="tx1"/>
              </a:solidFill>
            </a:endParaRPr>
          </a:p>
          <a:p>
            <a:pPr algn="ctr"/>
            <a:endParaRPr lang="fr-FR" sz="1400" cap="small" dirty="0">
              <a:solidFill>
                <a:schemeClr val="tx1"/>
              </a:solidFill>
            </a:endParaRPr>
          </a:p>
        </p:txBody>
      </p:sp>
      <p:pic>
        <p:nvPicPr>
          <p:cNvPr id="21" name="Picture 2" descr="K:\Guides &amp; outils\Kit accès aux droits\Powerpoint\cp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143380"/>
            <a:ext cx="879302" cy="409570"/>
          </a:xfrm>
          <a:prstGeom prst="rect">
            <a:avLst/>
          </a:prstGeom>
          <a:noFill/>
        </p:spPr>
      </p:pic>
      <p:sp>
        <p:nvSpPr>
          <p:cNvPr id="22" name="Rectangle à coins arrondis 21"/>
          <p:cNvSpPr/>
          <p:nvPr/>
        </p:nvSpPr>
        <p:spPr>
          <a:xfrm>
            <a:off x="3428992" y="5286388"/>
            <a:ext cx="4643470" cy="1000132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fr-FR" sz="1200" dirty="0" smtClean="0">
                <a:solidFill>
                  <a:schemeClr val="tx1"/>
                </a:solidFill>
              </a:rPr>
              <a:t>Avant le 15 septembre de chaque année : </a:t>
            </a:r>
          </a:p>
          <a:p>
            <a:pPr algn="r"/>
            <a:r>
              <a:rPr lang="fr-FR" sz="1600" cap="small" dirty="0" smtClean="0">
                <a:solidFill>
                  <a:schemeClr val="tx1"/>
                </a:solidFill>
              </a:rPr>
              <a:t>Je fais ma déclaration de ressources</a:t>
            </a:r>
            <a:endParaRPr lang="fr-FR" sz="1600" cap="small" dirty="0" smtClean="0">
              <a:solidFill>
                <a:schemeClr val="tx1"/>
              </a:solidFill>
            </a:endParaRPr>
          </a:p>
        </p:txBody>
      </p:sp>
      <p:pic>
        <p:nvPicPr>
          <p:cNvPr id="23" name="Picture 2" descr="K:\Guides &amp; outils\Kit accès aux droits\Powerpoint\clock_clip_art_16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14818"/>
            <a:ext cx="523864" cy="523864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6357950" y="421481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Délai de traitement : 1 à 2 mois</a:t>
            </a:r>
            <a:endParaRPr lang="fr-FR" sz="1200" dirty="0"/>
          </a:p>
        </p:txBody>
      </p:sp>
      <p:sp>
        <p:nvSpPr>
          <p:cNvPr id="25" name="Flèche droite 24"/>
          <p:cNvSpPr/>
          <p:nvPr/>
        </p:nvSpPr>
        <p:spPr>
          <a:xfrm rot="1181520">
            <a:off x="2749229" y="3839269"/>
            <a:ext cx="500066" cy="28575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5400000">
            <a:off x="6357950" y="4857760"/>
            <a:ext cx="428628" cy="2857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7" name="Picture 3" descr="K:\Guides &amp; outils\Kit accès aux droits\Powerpoint\picto-contrat_521205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00702"/>
            <a:ext cx="1142976" cy="642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prestations familiales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6429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dirty="0" smtClean="0"/>
              <a:t>C’est une aide financière accordée aux familles à partir de la naissance du 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enfant.</a:t>
            </a:r>
          </a:p>
          <a:p>
            <a:pPr>
              <a:buNone/>
            </a:pPr>
            <a:r>
              <a:rPr lang="fr-FR" sz="1600" dirty="0" smtClean="0"/>
              <a:t>Elles  servent à soutenir les parents dans l’éducation de leurs enfants.</a:t>
            </a:r>
            <a:endParaRPr lang="fr-FR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643042" y="1357298"/>
            <a:ext cx="5829312" cy="471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fr-FR" sz="3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allocations familiales, qu’est-ce-que c’est ?</a:t>
            </a:r>
            <a:endParaRPr kumimoji="0" lang="fr-FR" sz="32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K:\Guides &amp; outils\Kit accès aux droits\Powerpoint\pochoir-picto-place-famill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2286016" cy="1339462"/>
          </a:xfrm>
          <a:prstGeom prst="rect">
            <a:avLst/>
          </a:prstGeom>
          <a:noFill/>
        </p:spPr>
      </p:pic>
      <p:pic>
        <p:nvPicPr>
          <p:cNvPr id="7172" name="Picture 4" descr="K:\Guides &amp; outils\Kit accès aux droits\Powerpoint\cant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786322"/>
            <a:ext cx="1378349" cy="1254110"/>
          </a:xfrm>
          <a:prstGeom prst="rect">
            <a:avLst/>
          </a:prstGeom>
          <a:noFill/>
        </p:spPr>
      </p:pic>
      <p:pic>
        <p:nvPicPr>
          <p:cNvPr id="7173" name="Picture 5" descr="K:\Guides &amp; outils\Kit accès aux droits\Powerpoint\Baby-Clothes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00166" y="3714752"/>
            <a:ext cx="1009640" cy="1009640"/>
          </a:xfrm>
          <a:prstGeom prst="rect">
            <a:avLst/>
          </a:prstGeom>
          <a:noFill/>
        </p:spPr>
      </p:pic>
      <p:pic>
        <p:nvPicPr>
          <p:cNvPr id="7174" name="Picture 6" descr="K:\Guides &amp; outils\Kit accès aux droits\Powerpoint\baby-onesie-with-front-pocket-outline_318-459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28662" y="4214818"/>
            <a:ext cx="714380" cy="714380"/>
          </a:xfrm>
          <a:prstGeom prst="rect">
            <a:avLst/>
          </a:prstGeom>
          <a:noFill/>
        </p:spPr>
      </p:pic>
      <p:pic>
        <p:nvPicPr>
          <p:cNvPr id="7176" name="Picture 8" descr="K:\Guides &amp; outils\Kit accès aux droits\Powerpoint\Baby-Clothes-2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572008"/>
            <a:ext cx="509574" cy="509574"/>
          </a:xfrm>
          <a:prstGeom prst="rect">
            <a:avLst/>
          </a:prstGeom>
          <a:noFill/>
        </p:spPr>
      </p:pic>
      <p:pic>
        <p:nvPicPr>
          <p:cNvPr id="7177" name="Picture 9" descr="K:\Guides &amp; outils\Kit accès aux droits\Powerpoint\home_318-422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786190"/>
            <a:ext cx="981061" cy="981061"/>
          </a:xfrm>
          <a:prstGeom prst="rect">
            <a:avLst/>
          </a:prstGeom>
          <a:noFill/>
        </p:spPr>
      </p:pic>
      <p:pic>
        <p:nvPicPr>
          <p:cNvPr id="7178" name="Picture 10" descr="K:\Guides &amp; outils\Kit accès aux droits\Powerpoint\5150afb40f16e4ed176beeff655b256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643446"/>
            <a:ext cx="1033454" cy="1033454"/>
          </a:xfrm>
          <a:prstGeom prst="rect">
            <a:avLst/>
          </a:prstGeom>
          <a:noFill/>
        </p:spPr>
      </p:pic>
      <p:pic>
        <p:nvPicPr>
          <p:cNvPr id="7179" name="Picture 11" descr="K:\Guides &amp; outils\Kit accès aux droits\Powerpoint\picto_sports_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4000504"/>
            <a:ext cx="1464447" cy="976298"/>
          </a:xfrm>
          <a:prstGeom prst="rect">
            <a:avLst/>
          </a:prstGeom>
          <a:noFill/>
        </p:spPr>
      </p:pic>
      <p:pic>
        <p:nvPicPr>
          <p:cNvPr id="17" name="Picture 12" descr="K:\Guides &amp; outils\Kit accès aux droits\Powerpoint\picto-billet-euro_488199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2214554"/>
            <a:ext cx="1742493" cy="1008054"/>
          </a:xfrm>
          <a:prstGeom prst="rect">
            <a:avLst/>
          </a:prstGeom>
          <a:noFill/>
        </p:spPr>
      </p:pic>
      <p:sp>
        <p:nvSpPr>
          <p:cNvPr id="18" name="Triangle isocèle 17"/>
          <p:cNvSpPr/>
          <p:nvPr/>
        </p:nvSpPr>
        <p:spPr>
          <a:xfrm rot="13515988">
            <a:off x="2559477" y="3345303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 rot="10800000">
            <a:off x="4071934" y="4071942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8225144">
            <a:off x="5357818" y="3500438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10005657">
            <a:off x="7059939" y="4273865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prestations familiales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643042" y="1357298"/>
            <a:ext cx="5829312" cy="471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démarches</a:t>
            </a:r>
            <a:endParaRPr kumimoji="0" lang="fr-FR" sz="32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42910" y="1928802"/>
            <a:ext cx="3071834" cy="1428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 smtClean="0">
                <a:solidFill>
                  <a:schemeClr val="bg1"/>
                </a:solidFill>
              </a:rPr>
              <a:t>Je fais ma demande d’allocations familiales en même temps que ma demande de </a:t>
            </a:r>
            <a:r>
              <a:rPr lang="fr-FR" cap="small" dirty="0" err="1" smtClean="0">
                <a:solidFill>
                  <a:schemeClr val="bg1"/>
                </a:solidFill>
              </a:rPr>
              <a:t>rsa</a:t>
            </a:r>
            <a:endParaRPr lang="fr-FR" cap="small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357818" y="3214686"/>
            <a:ext cx="3286148" cy="10715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 smtClean="0">
                <a:solidFill>
                  <a:schemeClr val="bg1"/>
                </a:solidFill>
              </a:rPr>
              <a:t>Je demande à mon référent social une attestation de composition familiale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428860" y="4357694"/>
            <a:ext cx="2643206" cy="19288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bg1"/>
                </a:solidFill>
              </a:rPr>
              <a:t>Je remplis le formulaire </a:t>
            </a:r>
            <a:r>
              <a:rPr lang="fr-FR" cap="small" dirty="0" err="1" smtClean="0">
                <a:solidFill>
                  <a:schemeClr val="bg1"/>
                </a:solidFill>
              </a:rPr>
              <a:t>cerfa</a:t>
            </a:r>
            <a:r>
              <a:rPr lang="fr-FR" cap="small" dirty="0" smtClean="0">
                <a:solidFill>
                  <a:schemeClr val="bg1"/>
                </a:solidFill>
              </a:rPr>
              <a:t> n°11423*06 que j’envoie à ma caf</a:t>
            </a:r>
          </a:p>
        </p:txBody>
      </p:sp>
      <p:pic>
        <p:nvPicPr>
          <p:cNvPr id="10" name="Picture 5" descr="K:\Guides &amp; outils\Kit accès aux droits\Powerpoint\Qui-sont-les-bénéficiaires-du-R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857364"/>
            <a:ext cx="1000131" cy="750098"/>
          </a:xfrm>
          <a:prstGeom prst="rect">
            <a:avLst/>
          </a:prstGeom>
          <a:noFill/>
        </p:spPr>
      </p:pic>
      <p:sp>
        <p:nvSpPr>
          <p:cNvPr id="11" name="Plus 10"/>
          <p:cNvSpPr/>
          <p:nvPr/>
        </p:nvSpPr>
        <p:spPr>
          <a:xfrm>
            <a:off x="4214810" y="2714620"/>
            <a:ext cx="214314" cy="214314"/>
          </a:xfrm>
          <a:prstGeom prst="mathPlu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K:\Guides &amp; outils\Kit accès aux droits\Powerpoint\Caisse_d_allocations_familiales_france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71810"/>
            <a:ext cx="500042" cy="500042"/>
          </a:xfrm>
          <a:prstGeom prst="rect">
            <a:avLst/>
          </a:prstGeom>
          <a:noFill/>
        </p:spPr>
      </p:pic>
      <p:sp>
        <p:nvSpPr>
          <p:cNvPr id="13" name="Flèche droite 12"/>
          <p:cNvSpPr/>
          <p:nvPr/>
        </p:nvSpPr>
        <p:spPr>
          <a:xfrm rot="1928397">
            <a:off x="4667212" y="2945496"/>
            <a:ext cx="681720" cy="28575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 descr="K:\Guides &amp; outils\Kit accès aux droits\Powerpoint\Caisse_d_allocations_familiales_france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429264"/>
            <a:ext cx="714380" cy="714380"/>
          </a:xfrm>
          <a:prstGeom prst="rect">
            <a:avLst/>
          </a:prstGeom>
          <a:noFill/>
        </p:spPr>
      </p:pic>
      <p:pic>
        <p:nvPicPr>
          <p:cNvPr id="15" name="Picture 2" descr="da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429132"/>
            <a:ext cx="428628" cy="42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428596" y="4857760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solidFill>
                  <a:srgbClr val="FF0000"/>
                </a:solidFill>
              </a:rPr>
              <a:t>Je joins la décision de l’OFPRA ou de la CNDA en effaçant les parties relatives au récit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impôts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643042" y="1357298"/>
            <a:ext cx="5829312" cy="471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fr-FR" sz="3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impôts, qu’est-ce-que c’est ?</a:t>
            </a:r>
            <a:endParaRPr kumimoji="0" lang="fr-FR" sz="32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K:\Guides &amp; outils\Kit accès aux droits\Powerpoint\man_person_mens_ro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876"/>
            <a:ext cx="1219200" cy="1219200"/>
          </a:xfrm>
          <a:prstGeom prst="rect">
            <a:avLst/>
          </a:prstGeom>
          <a:noFill/>
        </p:spPr>
      </p:pic>
      <p:pic>
        <p:nvPicPr>
          <p:cNvPr id="9219" name="Picture 3" descr="K:\Guides &amp; outils\Kit accès aux droits\Powerpoint\factory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14818"/>
            <a:ext cx="1000132" cy="1000132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>
            <a:off x="1000100" y="3000372"/>
            <a:ext cx="1785950" cy="500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Impôts directs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643306" y="2214554"/>
            <a:ext cx="1785950" cy="500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Impôts indirects</a:t>
            </a:r>
            <a:endParaRPr lang="fr-FR" cap="small" dirty="0">
              <a:solidFill>
                <a:schemeClr val="tx1"/>
              </a:solidFill>
            </a:endParaRPr>
          </a:p>
        </p:txBody>
      </p:sp>
      <p:pic>
        <p:nvPicPr>
          <p:cNvPr id="9220" name="Picture 4" descr="K:\Guides &amp; outils\Kit accès aux droits\Powerpoint\Food-Vegeterian-Food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496"/>
            <a:ext cx="571504" cy="571504"/>
          </a:xfrm>
          <a:prstGeom prst="rect">
            <a:avLst/>
          </a:prstGeom>
          <a:noFill/>
        </p:spPr>
      </p:pic>
      <p:pic>
        <p:nvPicPr>
          <p:cNvPr id="9221" name="Picture 5" descr="K:\Guides &amp; outils\Kit accès aux droits\Powerpoint\dress_318-430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5674" y="3000372"/>
            <a:ext cx="785818" cy="785818"/>
          </a:xfrm>
          <a:prstGeom prst="rect">
            <a:avLst/>
          </a:prstGeom>
          <a:noFill/>
        </p:spPr>
      </p:pic>
      <p:pic>
        <p:nvPicPr>
          <p:cNvPr id="9222" name="Picture 6" descr="K:\Guides &amp; outils\Kit accès aux droits\Powerpoint\black-iscreen-computer_318-95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1" y="3643314"/>
            <a:ext cx="821239" cy="785818"/>
          </a:xfrm>
          <a:prstGeom prst="rect">
            <a:avLst/>
          </a:prstGeom>
          <a:noFill/>
        </p:spPr>
      </p:pic>
      <p:sp>
        <p:nvSpPr>
          <p:cNvPr id="14" name="Rectangle à coins arrondis 13"/>
          <p:cNvSpPr/>
          <p:nvPr/>
        </p:nvSpPr>
        <p:spPr>
          <a:xfrm>
            <a:off x="5857884" y="4071942"/>
            <a:ext cx="2143140" cy="500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Cotisations sociales</a:t>
            </a:r>
            <a:endParaRPr lang="fr-FR" cap="small" dirty="0">
              <a:solidFill>
                <a:schemeClr val="tx1"/>
              </a:solidFill>
            </a:endParaRPr>
          </a:p>
        </p:txBody>
      </p:sp>
      <p:pic>
        <p:nvPicPr>
          <p:cNvPr id="9223" name="Picture 7" descr="K:\Guides &amp; outils\Kit accès aux droits\Powerpoint\icon_14894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786322"/>
            <a:ext cx="785794" cy="785794"/>
          </a:xfrm>
          <a:prstGeom prst="rect">
            <a:avLst/>
          </a:prstGeom>
          <a:noFill/>
        </p:spPr>
      </p:pic>
      <p:pic>
        <p:nvPicPr>
          <p:cNvPr id="9224" name="Picture 8" descr="K:\Guides &amp; outils\Kit accès aux droits\Powerpoint\worker-of-construction-working-with-a-shovel-beside-material-pile_318-620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857760"/>
            <a:ext cx="1052499" cy="1052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impôts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643042" y="1357298"/>
            <a:ext cx="5829312" cy="471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cap="small" dirty="0" smtClean="0"/>
              <a:t>A quoi servent les impôts ?</a:t>
            </a:r>
            <a:endParaRPr kumimoji="0" lang="fr-FR" sz="32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85786" y="2786058"/>
            <a:ext cx="1785950" cy="500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Armée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86116" y="2643182"/>
            <a:ext cx="1785950" cy="500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Education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00100" y="200024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financer certaines dépenses :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357950" y="2285992"/>
            <a:ext cx="1785950" cy="500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Services publics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143240" y="5286388"/>
            <a:ext cx="1785950" cy="7143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Allocations chômage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715008" y="3357562"/>
            <a:ext cx="1785950" cy="7143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Logements sociaux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214678" y="3786190"/>
            <a:ext cx="1785950" cy="500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R</a:t>
            </a:r>
            <a:r>
              <a:rPr lang="fr-FR" cap="small" dirty="0" smtClean="0">
                <a:solidFill>
                  <a:schemeClr val="tx1"/>
                </a:solidFill>
              </a:rPr>
              <a:t>etraites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785786" y="4286256"/>
            <a:ext cx="1785950" cy="500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RSA</a:t>
            </a:r>
            <a:endParaRPr lang="fr-FR" cap="small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286512" y="4786322"/>
            <a:ext cx="1785950" cy="10715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cap="small" dirty="0" smtClean="0">
                <a:solidFill>
                  <a:schemeClr val="tx1"/>
                </a:solidFill>
              </a:rPr>
              <a:t>Hôpitaux, médecins, médicaments…</a:t>
            </a:r>
            <a:endParaRPr lang="fr-FR" cap="small" dirty="0">
              <a:solidFill>
                <a:schemeClr val="tx1"/>
              </a:solidFill>
            </a:endParaRPr>
          </a:p>
        </p:txBody>
      </p:sp>
      <p:pic>
        <p:nvPicPr>
          <p:cNvPr id="22" name="Picture 5" descr="K:\Guides &amp; outils\Kit accès aux droits\Powerpoint\Qui-sont-les-bénéficiaires-du-R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636"/>
            <a:ext cx="1000131" cy="750098"/>
          </a:xfrm>
          <a:prstGeom prst="rect">
            <a:avLst/>
          </a:prstGeom>
          <a:noFill/>
        </p:spPr>
      </p:pic>
      <p:pic>
        <p:nvPicPr>
          <p:cNvPr id="23" name="Picture 4" descr="K:\Guides &amp; outils\Kit accès aux droits\Powerpoint\EWuAU3TaKCvp2iGp1Cam_ZZuhk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429132"/>
            <a:ext cx="658607" cy="658607"/>
          </a:xfrm>
          <a:prstGeom prst="rect">
            <a:avLst/>
          </a:prstGeom>
          <a:noFill/>
        </p:spPr>
      </p:pic>
      <p:pic>
        <p:nvPicPr>
          <p:cNvPr id="24" name="Picture 3" descr="K:\Guides &amp; outils\Kit accès aux droits\Powerpoint\docteur_318-1056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5000636"/>
            <a:ext cx="572449" cy="576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fr-FR" b="1" dirty="0" smtClean="0"/>
              <a:t>Le droit au séjour des bénéficiaires d’une protection </a:t>
            </a:r>
            <a:r>
              <a:rPr lang="fr-FR" b="1" dirty="0" smtClean="0"/>
              <a:t>internationale</a:t>
            </a:r>
            <a:endParaRPr lang="fr-FR" dirty="0" smtClean="0"/>
          </a:p>
          <a:p>
            <a:pPr algn="ctr">
              <a:buNone/>
            </a:pPr>
            <a:r>
              <a:rPr lang="fr-FR" dirty="0" smtClean="0"/>
              <a:t>A quoi sert ma carte de séjour </a:t>
            </a:r>
            <a:r>
              <a:rPr lang="fr-FR" dirty="0" smtClean="0"/>
              <a:t>?</a:t>
            </a:r>
          </a:p>
          <a:p>
            <a:pPr algn="ctr">
              <a:buNone/>
            </a:pPr>
            <a:endParaRPr lang="fr-FR" dirty="0" smtClean="0"/>
          </a:p>
          <a:p>
            <a:pPr>
              <a:buNone/>
            </a:pP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À </a:t>
            </a:r>
            <a:r>
              <a:rPr lang="fr-FR" sz="2800" dirty="0" smtClean="0"/>
              <a:t>séjourner sur le territoire </a:t>
            </a:r>
            <a:r>
              <a:rPr lang="fr-FR" sz="2800" dirty="0" smtClean="0"/>
              <a:t>français</a:t>
            </a:r>
          </a:p>
          <a:p>
            <a:pPr>
              <a:buNone/>
            </a:pP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À justifier de mon identité </a:t>
            </a:r>
            <a:endParaRPr lang="fr-FR" sz="2800" dirty="0" smtClean="0"/>
          </a:p>
          <a:p>
            <a:pPr indent="15875">
              <a:buNone/>
            </a:pPr>
            <a:r>
              <a:rPr lang="fr-FR" sz="2800" dirty="0" smtClean="0"/>
              <a:t>dans </a:t>
            </a:r>
            <a:r>
              <a:rPr lang="fr-FR" sz="2800" dirty="0" smtClean="0"/>
              <a:t>l’espace Schengen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00100" y="6356350"/>
            <a:ext cx="707236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5" name="Picture 1" descr="K:\Guides &amp; outils\Kit accès aux droits\Powerpoint\Nouvelles-modalites-d-accueil-des-ressortissants-etrangers-residant-en-Charente_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000240"/>
            <a:ext cx="1324159" cy="790685"/>
          </a:xfrm>
          <a:prstGeom prst="rect">
            <a:avLst/>
          </a:prstGeom>
          <a:noFill/>
        </p:spPr>
      </p:pic>
      <p:pic>
        <p:nvPicPr>
          <p:cNvPr id="6" name="Picture 3" descr="K:\Guides &amp; outils\Kit accès aux droits\Powerpoint\L-Assemblee-donne-son-feu-vert-a-la-France-a-13-reg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286124"/>
            <a:ext cx="1626753" cy="1143008"/>
          </a:xfrm>
          <a:prstGeom prst="rect">
            <a:avLst/>
          </a:prstGeom>
          <a:noFill/>
        </p:spPr>
      </p:pic>
      <p:pic>
        <p:nvPicPr>
          <p:cNvPr id="7" name="Picture 3" descr="K:\Guides &amp; outils\Kit accès aux droits\Powerpoint\Etats européens et Espace Scheng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1232139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impôts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643042" y="1357298"/>
            <a:ext cx="5829312" cy="471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fr-FR" sz="32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démarches à suivre :</a:t>
            </a:r>
            <a:endParaRPr kumimoji="0" lang="fr-FR" sz="32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57224" y="214311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recevoir un avis de non-imposition :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357189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Je n’ai pas eu de revenus l’année passée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7" name="Triangle isocèle 26"/>
          <p:cNvSpPr/>
          <p:nvPr/>
        </p:nvSpPr>
        <p:spPr>
          <a:xfrm rot="10800000">
            <a:off x="4357686" y="3000372"/>
            <a:ext cx="285752" cy="28575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428596" y="3500438"/>
            <a:ext cx="8229600" cy="3571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remplis quand même ma déclaration de ressources pour recevoir un avis de non-imposition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K:\Guides &amp; outils\Kit accès aux droits\Powerpoint\logo-impo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873760" cy="1143000"/>
          </a:xfrm>
          <a:prstGeom prst="rect">
            <a:avLst/>
          </a:prstGeom>
          <a:noFill/>
        </p:spPr>
      </p:pic>
      <p:pic>
        <p:nvPicPr>
          <p:cNvPr id="29" name="Picture 2" descr="da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00570"/>
            <a:ext cx="714380" cy="7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ZoneTexte 29"/>
          <p:cNvSpPr txBox="1"/>
          <p:nvPr/>
        </p:nvSpPr>
        <p:spPr>
          <a:xfrm>
            <a:off x="1428728" y="457200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solidFill>
                  <a:srgbClr val="FF0000"/>
                </a:solidFill>
              </a:rPr>
              <a:t>L’avis de non-imposition est un justificatif utile pour mes dé</a:t>
            </a:r>
            <a:r>
              <a:rPr lang="fr-FR" sz="1200" dirty="0" smtClean="0">
                <a:solidFill>
                  <a:srgbClr val="FF0000"/>
                </a:solidFill>
              </a:rPr>
              <a:t>marches d’insertion.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0244" name="Picture 4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14818"/>
            <a:ext cx="2236715" cy="1495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/>
          <a:lstStyle/>
          <a:p>
            <a:r>
              <a:rPr lang="fr-FR" dirty="0" smtClean="0"/>
              <a:t>Avez-vous des questions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16385" name="Picture 1" descr="K:\Guides &amp; outils\Kit accès aux droits\Powerpoint\picto-conseil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00438"/>
            <a:ext cx="2047881" cy="2047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/>
          <a:lstStyle/>
          <a:p>
            <a:r>
              <a:rPr lang="fr-FR" dirty="0" smtClean="0"/>
              <a:t>Merci de votre attention 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17410" name="Picture 2" descr="K:\Guides &amp; outils\Kit accès aux droits\Powerpoint\picto-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143248"/>
            <a:ext cx="2024222" cy="20242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b="1" dirty="0" smtClean="0"/>
              <a:t>Le droit au séjour des réfugiés</a:t>
            </a:r>
          </a:p>
          <a:p>
            <a:pPr algn="ctr">
              <a:buNone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Carte de résident (valable </a:t>
            </a:r>
            <a:r>
              <a:rPr lang="fr-FR" b="1" dirty="0" smtClean="0"/>
              <a:t>10 ans</a:t>
            </a:r>
            <a:r>
              <a:rPr lang="fr-FR" dirty="0" smtClean="0"/>
              <a:t>)</a:t>
            </a:r>
          </a:p>
          <a:p>
            <a:pPr algn="just">
              <a:buFontTx/>
              <a:buChar char="-"/>
            </a:pPr>
            <a:r>
              <a:rPr lang="fr-FR" dirty="0" smtClean="0"/>
              <a:t>Renouvelable de plein droit</a:t>
            </a:r>
          </a:p>
          <a:p>
            <a:pPr algn="just">
              <a:buNone/>
            </a:pPr>
            <a:endParaRPr lang="fr-FR" dirty="0" smtClean="0"/>
          </a:p>
          <a:p>
            <a:pPr algn="ctr">
              <a:buNone/>
            </a:pPr>
            <a:r>
              <a:rPr lang="fr-FR" b="1" dirty="0" smtClean="0"/>
              <a:t>Le droit au séjour des bénéficiaires de la protection subsidiaire</a:t>
            </a:r>
          </a:p>
          <a:p>
            <a:pPr algn="ctr">
              <a:buNone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Carte de séjour temporaire</a:t>
            </a:r>
          </a:p>
          <a:p>
            <a:pPr algn="just">
              <a:buFontTx/>
              <a:buChar char="-"/>
            </a:pPr>
            <a:r>
              <a:rPr lang="fr-FR" dirty="0" smtClean="0"/>
              <a:t>Valable </a:t>
            </a:r>
            <a:r>
              <a:rPr lang="fr-FR" b="1" dirty="0" smtClean="0"/>
              <a:t>1 an</a:t>
            </a:r>
            <a:r>
              <a:rPr lang="fr-FR" dirty="0" smtClean="0"/>
              <a:t>, renouvelable</a:t>
            </a:r>
          </a:p>
          <a:p>
            <a:pPr algn="just">
              <a:buFontTx/>
              <a:buChar char="-"/>
            </a:pPr>
            <a:r>
              <a:rPr lang="fr-FR" dirty="0" smtClean="0"/>
              <a:t>Mention « vie privée et familiale »</a:t>
            </a:r>
          </a:p>
          <a:p>
            <a:pPr algn="just">
              <a:buFontTx/>
              <a:buChar char="-"/>
            </a:pPr>
            <a:r>
              <a:rPr lang="fr-FR" dirty="0" smtClean="0"/>
              <a:t>Autorise à travailler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00100" y="6356350"/>
            <a:ext cx="707236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pic>
        <p:nvPicPr>
          <p:cNvPr id="5" name="Picture 2" descr="K:\Guides &amp; outils\Kit accès aux droits\Powerpoint\refugee.png"/>
          <p:cNvPicPr>
            <a:picLocks noChangeAspect="1" noChangeArrowheads="1"/>
          </p:cNvPicPr>
          <p:nvPr/>
        </p:nvPicPr>
        <p:blipFill>
          <a:blip r:embed="rId2">
            <a:grayscl/>
            <a:lum bright="16000" contrast="32000"/>
          </a:blip>
          <a:srcRect/>
          <a:stretch>
            <a:fillRect/>
          </a:stretch>
        </p:blipFill>
        <p:spPr bwMode="auto">
          <a:xfrm>
            <a:off x="6357950" y="1071546"/>
            <a:ext cx="1305969" cy="1305969"/>
          </a:xfrm>
          <a:prstGeom prst="rect">
            <a:avLst/>
          </a:prstGeom>
          <a:noFill/>
        </p:spPr>
      </p:pic>
      <p:pic>
        <p:nvPicPr>
          <p:cNvPr id="6" name="Picture 7" descr="K:\Guides &amp; outils\Kit accès aux droits\Powerpoint\icon_148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357826"/>
            <a:ext cx="785794" cy="785794"/>
          </a:xfrm>
          <a:prstGeom prst="rect">
            <a:avLst/>
          </a:prstGeom>
          <a:noFill/>
        </p:spPr>
      </p:pic>
      <p:pic>
        <p:nvPicPr>
          <p:cNvPr id="7" name="Picture 8" descr="K:\Guides &amp; outils\Kit accès aux droits\Powerpoint\worker-of-construction-working-with-a-shovel-beside-material-pile_318-62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429264"/>
            <a:ext cx="1052499" cy="1052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Le droit au séjour des familles de bénéficiaires de la protection internationale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Conjoints </a:t>
            </a:r>
            <a:r>
              <a:rPr lang="fr-FR" b="1" dirty="0" smtClean="0"/>
              <a:t>et enfants de BPI </a:t>
            </a:r>
            <a:r>
              <a:rPr lang="fr-FR" dirty="0" smtClean="0"/>
              <a:t>devenus majeurs et entrés régulièrement sur le territoire français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 rot="2497845">
            <a:off x="2372133" y="3827778"/>
            <a:ext cx="357190" cy="61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19102111">
            <a:off x="6431938" y="3832400"/>
            <a:ext cx="357190" cy="573602"/>
          </a:xfrm>
          <a:prstGeom prst="downArrow">
            <a:avLst>
              <a:gd name="adj1" fmla="val 50000"/>
              <a:gd name="adj2" fmla="val 45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14348" y="442913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Réfugiés : carte de résident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00628" y="435769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Protection subsidiaire : carte de séjour temporaire</a:t>
            </a:r>
            <a:endParaRPr lang="fr-FR" sz="2400" dirty="0"/>
          </a:p>
        </p:txBody>
      </p:sp>
      <p:pic>
        <p:nvPicPr>
          <p:cNvPr id="10" name="Picture 1" descr="K:\Guides &amp; outils\Kit accès aux droits\Powerpoint\fami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736"/>
            <a:ext cx="2857500" cy="122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L’unité de famille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Conjoints et enfants de réfugiés</a:t>
            </a:r>
          </a:p>
          <a:p>
            <a:pPr algn="ctr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4429124" y="2357430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43042" y="364331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Peuvent obtenir le statut de réfugié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14348" y="4429132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Faire demande d’asile en tant que conjoint de réfugié</a:t>
            </a:r>
            <a:endParaRPr lang="fr-FR" sz="2400" dirty="0"/>
          </a:p>
        </p:txBody>
      </p:sp>
      <p:pic>
        <p:nvPicPr>
          <p:cNvPr id="9" name="Picture 1" descr="K:\Guides &amp; outils\Kit accès aux droits\Powerpoint\fami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2026826" cy="871535"/>
          </a:xfrm>
          <a:prstGeom prst="rect">
            <a:avLst/>
          </a:prstGeom>
          <a:noFill/>
        </p:spPr>
      </p:pic>
      <p:pic>
        <p:nvPicPr>
          <p:cNvPr id="10" name="Picture 3" descr="K:\Guides &amp; outils\Kit accès aux droits\Powerpoint\ofp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857760"/>
            <a:ext cx="1309670" cy="982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démarches à accomplir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/>
              <a:t>Courrier « constatant l’admission au titre de l’asile </a:t>
            </a:r>
            <a:r>
              <a:rPr lang="fr-FR" dirty="0" smtClean="0"/>
              <a:t>»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28596" y="2714620"/>
            <a:ext cx="8229600" cy="6143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dirty="0" smtClean="0"/>
              <a:t>Prise de RV en préfecture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28596" y="3857628"/>
            <a:ext cx="8229600" cy="6143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Echange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récépissés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429124" y="2285992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4429124" y="342900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61" name="Picture 1" descr="K:\Guides &amp; outils\Kit accès aux droits\Powerpoint\Logo_republique-franca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786058"/>
            <a:ext cx="857256" cy="50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domiciliation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Indispensable à la délivrance du titre de séjour</a:t>
            </a:r>
          </a:p>
          <a:p>
            <a:r>
              <a:rPr lang="fr-FR" dirty="0" smtClean="0"/>
              <a:t>Et à l’ouverture des droits sociaux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7786742" cy="365125"/>
          </a:xfrm>
        </p:spPr>
        <p:txBody>
          <a:bodyPr/>
          <a:lstStyle/>
          <a:p>
            <a:r>
              <a:rPr lang="fr-FR" dirty="0" smtClean="0"/>
              <a:t>France terre d'asile - Atelier sur l'accès aux droits des bénéficiaires d'une protection internationale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71604" y="3071810"/>
            <a:ext cx="1928826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Domiciliation pour demandeur d’asile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643042" y="2857496"/>
            <a:ext cx="1785950" cy="107157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571604" y="2857496"/>
            <a:ext cx="1857388" cy="107157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143504" y="3071810"/>
            <a:ext cx="1928826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Domiciliation de droit commun</a:t>
            </a:r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3929058" y="328612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57158" y="4000504"/>
            <a:ext cx="84296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sz="1600" b="1" dirty="0" smtClean="0"/>
              <a:t>Si adresse personnelle : </a:t>
            </a:r>
            <a:r>
              <a:rPr lang="fr-FR" sz="1600" dirty="0" smtClean="0"/>
              <a:t>facture à mon nom (EDF, gaz, téléphone fixe, internet, taxe d’habitation…)</a:t>
            </a:r>
          </a:p>
          <a:p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 Si pas de domicile fixe : </a:t>
            </a:r>
            <a:r>
              <a:rPr lang="fr-FR" sz="1600" dirty="0" smtClean="0"/>
              <a:t>domiciliation de droit commun (CCAS, association agréée…)</a:t>
            </a:r>
          </a:p>
          <a:p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 Si hébergement chez un tiers : </a:t>
            </a:r>
            <a:r>
              <a:rPr lang="fr-FR" sz="1600" dirty="0" smtClean="0"/>
              <a:t>attestation d’hébergement, document de séjour, copie du bail…</a:t>
            </a:r>
          </a:p>
          <a:p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 Si hébergement dans une structure : </a:t>
            </a:r>
            <a:r>
              <a:rPr lang="fr-FR" sz="1600" dirty="0" smtClean="0"/>
              <a:t>attestation d’hébergement de la structure</a:t>
            </a:r>
            <a:endParaRPr lang="fr-FR" sz="1600" dirty="0"/>
          </a:p>
        </p:txBody>
      </p:sp>
      <p:pic>
        <p:nvPicPr>
          <p:cNvPr id="39937" name="Picture 1" descr="K:\Guides &amp; outils\Kit accès aux droits\Powerpoint\mailbox-3-clip-art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85728"/>
            <a:ext cx="1838934" cy="1419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2563</Words>
  <Application>Microsoft Office PowerPoint</Application>
  <PresentationFormat>Affichage à l'écran (4:3)</PresentationFormat>
  <Paragraphs>394</Paragraphs>
  <Slides>42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L’accès aux droits des bénéficiaires d’une protection internationale</vt:lpstr>
      <vt:lpstr>Diapositive 2</vt:lpstr>
      <vt:lpstr>Diapositive 3</vt:lpstr>
      <vt:lpstr>Diapositive 4</vt:lpstr>
      <vt:lpstr>Diapositive 5</vt:lpstr>
      <vt:lpstr>Le droit au séjour des familles de bénéficiaires de la protection internationale</vt:lpstr>
      <vt:lpstr>L’unité de famille</vt:lpstr>
      <vt:lpstr>Les démarches à accomplir</vt:lpstr>
      <vt:lpstr>La domiciliation</vt:lpstr>
      <vt:lpstr>La domiciliation</vt:lpstr>
      <vt:lpstr>La reconstitution des documents d’état civil</vt:lpstr>
      <vt:lpstr>La demande de titre de séjour</vt:lpstr>
      <vt:lpstr>La signature du contrat d’accueil et d’intégration</vt:lpstr>
      <vt:lpstr>La délivrance de carte de séjour</vt:lpstr>
      <vt:lpstr>Le récapitulatif des démarches</vt:lpstr>
      <vt:lpstr>Le renouvellement du titre de séjour</vt:lpstr>
      <vt:lpstr>La liberté de circuler et de s’installer</vt:lpstr>
      <vt:lpstr>La liberté de circuler et de s’installer</vt:lpstr>
      <vt:lpstr>La liberté de circuler et de s’installer</vt:lpstr>
      <vt:lpstr>Les documents de voyage selon les statuts</vt:lpstr>
      <vt:lpstr>Les démarches pour obtenir les documents de voyage</vt:lpstr>
      <vt:lpstr>La réunification familiale</vt:lpstr>
      <vt:lpstr>Quels membres de ma famille peuvent venir ?</vt:lpstr>
      <vt:lpstr>La procédure de réunification familiale</vt:lpstr>
      <vt:lpstr>La naturalisation</vt:lpstr>
      <vt:lpstr>Les conditions pour devenir français par naturalisation</vt:lpstr>
      <vt:lpstr>La procédure de naturalisation</vt:lpstr>
      <vt:lpstr>L’échange du permis de conduire</vt:lpstr>
      <vt:lpstr>Les démarches à suivre pour échanger mon permis de conduire</vt:lpstr>
      <vt:lpstr>Le revenu de solidarité active</vt:lpstr>
      <vt:lpstr>Le revenu de solidarité active</vt:lpstr>
      <vt:lpstr>Comment percevoir le RSA ?</vt:lpstr>
      <vt:lpstr>La couverture maladie</vt:lpstr>
      <vt:lpstr>La couverture maladie</vt:lpstr>
      <vt:lpstr>La CMU, qu’est-ce-que c’est ?</vt:lpstr>
      <vt:lpstr>Les prestations familiales</vt:lpstr>
      <vt:lpstr>Les prestations familiales</vt:lpstr>
      <vt:lpstr>Les impôts</vt:lpstr>
      <vt:lpstr>Les impôts</vt:lpstr>
      <vt:lpstr>Les impôts</vt:lpstr>
      <vt:lpstr>Avez-vous des questions ?</vt:lpstr>
      <vt:lpstr>Merci de votre attention !</vt:lpstr>
    </vt:vector>
  </TitlesOfParts>
  <Company>France Terre d'Asile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L’accès aux droits des bénéficiaires d’une protection internationale</dc:title>
  <dc:creator>cledoux</dc:creator>
  <cp:lastModifiedBy>cledoux</cp:lastModifiedBy>
  <cp:revision>103</cp:revision>
  <dcterms:created xsi:type="dcterms:W3CDTF">2015-03-25T15:45:30Z</dcterms:created>
  <dcterms:modified xsi:type="dcterms:W3CDTF">2015-12-21T15:43:27Z</dcterms:modified>
</cp:coreProperties>
</file>