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3" r:id="rId5"/>
    <p:sldId id="262" r:id="rId6"/>
    <p:sldId id="278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7" r:id="rId17"/>
    <p:sldId id="276" r:id="rId18"/>
    <p:sldId id="272" r:id="rId19"/>
    <p:sldId id="273" r:id="rId20"/>
    <p:sldId id="274" r:id="rId21"/>
    <p:sldId id="275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94" r:id="rId30"/>
    <p:sldId id="293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310"/>
    <p:restoredTop sz="91743"/>
  </p:normalViewPr>
  <p:slideViewPr>
    <p:cSldViewPr>
      <p:cViewPr varScale="1">
        <p:scale>
          <a:sx n="103" d="100"/>
          <a:sy n="103" d="100"/>
        </p:scale>
        <p:origin x="8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BB19-B462-4B4E-94D9-EF4B089852D8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1875-B4ED-4419-8F07-82491F61D4B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6BB19-B462-4B4E-94D9-EF4B089852D8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F1875-B4ED-4419-8F07-82491F61D4B2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4" Type="http://schemas.openxmlformats.org/officeDocument/2006/relationships/image" Target="../media/image14.jpe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sz="4900" cap="small" dirty="0" smtClean="0"/>
              <a:t>QUIZZ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700" dirty="0" smtClean="0"/>
              <a:t>sur l’accès aux droits des bénéficiaires d’une protection internationale</a:t>
            </a:r>
            <a:endParaRPr lang="fr-FR" sz="27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>
            <a:normAutofit fontScale="32500" lnSpcReduction="20000"/>
          </a:bodyPr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  <a:r>
              <a:rPr lang="fr-FR" b="1" dirty="0"/>
              <a:t>* Ce support pédagogique a été élaboré dans le cadre du projet national </a:t>
            </a:r>
            <a:r>
              <a:rPr lang="fr-FR" b="1" dirty="0" err="1"/>
              <a:t>Reloref</a:t>
            </a:r>
            <a:r>
              <a:rPr lang="fr-FR" b="1" dirty="0"/>
              <a:t> qui bénéficie du soutien du : 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27635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 descr="Ministère de l'Interieur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5517232"/>
            <a:ext cx="7239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Nouveau LOGO FAMI a utliser 09 07 20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7" y="5572140"/>
            <a:ext cx="1559839" cy="85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9" descr="Visuel-Reloref.png"/>
          <p:cNvPicPr>
            <a:picLocks noChangeAspect="1"/>
          </p:cNvPicPr>
          <p:nvPr/>
        </p:nvPicPr>
        <p:blipFill>
          <a:blip r:embed="rId5" cstate="print"/>
          <a:srcRect l="14399" t="14532" r="15098" b="20115"/>
          <a:stretch>
            <a:fillRect/>
          </a:stretch>
        </p:blipFill>
        <p:spPr>
          <a:xfrm>
            <a:off x="6858016" y="142851"/>
            <a:ext cx="2012804" cy="1097893"/>
          </a:xfrm>
          <a:prstGeom prst="rect">
            <a:avLst/>
          </a:prstGeom>
        </p:spPr>
      </p:pic>
      <p:pic>
        <p:nvPicPr>
          <p:cNvPr id="8194" name="Picture 2" descr="K:\Guides &amp; outils\Kit accès aux droits\Powerpoint\refugee.png"/>
          <p:cNvPicPr>
            <a:picLocks noChangeAspect="1" noChangeArrowheads="1"/>
          </p:cNvPicPr>
          <p:nvPr/>
        </p:nvPicPr>
        <p:blipFill>
          <a:blip r:embed="rId6">
            <a:grayscl/>
            <a:lum bright="16000" contrast="32000"/>
          </a:blip>
          <a:srcRect/>
          <a:stretch>
            <a:fillRect/>
          </a:stretch>
        </p:blipFill>
        <p:spPr bwMode="auto">
          <a:xfrm>
            <a:off x="3857620" y="3357562"/>
            <a:ext cx="1305969" cy="13059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09600" y="723880"/>
            <a:ext cx="8229600" cy="5554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Réponse 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3200" cap="small" dirty="0"/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Oui, si je peux attester d’un lien</a:t>
            </a:r>
            <a:r>
              <a:rPr kumimoji="0" lang="fr-FR" sz="3200" i="0" u="none" strike="noStrike" kern="1200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avec la commune en question.</a:t>
            </a:r>
            <a:endParaRPr kumimoji="0" lang="fr-FR" sz="3200" i="0" u="none" strike="noStrike" kern="1200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4400" b="1" cap="small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4400" b="1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4400" b="1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4400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429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Qui dois-je prévenir si je change d’adresse ?</a:t>
            </a:r>
            <a:endParaRPr lang="fr-FR" sz="3200" dirty="0"/>
          </a:p>
        </p:txBody>
      </p:sp>
      <p:pic>
        <p:nvPicPr>
          <p:cNvPr id="2050" name="Picture 2" descr="K:\Guides &amp; outils\Kit accès aux droits\Powerpoint\dc3be0e1-865c-4eb6-9348-ff7223a60a3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357430"/>
            <a:ext cx="2609246" cy="26092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La </a:t>
            </a:r>
            <a:r>
              <a:rPr lang="fr-FR" dirty="0"/>
              <a:t>CAF, le Pôle Emploi, la CPAM, l’</a:t>
            </a:r>
            <a:r>
              <a:rPr lang="fr-FR" dirty="0" err="1"/>
              <a:t>Ofpra</a:t>
            </a:r>
            <a:r>
              <a:rPr lang="fr-FR" dirty="0"/>
              <a:t> et </a:t>
            </a:r>
            <a:r>
              <a:rPr lang="fr-FR" dirty="0" smtClean="0"/>
              <a:t>toutes les </a:t>
            </a:r>
            <a:r>
              <a:rPr lang="fr-FR" dirty="0"/>
              <a:t>autres administrations intervenant </a:t>
            </a:r>
            <a:r>
              <a:rPr lang="fr-FR" dirty="0" smtClean="0"/>
              <a:t>autour de mon parcours d’intégration.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071802" y="1071546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pic>
        <p:nvPicPr>
          <p:cNvPr id="7" name="Picture 2" descr="K:\Guides &amp; outils\Kit accès aux droits\Powerpoint\Caisse_d_allocations_familiales_france_logo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071942"/>
            <a:ext cx="1000132" cy="1000132"/>
          </a:xfrm>
          <a:prstGeom prst="rect">
            <a:avLst/>
          </a:prstGeom>
          <a:noFill/>
        </p:spPr>
      </p:pic>
      <p:pic>
        <p:nvPicPr>
          <p:cNvPr id="8" name="Picture 2" descr="K:\Guides &amp; outils\Kit accès aux droits\Powerpoint\cpa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4143380"/>
            <a:ext cx="1840435" cy="857256"/>
          </a:xfrm>
          <a:prstGeom prst="rect">
            <a:avLst/>
          </a:prstGeom>
          <a:noFill/>
        </p:spPr>
      </p:pic>
      <p:pic>
        <p:nvPicPr>
          <p:cNvPr id="9" name="Picture 3" descr="K:\Guides &amp; outils\Kit accès aux droits\Powerpoint\ofpr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4143380"/>
            <a:ext cx="1143007" cy="857256"/>
          </a:xfrm>
          <a:prstGeom prst="rect">
            <a:avLst/>
          </a:prstGeom>
          <a:noFill/>
        </p:spPr>
      </p:pic>
      <p:pic>
        <p:nvPicPr>
          <p:cNvPr id="10" name="Picture 5" descr="K:\Guides &amp; outils\Kit accès aux droits\Powerpoint\L-Office-francais-de-l-immigration-et-de-l-integratio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4071942"/>
            <a:ext cx="1212561" cy="1143008"/>
          </a:xfrm>
          <a:prstGeom prst="rect">
            <a:avLst/>
          </a:prstGeom>
          <a:noFill/>
        </p:spPr>
      </p:pic>
      <p:pic>
        <p:nvPicPr>
          <p:cNvPr id="11" name="Picture 10" descr="http://www.tinquietejevote.fr/img/logo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15206" y="4214818"/>
            <a:ext cx="1213606" cy="714380"/>
          </a:xfrm>
          <a:prstGeom prst="rect">
            <a:avLst/>
          </a:prstGeom>
          <a:noFill/>
        </p:spPr>
      </p:pic>
      <p:pic>
        <p:nvPicPr>
          <p:cNvPr id="13317" name="Picture 5" descr="K:\Guides &amp; outils\Kit accès aux droits\Powerpoint\Logo_Pôle_Emploi2 (1)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43636" y="4214818"/>
            <a:ext cx="1000108" cy="10001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429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Je suis réfugié, qui est compétent pour délivrer mes documents d’état civil ?</a:t>
            </a:r>
            <a:endParaRPr lang="fr-FR" sz="3200" dirty="0"/>
          </a:p>
        </p:txBody>
      </p:sp>
      <p:pic>
        <p:nvPicPr>
          <p:cNvPr id="6" name="Picture 2" descr="K:\Guides &amp; outils\Kit accès aux droits\Powerpoint\murmur-clipart-signing_document_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928934"/>
            <a:ext cx="2857520" cy="2011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C’est l’OFPRA qui est en charge de la délivrance de mes documents d’état civil.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071802" y="1071546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200" y="2143116"/>
            <a:ext cx="8229600" cy="3983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3" descr="K:\Guides &amp; outils\Kit accès aux droits\Powerpoint\ofp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429000"/>
            <a:ext cx="1619262" cy="12144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214414" y="1142984"/>
            <a:ext cx="6429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 faire s’il y a une erreur sur mes documents d’état civil ?</a:t>
            </a:r>
            <a:endParaRPr lang="fr-FR" sz="3200" dirty="0"/>
          </a:p>
        </p:txBody>
      </p:sp>
      <p:pic>
        <p:nvPicPr>
          <p:cNvPr id="7" name="Picture 1" descr="K:\Guides &amp; outils\Kit accès aux droits\Powerpoint\doc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357430"/>
            <a:ext cx="214314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071802" y="1071546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09600" y="723880"/>
            <a:ext cx="8229600" cy="555468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/>
            <a:r>
              <a:rPr lang="fr-FR" sz="3200" dirty="0" smtClean="0"/>
              <a:t>D’abord, je vérifie bien avant d’envoyer ma fiche familiale de référence que les informations qui y sont inscrites sont correctes.</a:t>
            </a:r>
          </a:p>
          <a:p>
            <a:endParaRPr lang="fr-FR" sz="3200" dirty="0" smtClean="0"/>
          </a:p>
          <a:p>
            <a:r>
              <a:rPr lang="fr-FR" sz="3200" dirty="0" smtClean="0"/>
              <a:t>Je dois sinon m’adresser au procureur de la République auprès du Tribunal de grande instance de Paris.</a:t>
            </a:r>
          </a:p>
          <a:p>
            <a:r>
              <a:rPr lang="fr-FR" sz="3200" dirty="0" smtClean="0"/>
              <a:t> </a:t>
            </a:r>
          </a:p>
          <a:p>
            <a:r>
              <a:rPr lang="fr-FR" sz="3200" dirty="0" smtClean="0"/>
              <a:t>La demande de rectification se fait via le formulaire CERFA n°11531*01. 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4294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Les formations qu’on me prescrit dans le cadre du Contrat d’intégration républicaine sont-elles obligatoires ?</a:t>
            </a:r>
            <a:endParaRPr lang="fr-FR" sz="3200" dirty="0"/>
          </a:p>
        </p:txBody>
      </p:sp>
      <p:pic>
        <p:nvPicPr>
          <p:cNvPr id="5121" name="Picture 1" descr="K:\Guides &amp; outils\Kit accès aux droits\Powerpoint\arton556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6624" y="3501008"/>
            <a:ext cx="1905000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86116" y="1071546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09600" y="723880"/>
            <a:ext cx="8229600" cy="5554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Oui.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L’assiduité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une incidence sur le renouvellement du titre de séjour.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429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Quand dois-je faire ma demande de renouvellement de titre de séjour ?</a:t>
            </a:r>
            <a:endParaRPr lang="fr-FR" sz="3200" dirty="0"/>
          </a:p>
        </p:txBody>
      </p:sp>
      <p:pic>
        <p:nvPicPr>
          <p:cNvPr id="6" name="Picture 1" descr="K:\Guides &amp; outils\Kit accès aux droits\Powerpoint\Nouvelles-modalites-d-accueil-des-ressortissants-etrangers-residant-en-Charente_larg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571744"/>
            <a:ext cx="3230202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/>
              <a:t>Arrivons-nous à </a:t>
            </a:r>
            <a:r>
              <a:rPr lang="fr-FR" b="1" dirty="0" smtClean="0"/>
              <a:t>nous rappeler ensemble </a:t>
            </a:r>
            <a:br>
              <a:rPr lang="fr-FR" b="1" dirty="0" smtClean="0"/>
            </a:br>
            <a:r>
              <a:rPr lang="fr-FR" b="1" dirty="0" smtClean="0"/>
              <a:t>des principales informations </a:t>
            </a:r>
            <a:r>
              <a:rPr lang="fr-FR" dirty="0" smtClean="0"/>
              <a:t>de l’atelier ?</a:t>
            </a:r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pic>
        <p:nvPicPr>
          <p:cNvPr id="1026" name="Picture 2" descr="K:\Guides &amp; outils\Kit accès aux droits\Powerpoint\picto_question_9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500306"/>
            <a:ext cx="2547950" cy="2547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r>
              <a:rPr lang="fr-FR" dirty="0" smtClean="0"/>
              <a:t>La demande </a:t>
            </a:r>
            <a:r>
              <a:rPr lang="fr-FR" dirty="0"/>
              <a:t>de renouvellement </a:t>
            </a:r>
            <a:r>
              <a:rPr lang="fr-FR" dirty="0" smtClean="0"/>
              <a:t>est à </a:t>
            </a:r>
            <a:r>
              <a:rPr lang="fr-FR" dirty="0"/>
              <a:t>déposer en Préfecture au plus tard 2 mois avant l’expiration de la carte.</a:t>
            </a: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86116" y="1071546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09600" y="723880"/>
            <a:ext cx="8229600" cy="5554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214414" y="1142984"/>
            <a:ext cx="66437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Je souhaite me rendre pour 6 mois en Allemagne. Dois-je demander un visa ?</a:t>
            </a:r>
            <a:endParaRPr lang="fr-FR" sz="3200" dirty="0"/>
          </a:p>
        </p:txBody>
      </p:sp>
      <p:pic>
        <p:nvPicPr>
          <p:cNvPr id="6145" name="Picture 1" descr="K:\Guides &amp; outils\Kit accès aux droits\Powerpoint\picto_BV_w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0900" y="2311400"/>
            <a:ext cx="2362200" cy="223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000100" y="3105835"/>
            <a:ext cx="700092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/>
              <a:t>Pour un séjour de trois mois ou plus (90 jours</a:t>
            </a:r>
            <a:r>
              <a:rPr lang="fr-FR" sz="3200" dirty="0" smtClean="0"/>
              <a:t>) dans un pays de l’Union européenne ou de l’espace Schengen </a:t>
            </a:r>
            <a:r>
              <a:rPr lang="fr-FR" sz="3200" dirty="0"/>
              <a:t>: il faut demander un visa.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143240" y="1571612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6437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Quel est le nom du document qui remplace mon passeport ?</a:t>
            </a:r>
          </a:p>
        </p:txBody>
      </p:sp>
      <p:pic>
        <p:nvPicPr>
          <p:cNvPr id="34818" name="Picture 2" descr="K:\Guides &amp; outils\Kit accès aux droits\Powerpoint\PictoPassepo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571744"/>
            <a:ext cx="214314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r>
              <a:rPr lang="fr-FR" dirty="0"/>
              <a:t>Les réfugiés </a:t>
            </a:r>
            <a:r>
              <a:rPr lang="fr-FR" dirty="0" smtClean="0"/>
              <a:t>obtiennent un </a:t>
            </a:r>
            <a:r>
              <a:rPr lang="fr-FR" dirty="0"/>
              <a:t>titre de voyage pour réfugié (TVR), valable </a:t>
            </a:r>
            <a:r>
              <a:rPr lang="fr-FR" dirty="0" smtClean="0"/>
              <a:t>cinq ans</a:t>
            </a:r>
            <a:r>
              <a:rPr lang="fr-FR" dirty="0"/>
              <a:t>.</a:t>
            </a:r>
          </a:p>
          <a:p>
            <a:r>
              <a:rPr lang="fr-FR" dirty="0"/>
              <a:t>Les bénéficiaires de la protection </a:t>
            </a:r>
            <a:r>
              <a:rPr lang="fr-FR" dirty="0" smtClean="0"/>
              <a:t>subsidiaire obtiennent un </a:t>
            </a:r>
            <a:r>
              <a:rPr lang="fr-FR" dirty="0"/>
              <a:t>titre d’identité et de voyage (TIV) d’une </a:t>
            </a:r>
            <a:r>
              <a:rPr lang="fr-FR" dirty="0" smtClean="0"/>
              <a:t>validité </a:t>
            </a:r>
            <a:r>
              <a:rPr lang="fr-FR" dirty="0"/>
              <a:t>d’un </a:t>
            </a:r>
            <a:r>
              <a:rPr lang="fr-FR" dirty="0" smtClean="0"/>
              <a:t>an.</a:t>
            </a:r>
          </a:p>
          <a:p>
            <a:pPr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100010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pic>
        <p:nvPicPr>
          <p:cNvPr id="35842" name="Picture 2" descr="K:\Guides &amp; outils\Kit accès aux droits\Powerpoint\planche-pictos-france-im_3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429132"/>
            <a:ext cx="1257300" cy="1257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6437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Quels sont les documents pouvant aider à prouver mes liens familiaux dans le cadre d’une procédure de réunification familiale ?</a:t>
            </a:r>
          </a:p>
        </p:txBody>
      </p:sp>
      <p:pic>
        <p:nvPicPr>
          <p:cNvPr id="6" name="Picture 1" descr="K:\Guides &amp; outils\Kit accès aux droits\Powerpoint\famil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429000"/>
            <a:ext cx="4153371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Liste </a:t>
            </a:r>
            <a:r>
              <a:rPr lang="fr-FR" dirty="0"/>
              <a:t>non exhaustive d’exemples d’éléments constitutifs de la possession d’état : </a:t>
            </a:r>
          </a:p>
          <a:p>
            <a:pPr algn="just"/>
            <a:r>
              <a:rPr lang="fr-FR" dirty="0"/>
              <a:t>preuves de transferts de fonds, </a:t>
            </a:r>
          </a:p>
          <a:p>
            <a:pPr algn="just"/>
            <a:r>
              <a:rPr lang="fr-FR" dirty="0"/>
              <a:t>preuves de paiement de factures pour la famille, </a:t>
            </a:r>
          </a:p>
          <a:p>
            <a:pPr algn="just"/>
            <a:r>
              <a:rPr lang="fr-FR" dirty="0"/>
              <a:t>preuves d’échange de courriers, photos, </a:t>
            </a:r>
          </a:p>
          <a:p>
            <a:pPr algn="just"/>
            <a:r>
              <a:rPr lang="fr-FR" dirty="0"/>
              <a:t>tout document émanant d’une autorité publique (ex : fiscale, administrative..) mentionnant le lien de filiation et/ou l’identité de la personne, les diplômes, le permis de conduire, les certificats d’inscription dans des écoles, à l’université, des certificats médicaux, des certificats de baptême... </a:t>
            </a: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100010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09600" y="723880"/>
            <a:ext cx="8229600" cy="5554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6437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 puis-je faire une fois la nationalité française obtenue ?</a:t>
            </a:r>
          </a:p>
        </p:txBody>
      </p:sp>
      <p:pic>
        <p:nvPicPr>
          <p:cNvPr id="36866" name="Picture 2" descr="K:\Guides &amp; outils\Kit accès aux droits\Powerpoint\500_F_65185126_a2w1nmQ8AfgHrJ9BUl1S1gI4bnXsdfe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214554"/>
            <a:ext cx="3564945" cy="32654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r>
              <a:rPr lang="fr-FR" dirty="0" smtClean="0"/>
              <a:t>être </a:t>
            </a:r>
            <a:r>
              <a:rPr lang="fr-FR" dirty="0"/>
              <a:t>éligible aux emplois soumis à condition de nationalité, notamment dans la fonction publique, </a:t>
            </a:r>
          </a:p>
          <a:p>
            <a:r>
              <a:rPr lang="fr-FR" dirty="0" smtClean="0"/>
              <a:t>avoir </a:t>
            </a:r>
            <a:r>
              <a:rPr lang="fr-FR" dirty="0"/>
              <a:t>le droit de vote et </a:t>
            </a:r>
            <a:r>
              <a:rPr lang="fr-FR" dirty="0" smtClean="0"/>
              <a:t>être </a:t>
            </a:r>
            <a:r>
              <a:rPr lang="fr-FR" dirty="0"/>
              <a:t>éligible à toutes les élections locales et nationales, </a:t>
            </a:r>
          </a:p>
          <a:p>
            <a:r>
              <a:rPr lang="fr-FR" dirty="0" smtClean="0"/>
              <a:t>bénéficier </a:t>
            </a:r>
            <a:r>
              <a:rPr lang="fr-FR" dirty="0"/>
              <a:t>de toutes les aides sociales et </a:t>
            </a:r>
            <a:r>
              <a:rPr lang="fr-FR" dirty="0" err="1"/>
              <a:t>assistances</a:t>
            </a:r>
            <a:r>
              <a:rPr lang="fr-FR" dirty="0"/>
              <a:t> prévues pour les ressortissants nationaux. 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100010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09600" y="723880"/>
            <a:ext cx="8229600" cy="5554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6437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Quelles sont les questions que l’on peut me poser pour vérifier ma connaissance de la culture, de l’histoire et des valeurs de la République française ?</a:t>
            </a:r>
          </a:p>
        </p:txBody>
      </p:sp>
      <p:pic>
        <p:nvPicPr>
          <p:cNvPr id="37890" name="Picture 2" descr="K:\Guides &amp; outils\Kit accès aux droits\Powerpoint\AB7F24D3-D2D5-4BC9-BB5FBEEDCA76F0E0_page2colum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4071942"/>
            <a:ext cx="4619634" cy="1451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42976" y="1142984"/>
            <a:ext cx="64294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Quels sont les titres de séjour que reçoivent les réfugiés et les bénéficiaires de la protection subsidiaire ?</a:t>
            </a:r>
            <a:endParaRPr lang="fr-FR" sz="3200" dirty="0"/>
          </a:p>
        </p:txBody>
      </p:sp>
      <p:pic>
        <p:nvPicPr>
          <p:cNvPr id="7" name="Picture 1" descr="K:\Guides &amp; outils\Kit accès aux droits\Powerpoint\Nouvelles-modalites-d-accueil-des-ressortissants-etrangers-residant-en-Charente_larg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786190"/>
            <a:ext cx="3230202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r>
              <a:rPr lang="fr-FR" dirty="0" smtClean="0"/>
              <a:t>Exemples de questions possibles :</a:t>
            </a:r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42910" y="1571612"/>
            <a:ext cx="7429552" cy="4286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dirty="0" smtClean="0"/>
          </a:p>
          <a:p>
            <a:endParaRPr lang="fr-FR" sz="2400" dirty="0"/>
          </a:p>
          <a:p>
            <a:endParaRPr lang="fr-FR" sz="2400" dirty="0" smtClean="0"/>
          </a:p>
          <a:p>
            <a:r>
              <a:rPr lang="fr-FR" sz="2400" dirty="0" smtClean="0"/>
              <a:t>Quelle </a:t>
            </a:r>
            <a:r>
              <a:rPr lang="fr-FR" sz="2400" dirty="0"/>
              <a:t>est la devise de la France ? </a:t>
            </a:r>
          </a:p>
          <a:p>
            <a:r>
              <a:rPr lang="fr-FR" sz="2400" dirty="0"/>
              <a:t>Qu’est-ce que la laïcité ? </a:t>
            </a:r>
          </a:p>
          <a:p>
            <a:r>
              <a:rPr lang="fr-FR" sz="2400" dirty="0"/>
              <a:t>A quoi sert l’impôt ? </a:t>
            </a:r>
          </a:p>
          <a:p>
            <a:r>
              <a:rPr lang="fr-FR" sz="2400" dirty="0"/>
              <a:t>Qu’est-ce que la grotte de Lascaux ? </a:t>
            </a:r>
          </a:p>
          <a:p>
            <a:r>
              <a:rPr lang="fr-FR" sz="2400" dirty="0"/>
              <a:t>Qui était Molière ? </a:t>
            </a:r>
          </a:p>
          <a:p>
            <a:r>
              <a:rPr lang="fr-FR" sz="2400" dirty="0"/>
              <a:t>Combien y-a-t-il d’habitants en France ? </a:t>
            </a:r>
          </a:p>
          <a:p>
            <a:r>
              <a:rPr lang="fr-FR" sz="2400" dirty="0"/>
              <a:t>Quel est l’hymne français ? </a:t>
            </a:r>
          </a:p>
          <a:p>
            <a:r>
              <a:rPr lang="fr-FR" sz="2400" dirty="0"/>
              <a:t>Quelle est la date de la fête nationale française ? </a:t>
            </a:r>
          </a:p>
        </p:txBody>
      </p:sp>
      <p:sp>
        <p:nvSpPr>
          <p:cNvPr id="6" name="Rectangle 5"/>
          <p:cNvSpPr/>
          <p:nvPr/>
        </p:nvSpPr>
        <p:spPr>
          <a:xfrm>
            <a:off x="3214678" y="64291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71538" y="1428736"/>
            <a:ext cx="68580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A partir de quand puis-je demander l’échange de mon permis de conduire ?</a:t>
            </a:r>
          </a:p>
        </p:txBody>
      </p:sp>
      <p:pic>
        <p:nvPicPr>
          <p:cNvPr id="38914" name="Picture 2" descr="K:\Guides &amp; outils\Kit accès aux droits\Powerpoint\picto-permis.png"/>
          <p:cNvPicPr>
            <a:picLocks noChangeAspect="1" noChangeArrowheads="1"/>
          </p:cNvPicPr>
          <p:nvPr/>
        </p:nvPicPr>
        <p:blipFill>
          <a:blip r:embed="rId2">
            <a:grayscl/>
            <a:lum bright="-100000" contrast="100000"/>
          </a:blip>
          <a:srcRect/>
          <a:stretch>
            <a:fillRect/>
          </a:stretch>
        </p:blipFill>
        <p:spPr bwMode="auto">
          <a:xfrm>
            <a:off x="3571868" y="2857496"/>
            <a:ext cx="1643074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14348" y="2143116"/>
            <a:ext cx="77867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/>
              <a:t>Je peux demander </a:t>
            </a:r>
            <a:r>
              <a:rPr lang="fr-FR" sz="3200" dirty="0"/>
              <a:t>l’échange </a:t>
            </a:r>
            <a:r>
              <a:rPr lang="fr-FR" sz="3200" dirty="0" smtClean="0"/>
              <a:t>de mon permis de conduire dès </a:t>
            </a:r>
            <a:r>
              <a:rPr lang="fr-FR" sz="3200" dirty="0"/>
              <a:t>la réception </a:t>
            </a:r>
            <a:r>
              <a:rPr lang="fr-FR" sz="3200" dirty="0" smtClean="0"/>
              <a:t>de mon </a:t>
            </a:r>
            <a:r>
              <a:rPr lang="fr-FR" sz="3200" dirty="0"/>
              <a:t>1er récépissé </a:t>
            </a:r>
            <a:r>
              <a:rPr lang="fr-FR" sz="3200" b="1" dirty="0"/>
              <a:t>constatant la reconnaissance d’une protection </a:t>
            </a:r>
            <a:r>
              <a:rPr lang="fr-FR" sz="3200" b="1" dirty="0" smtClean="0"/>
              <a:t>internationale, et ce dans un délai d’un an.</a:t>
            </a:r>
            <a:endParaRPr lang="fr-FR" sz="3200" dirty="0"/>
          </a:p>
        </p:txBody>
      </p:sp>
      <p:sp>
        <p:nvSpPr>
          <p:cNvPr id="6" name="Rectangle 5"/>
          <p:cNvSpPr/>
          <p:nvPr/>
        </p:nvSpPr>
        <p:spPr>
          <a:xfrm>
            <a:off x="3214678" y="64291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071538" y="1428736"/>
            <a:ext cx="6858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Quels peuvent être les différents risques contre lesquels l’Etat nous protège par le biais des prestations sociales ?</a:t>
            </a:r>
          </a:p>
        </p:txBody>
      </p:sp>
      <p:pic>
        <p:nvPicPr>
          <p:cNvPr id="39938" name="Picture 2" descr="K:\Guides &amp; outils\Kit accès aux droits\Powerpoint\Picto-Segment-Patrimoine-Assuranc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143248"/>
            <a:ext cx="2000264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64291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Rectangle 5"/>
          <p:cNvSpPr/>
          <p:nvPr/>
        </p:nvSpPr>
        <p:spPr>
          <a:xfrm>
            <a:off x="714348" y="2143116"/>
            <a:ext cx="77867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3200" dirty="0" smtClean="0"/>
              <a:t> le chômage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/>
              <a:t> </a:t>
            </a:r>
            <a:r>
              <a:rPr lang="fr-FR" sz="3200" dirty="0" smtClean="0"/>
              <a:t>la vieillesse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/>
              <a:t> </a:t>
            </a:r>
            <a:r>
              <a:rPr lang="fr-FR" sz="3200" dirty="0" smtClean="0"/>
              <a:t>les maladies, les accidents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/>
              <a:t> </a:t>
            </a:r>
            <a:r>
              <a:rPr lang="fr-FR" sz="3200" dirty="0" smtClean="0"/>
              <a:t>la charge de famille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/>
              <a:t> </a:t>
            </a:r>
            <a:r>
              <a:rPr lang="fr-FR" sz="3200" dirty="0" smtClean="0"/>
              <a:t>la pauvreté, l’exclusion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57224" y="1428736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A quoi sert le revenu de solidarité active ?</a:t>
            </a:r>
          </a:p>
        </p:txBody>
      </p:sp>
      <p:pic>
        <p:nvPicPr>
          <p:cNvPr id="40962" name="Picture 2" descr="K:\Guides &amp; outils\Kit accès aux droits\Powerpoint\planche-pictos-france-im_0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2357430"/>
            <a:ext cx="1738320" cy="1638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5572164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 smtClean="0"/>
              <a:t>C’est un </a:t>
            </a:r>
            <a:r>
              <a:rPr lang="fr-FR" dirty="0"/>
              <a:t>revenu </a:t>
            </a:r>
            <a:r>
              <a:rPr lang="fr-FR" dirty="0" smtClean="0"/>
              <a:t>qui garantit </a:t>
            </a:r>
            <a:r>
              <a:rPr lang="fr-FR" b="1" dirty="0"/>
              <a:t>un minimum de ressources</a:t>
            </a:r>
            <a:r>
              <a:rPr lang="fr-FR" dirty="0"/>
              <a:t>, si une personne est sans emploi ou si elle occupe un emploi faiblement rémunéré</a:t>
            </a:r>
            <a:r>
              <a:rPr lang="fr-FR" dirty="0" smtClean="0"/>
              <a:t>.</a:t>
            </a:r>
          </a:p>
          <a:p>
            <a:pPr marL="0" indent="0" algn="just">
              <a:buNone/>
            </a:pPr>
            <a:r>
              <a:rPr lang="fr-FR" dirty="0" smtClean="0"/>
              <a:t>Le </a:t>
            </a:r>
            <a:r>
              <a:rPr lang="fr-FR" dirty="0"/>
              <a:t>RSA constitue une protection financière en l’absence de travail, un accompagnement professionnel et social et une aide au retour à l’emploi.</a:t>
            </a: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64291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57224" y="1428736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Pour combien de temps est versé le RSA ?</a:t>
            </a:r>
          </a:p>
        </p:txBody>
      </p:sp>
      <p:pic>
        <p:nvPicPr>
          <p:cNvPr id="41986" name="Picture 2" descr="K:\Guides &amp; outils\Kit accès aux droits\Powerpoint\u_fr_3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500306"/>
            <a:ext cx="1771658" cy="17716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14348" y="1714488"/>
            <a:ext cx="74295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/>
              <a:t>Le droit au RSA est ouvert pour une période de 3 mois renouvelables</a:t>
            </a:r>
            <a:r>
              <a:rPr lang="fr-FR" sz="3200" dirty="0" smtClean="0"/>
              <a:t>.</a:t>
            </a:r>
          </a:p>
          <a:p>
            <a:endParaRPr lang="fr-FR" sz="3200" dirty="0" smtClean="0"/>
          </a:p>
          <a:p>
            <a:r>
              <a:rPr lang="fr-FR" sz="3200" dirty="0" smtClean="0"/>
              <a:t>Tous les </a:t>
            </a:r>
            <a:r>
              <a:rPr lang="fr-FR" sz="3200" dirty="0"/>
              <a:t>3 mois, il </a:t>
            </a:r>
            <a:r>
              <a:rPr lang="fr-FR" sz="3200" dirty="0" smtClean="0"/>
              <a:t>faut </a:t>
            </a:r>
            <a:r>
              <a:rPr lang="fr-FR" sz="3200" dirty="0"/>
              <a:t>remplir une déclaration de ressources </a:t>
            </a:r>
            <a:r>
              <a:rPr lang="fr-FR" sz="3200" dirty="0" smtClean="0"/>
              <a:t>et </a:t>
            </a:r>
            <a:r>
              <a:rPr lang="fr-FR" sz="3200" dirty="0"/>
              <a:t>la transmettre à la </a:t>
            </a:r>
            <a:r>
              <a:rPr lang="fr-FR" sz="3200" dirty="0" smtClean="0"/>
              <a:t>CAF.</a:t>
            </a:r>
          </a:p>
          <a:p>
            <a:endParaRPr lang="fr-FR" sz="3200" dirty="0" smtClean="0"/>
          </a:p>
          <a:p>
            <a:r>
              <a:rPr lang="fr-FR" sz="3200" dirty="0" smtClean="0"/>
              <a:t> </a:t>
            </a:r>
            <a:endParaRPr lang="fr-FR" sz="3200" dirty="0"/>
          </a:p>
        </p:txBody>
      </p:sp>
      <p:sp>
        <p:nvSpPr>
          <p:cNvPr id="6" name="Rectangle 5"/>
          <p:cNvSpPr/>
          <p:nvPr/>
        </p:nvSpPr>
        <p:spPr>
          <a:xfrm>
            <a:off x="3214678" y="64291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57224" y="1428736"/>
            <a:ext cx="72866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A qui s’adresse la couverture maladie universelle ?</a:t>
            </a:r>
          </a:p>
        </p:txBody>
      </p:sp>
      <p:pic>
        <p:nvPicPr>
          <p:cNvPr id="43010" name="Picture 2" descr="K:\Guides &amp; outils\Kit accès aux droits\Powerpoint\logo_cmu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071810"/>
            <a:ext cx="4500217" cy="14500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/>
          </a:p>
          <a:p>
            <a:pPr algn="ctr">
              <a:buNone/>
            </a:pPr>
            <a:r>
              <a:rPr lang="fr-FR" sz="4400" b="1" cap="small" dirty="0" smtClean="0"/>
              <a:t>Réponse :</a:t>
            </a:r>
          </a:p>
          <a:p>
            <a:pPr algn="ctr">
              <a:buNone/>
            </a:pPr>
            <a:endParaRPr lang="fr-FR" cap="small" dirty="0"/>
          </a:p>
          <a:p>
            <a:r>
              <a:rPr lang="fr-FR" dirty="0" smtClean="0"/>
              <a:t>Une carte de résident pour les réfugiés</a:t>
            </a:r>
          </a:p>
          <a:p>
            <a:r>
              <a:rPr lang="fr-FR" dirty="0" smtClean="0"/>
              <a:t>Une carte pluriannuelle de 4 ans pour les bénéficiaires de la protection subsidiaire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1"/>
            <a:ext cx="8229600" cy="3000396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642918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Rectangle 5"/>
          <p:cNvSpPr/>
          <p:nvPr/>
        </p:nvSpPr>
        <p:spPr>
          <a:xfrm>
            <a:off x="714348" y="2214554"/>
            <a:ext cx="74295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3200" dirty="0" smtClean="0"/>
              <a:t>La </a:t>
            </a:r>
            <a:r>
              <a:rPr lang="fr-FR" sz="3200" dirty="0" err="1" smtClean="0"/>
              <a:t>PUMa</a:t>
            </a:r>
            <a:r>
              <a:rPr lang="fr-FR" sz="3200" dirty="0" smtClean="0"/>
              <a:t> permet </a:t>
            </a:r>
            <a:r>
              <a:rPr lang="fr-FR" sz="3200" dirty="0"/>
              <a:t>l’accès à l’assurance </a:t>
            </a:r>
            <a:r>
              <a:rPr lang="fr-FR" sz="3200" dirty="0" smtClean="0"/>
              <a:t>maladie</a:t>
            </a:r>
            <a:r>
              <a:rPr lang="fr-FR" sz="3200" dirty="0"/>
              <a:t> </a:t>
            </a:r>
            <a:r>
              <a:rPr lang="fr-FR" sz="3200" dirty="0" smtClean="0"/>
              <a:t>pour les personnes qui travaillent ou résident en France de manière stable et régulière. </a:t>
            </a:r>
            <a:endParaRPr lang="fr-FR" sz="32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57224" y="1428736"/>
            <a:ext cx="72866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Les prestations familiales, qu’est-ce-que c’est ?</a:t>
            </a:r>
          </a:p>
        </p:txBody>
      </p:sp>
      <p:pic>
        <p:nvPicPr>
          <p:cNvPr id="44034" name="Picture 2" descr="K:\Guides &amp; outils\Kit accès aux droits\Powerpoint\picto-creche-famille_4882123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571744"/>
            <a:ext cx="4826002" cy="2714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428604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  <p:sp>
        <p:nvSpPr>
          <p:cNvPr id="6" name="Rectangle 5"/>
          <p:cNvSpPr/>
          <p:nvPr/>
        </p:nvSpPr>
        <p:spPr>
          <a:xfrm>
            <a:off x="428596" y="1214422"/>
            <a:ext cx="81439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/>
              <a:t>Ce </a:t>
            </a:r>
            <a:r>
              <a:rPr lang="fr-FR" sz="3200" dirty="0"/>
              <a:t>sont </a:t>
            </a:r>
            <a:r>
              <a:rPr lang="fr-FR" sz="3200" b="1" dirty="0"/>
              <a:t>des aides sociales destinées à apporter un soutien aux familles</a:t>
            </a:r>
            <a:r>
              <a:rPr lang="fr-FR" sz="3200" dirty="0"/>
              <a:t>, pour compenser partiellement les dépenses ou les baisses de revenus liées à la subsistance ou l’éducation des enfants. </a:t>
            </a:r>
            <a:endParaRPr lang="fr-FR" sz="3200" dirty="0" smtClean="0"/>
          </a:p>
          <a:p>
            <a:endParaRPr lang="fr-FR" sz="3200" dirty="0"/>
          </a:p>
          <a:p>
            <a:r>
              <a:rPr lang="fr-FR" sz="3200" b="1" dirty="0" smtClean="0"/>
              <a:t>Exemple : </a:t>
            </a:r>
            <a:r>
              <a:rPr lang="fr-FR" sz="3200" dirty="0" smtClean="0"/>
              <a:t>dépenses </a:t>
            </a:r>
            <a:r>
              <a:rPr lang="fr-FR" sz="3200" dirty="0"/>
              <a:t>liées à l’école, aux vêtements des enfants, à la nourriture, aux frais liés à un logement plus grand, aux loisirs, aux activités des enfants.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57224" y="1428736"/>
            <a:ext cx="72866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Je n’ai pas travaillé l’année passée. Dois-je remplir ma déclaration de revenus ?</a:t>
            </a:r>
          </a:p>
        </p:txBody>
      </p:sp>
      <p:pic>
        <p:nvPicPr>
          <p:cNvPr id="45058" name="Picture 2" descr="K:\Guides &amp; outils\Kit accès aux droits\Powerpoint\visu-impots37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000372"/>
            <a:ext cx="2548515" cy="18478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1"/>
            <a:ext cx="8229600" cy="507209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fr-FR" dirty="0" smtClean="0"/>
          </a:p>
          <a:p>
            <a:pPr algn="just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Même </a:t>
            </a:r>
            <a:r>
              <a:rPr lang="fr-FR" dirty="0"/>
              <a:t>si </a:t>
            </a:r>
            <a:r>
              <a:rPr lang="fr-FR" dirty="0" smtClean="0"/>
              <a:t>je n’ai pas </a:t>
            </a:r>
            <a:r>
              <a:rPr lang="fr-FR" dirty="0"/>
              <a:t>travaillé l’année précédente, et </a:t>
            </a:r>
            <a:r>
              <a:rPr lang="fr-FR" dirty="0" smtClean="0"/>
              <a:t>que je ne suis a </a:t>
            </a:r>
            <a:r>
              <a:rPr lang="fr-FR" dirty="0"/>
              <a:t>priori pas imposable, </a:t>
            </a:r>
            <a:r>
              <a:rPr lang="fr-FR" b="1" dirty="0" smtClean="0"/>
              <a:t>il est utile de faire une déclaration de revenus </a:t>
            </a:r>
            <a:r>
              <a:rPr lang="fr-FR" dirty="0" smtClean="0"/>
              <a:t>pour recevoir un </a:t>
            </a:r>
            <a:r>
              <a:rPr lang="fr-FR" dirty="0"/>
              <a:t>avis de non </a:t>
            </a:r>
            <a:r>
              <a:rPr lang="fr-FR" dirty="0" smtClean="0"/>
              <a:t>imposition.</a:t>
            </a:r>
            <a:r>
              <a:rPr lang="fr-FR" sz="2200" dirty="0" smtClean="0"/>
              <a:t> </a:t>
            </a:r>
          </a:p>
          <a:p>
            <a:pPr marL="0" indent="0" algn="just">
              <a:buNone/>
            </a:pPr>
            <a:endParaRPr lang="fr-FR" sz="2200" dirty="0"/>
          </a:p>
          <a:p>
            <a:pPr marL="0" indent="0" algn="just">
              <a:buNone/>
            </a:pPr>
            <a:r>
              <a:rPr lang="fr-FR" sz="2200" dirty="0" smtClean="0"/>
              <a:t>(utile pour </a:t>
            </a:r>
            <a:r>
              <a:rPr lang="fr-FR" sz="2200" dirty="0"/>
              <a:t>aide juridictionnelle, </a:t>
            </a:r>
            <a:r>
              <a:rPr lang="fr-FR" sz="2200" dirty="0" smtClean="0"/>
              <a:t>complémentaire santé solidaire, prestations </a:t>
            </a:r>
            <a:r>
              <a:rPr lang="fr-FR" sz="2200" dirty="0"/>
              <a:t>familiales, </a:t>
            </a:r>
            <a:r>
              <a:rPr lang="fr-FR" sz="2200" dirty="0" smtClean="0"/>
              <a:t>demande </a:t>
            </a:r>
            <a:r>
              <a:rPr lang="fr-FR" sz="2200" dirty="0"/>
              <a:t>de logement social, </a:t>
            </a:r>
            <a:r>
              <a:rPr lang="fr-FR" sz="2200" dirty="0" smtClean="0"/>
              <a:t>bourse </a:t>
            </a:r>
            <a:r>
              <a:rPr lang="fr-FR" sz="2200" dirty="0"/>
              <a:t>des collèges ou des lycées, </a:t>
            </a:r>
            <a:r>
              <a:rPr lang="fr-FR" sz="2200" dirty="0" smtClean="0"/>
              <a:t>tarification </a:t>
            </a:r>
            <a:r>
              <a:rPr lang="fr-FR" sz="2200" dirty="0"/>
              <a:t>des modes de garde collectifs, des cantines scolaires ou des activités périscolaires, </a:t>
            </a:r>
            <a:r>
              <a:rPr lang="fr-FR" sz="2200" dirty="0" smtClean="0"/>
              <a:t>réduction </a:t>
            </a:r>
            <a:r>
              <a:rPr lang="fr-FR" sz="2200" dirty="0"/>
              <a:t>ou gratuité des transports en commun, </a:t>
            </a:r>
            <a:r>
              <a:rPr lang="fr-FR" sz="2200" dirty="0" err="1" smtClean="0"/>
              <a:t>etc</a:t>
            </a:r>
            <a:r>
              <a:rPr lang="fr-FR" sz="2200" dirty="0" smtClean="0"/>
              <a:t>). </a:t>
            </a:r>
            <a:endParaRPr lang="fr-FR" sz="22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428604"/>
            <a:ext cx="2473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fr-FR" sz="4800" b="1" cap="small" dirty="0"/>
              <a:t>Réponse :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428728" y="92867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Et vous, avez-vous des questions ?</a:t>
            </a:r>
            <a:endParaRPr lang="fr-FR" sz="3200" dirty="0"/>
          </a:p>
        </p:txBody>
      </p:sp>
      <p:pic>
        <p:nvPicPr>
          <p:cNvPr id="46082" name="Picture 2" descr="K:\Guides &amp; outils\Kit accès aux droits\Powerpoint\picto_question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071678"/>
            <a:ext cx="1971675" cy="1971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928794" y="92867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Merci de votre participation !</a:t>
            </a:r>
            <a:endParaRPr lang="fr-FR" sz="3200" dirty="0"/>
          </a:p>
        </p:txBody>
      </p:sp>
      <p:pic>
        <p:nvPicPr>
          <p:cNvPr id="47106" name="Picture 2" descr="K:\Guides &amp; outils\Kit accès aux droits\Powerpoint\picto-23 (1).png"/>
          <p:cNvPicPr>
            <a:picLocks noChangeAspect="1" noChangeArrowheads="1"/>
          </p:cNvPicPr>
          <p:nvPr/>
        </p:nvPicPr>
        <p:blipFill>
          <a:blip r:embed="rId2">
            <a:lum bright="-100000" contrast="42000"/>
          </a:blip>
          <a:srcRect/>
          <a:stretch>
            <a:fillRect/>
          </a:stretch>
        </p:blipFill>
        <p:spPr bwMode="auto">
          <a:xfrm>
            <a:off x="3047868" y="1904868"/>
            <a:ext cx="3048264" cy="3048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142976" y="1142984"/>
            <a:ext cx="6429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A quel titre de séjour ont droit mon conjoint et mes enfants dans le cadre de la réunification familiale ?</a:t>
            </a:r>
            <a:endParaRPr lang="fr-FR" sz="3200" dirty="0"/>
          </a:p>
        </p:txBody>
      </p:sp>
      <p:pic>
        <p:nvPicPr>
          <p:cNvPr id="6" name="Picture 1" descr="K:\Guides &amp; outils\Kit accès aux droits\Powerpoint\famil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000372"/>
            <a:ext cx="4153371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dirty="0"/>
          </a:p>
          <a:p>
            <a:pPr algn="ctr">
              <a:buNone/>
            </a:pPr>
            <a:r>
              <a:rPr lang="fr-FR" sz="4400" b="1" cap="small" dirty="0" smtClean="0"/>
              <a:t>Réponse :</a:t>
            </a:r>
          </a:p>
          <a:p>
            <a:pPr algn="ctr">
              <a:buNone/>
            </a:pPr>
            <a:endParaRPr lang="fr-FR" sz="4400" b="1" cap="small" dirty="0" smtClean="0"/>
          </a:p>
          <a:p>
            <a:pPr marL="0" indent="0" algn="just">
              <a:buNone/>
            </a:pPr>
            <a:r>
              <a:rPr lang="fr-FR" dirty="0"/>
              <a:t>Le conjoint et les enfants </a:t>
            </a:r>
            <a:r>
              <a:rPr lang="fr-FR" dirty="0" smtClean="0"/>
              <a:t>devenus majeurs, entrés </a:t>
            </a:r>
            <a:r>
              <a:rPr lang="fr-FR" dirty="0"/>
              <a:t>régulièrement sur le territoire français </a:t>
            </a:r>
            <a:r>
              <a:rPr lang="fr-FR" dirty="0" smtClean="0"/>
              <a:t>obtiennent </a:t>
            </a:r>
            <a:r>
              <a:rPr lang="fr-FR" dirty="0"/>
              <a:t>le même type de carte que la personne bénéficiaire de la protection</a:t>
            </a:r>
            <a:r>
              <a:rPr lang="fr-FR" dirty="0" smtClean="0"/>
              <a:t>.</a:t>
            </a:r>
          </a:p>
          <a:p>
            <a:pPr marL="0" indent="0" algn="just">
              <a:buNone/>
            </a:pPr>
            <a:r>
              <a:rPr lang="fr-FR" dirty="0" smtClean="0"/>
              <a:t>Les parents de BPI mineurs et non mariés ont également droit au même titre de séjour. 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429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Que faire à la réception du courrier constatant l’admission au titre de l’asile ? </a:t>
            </a:r>
            <a:endParaRPr lang="fr-FR" sz="3200" dirty="0"/>
          </a:p>
        </p:txBody>
      </p:sp>
      <p:pic>
        <p:nvPicPr>
          <p:cNvPr id="6" name="Picture 1" descr="K:\Guides &amp; outils\Kit accès aux droits\Powerpoint\doc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3000372"/>
            <a:ext cx="1857364" cy="18573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Il </a:t>
            </a:r>
            <a:r>
              <a:rPr lang="fr-FR" dirty="0"/>
              <a:t>faut prendre rendez-vous </a:t>
            </a:r>
            <a:r>
              <a:rPr lang="fr-FR" dirty="0" smtClean="0"/>
              <a:t>auprès </a:t>
            </a:r>
            <a:r>
              <a:rPr lang="fr-FR" dirty="0"/>
              <a:t>de la Préfecture pour échanger </a:t>
            </a:r>
            <a:r>
              <a:rPr lang="fr-FR" dirty="0" smtClean="0"/>
              <a:t>le </a:t>
            </a:r>
            <a:r>
              <a:rPr lang="fr-FR" dirty="0"/>
              <a:t>récépissé « </a:t>
            </a:r>
            <a:r>
              <a:rPr lang="fr-FR" i="1" dirty="0"/>
              <a:t>constatant le dépôt d’une demande d’asile » contre un récépissé « constatant la reconnaissance d’une protection internationale ». </a:t>
            </a: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09600" y="723880"/>
            <a:ext cx="8229600" cy="5554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Réponse 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4400" b="1" cap="small" dirty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4400" b="1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4400" b="1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4400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6500858" cy="365125"/>
          </a:xfrm>
        </p:spPr>
        <p:txBody>
          <a:bodyPr/>
          <a:lstStyle/>
          <a:p>
            <a:r>
              <a:rPr lang="fr-FR" dirty="0" smtClean="0"/>
              <a:t>France terre d'asile – Quizz atelier sur l'accès aux droits des bénéficiaires d'une protection internationale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214414" y="1142984"/>
            <a:ext cx="6429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Puis-je me faire domicilier dans un centre communal d’action sociale si je n’ai pas de logement fixe ?</a:t>
            </a:r>
            <a:endParaRPr lang="fr-FR" sz="3200" dirty="0"/>
          </a:p>
        </p:txBody>
      </p:sp>
      <p:pic>
        <p:nvPicPr>
          <p:cNvPr id="6" name="Picture 9" descr="K:\Guides &amp; outils\Kit accès aux droits\Powerpoint\home_318-422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2714620"/>
            <a:ext cx="1928826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1842</Words>
  <Application>Microsoft Macintosh PowerPoint</Application>
  <PresentationFormat>Présentation à l'écran (4:3)</PresentationFormat>
  <Paragraphs>228</Paragraphs>
  <Slides>46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46</vt:i4>
      </vt:variant>
    </vt:vector>
  </HeadingPairs>
  <TitlesOfParts>
    <vt:vector size="49" baseType="lpstr">
      <vt:lpstr>Calibri</vt:lpstr>
      <vt:lpstr>Arial</vt:lpstr>
      <vt:lpstr>Thème Office</vt:lpstr>
      <vt:lpstr>QUIZZ  sur l’accès aux droits des bénéficiaires d’une protection internationale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QUIZZ  sur l’accès aux droits des bénéficiaires d’une protection internationale</dc:title>
  <dc:creator>cledoux</dc:creator>
  <cp:lastModifiedBy>Utilisateur de Microsoft Office</cp:lastModifiedBy>
  <cp:revision>22</cp:revision>
  <dcterms:created xsi:type="dcterms:W3CDTF">2015-12-22T10:03:43Z</dcterms:created>
  <dcterms:modified xsi:type="dcterms:W3CDTF">2020-06-03T07:32:54Z</dcterms:modified>
</cp:coreProperties>
</file>